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2" r:id="rId2"/>
    <p:sldMasterId id="2147483685" r:id="rId3"/>
  </p:sldMasterIdLst>
  <p:notesMasterIdLst>
    <p:notesMasterId r:id="rId64"/>
  </p:notesMasterIdLst>
  <p:handoutMasterIdLst>
    <p:handoutMasterId r:id="rId65"/>
  </p:handoutMasterIdLst>
  <p:sldIdLst>
    <p:sldId id="256" r:id="rId4"/>
    <p:sldId id="407" r:id="rId5"/>
    <p:sldId id="465" r:id="rId6"/>
    <p:sldId id="257" r:id="rId7"/>
    <p:sldId id="463" r:id="rId8"/>
    <p:sldId id="464" r:id="rId9"/>
    <p:sldId id="471" r:id="rId10"/>
    <p:sldId id="477" r:id="rId11"/>
    <p:sldId id="473" r:id="rId12"/>
    <p:sldId id="474" r:id="rId13"/>
    <p:sldId id="475" r:id="rId14"/>
    <p:sldId id="478" r:id="rId15"/>
    <p:sldId id="488" r:id="rId16"/>
    <p:sldId id="479" r:id="rId17"/>
    <p:sldId id="480" r:id="rId18"/>
    <p:sldId id="485" r:id="rId19"/>
    <p:sldId id="482" r:id="rId20"/>
    <p:sldId id="486" r:id="rId21"/>
    <p:sldId id="483" r:id="rId22"/>
    <p:sldId id="487" r:id="rId23"/>
    <p:sldId id="390" r:id="rId24"/>
    <p:sldId id="490" r:id="rId25"/>
    <p:sldId id="489" r:id="rId26"/>
    <p:sldId id="491" r:id="rId27"/>
    <p:sldId id="502" r:id="rId28"/>
    <p:sldId id="492" r:id="rId29"/>
    <p:sldId id="494" r:id="rId30"/>
    <p:sldId id="504" r:id="rId31"/>
    <p:sldId id="505" r:id="rId32"/>
    <p:sldId id="506" r:id="rId33"/>
    <p:sldId id="497" r:id="rId34"/>
    <p:sldId id="496" r:id="rId35"/>
    <p:sldId id="503" r:id="rId36"/>
    <p:sldId id="466" r:id="rId37"/>
    <p:sldId id="500" r:id="rId38"/>
    <p:sldId id="495" r:id="rId39"/>
    <p:sldId id="481" r:id="rId40"/>
    <p:sldId id="469" r:id="rId41"/>
    <p:sldId id="470" r:id="rId42"/>
    <p:sldId id="445" r:id="rId43"/>
    <p:sldId id="428" r:id="rId44"/>
    <p:sldId id="433" r:id="rId45"/>
    <p:sldId id="434" r:id="rId46"/>
    <p:sldId id="362" r:id="rId47"/>
    <p:sldId id="344" r:id="rId48"/>
    <p:sldId id="304" r:id="rId49"/>
    <p:sldId id="453" r:id="rId50"/>
    <p:sldId id="455" r:id="rId51"/>
    <p:sldId id="459" r:id="rId52"/>
    <p:sldId id="460" r:id="rId53"/>
    <p:sldId id="456" r:id="rId54"/>
    <p:sldId id="458" r:id="rId55"/>
    <p:sldId id="457" r:id="rId56"/>
    <p:sldId id="454" r:id="rId57"/>
    <p:sldId id="378" r:id="rId58"/>
    <p:sldId id="451" r:id="rId59"/>
    <p:sldId id="447" r:id="rId60"/>
    <p:sldId id="448" r:id="rId61"/>
    <p:sldId id="449" r:id="rId62"/>
    <p:sldId id="37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6A8A05B-00FA-EE44-9AEF-B81A214E2B1D}">
          <p14:sldIdLst>
            <p14:sldId id="256"/>
            <p14:sldId id="407"/>
            <p14:sldId id="465"/>
          </p14:sldIdLst>
        </p14:section>
        <p14:section name="Motivation" id="{B88B99F2-1097-3E44-9FD8-63E42C535C32}">
          <p14:sldIdLst>
            <p14:sldId id="257"/>
            <p14:sldId id="463"/>
            <p14:sldId id="464"/>
            <p14:sldId id="471"/>
            <p14:sldId id="477"/>
          </p14:sldIdLst>
        </p14:section>
        <p14:section name="Project Structure" id="{3E9B9303-2010-A344-88F0-1B9AFE0DB82E}">
          <p14:sldIdLst>
            <p14:sldId id="473"/>
            <p14:sldId id="474"/>
            <p14:sldId id="475"/>
            <p14:sldId id="478"/>
          </p14:sldIdLst>
        </p14:section>
        <p14:section name="Implementation" id="{73969160-7A3F-F243-AA6A-46A960CB4911}">
          <p14:sldIdLst>
            <p14:sldId id="488"/>
            <p14:sldId id="479"/>
            <p14:sldId id="480"/>
            <p14:sldId id="485"/>
            <p14:sldId id="482"/>
            <p14:sldId id="486"/>
            <p14:sldId id="483"/>
            <p14:sldId id="487"/>
            <p14:sldId id="390"/>
            <p14:sldId id="490"/>
          </p14:sldIdLst>
        </p14:section>
        <p14:section name="TSP Support" id="{0D3205E1-3819-8A48-BD7B-863052D2F488}">
          <p14:sldIdLst>
            <p14:sldId id="489"/>
            <p14:sldId id="491"/>
            <p14:sldId id="502"/>
            <p14:sldId id="492"/>
            <p14:sldId id="494"/>
            <p14:sldId id="504"/>
            <p14:sldId id="505"/>
            <p14:sldId id="506"/>
            <p14:sldId id="497"/>
            <p14:sldId id="496"/>
          </p14:sldIdLst>
        </p14:section>
        <p14:section name="Conclusion" id="{0BE3979C-3D85-B647-B009-A1808DE84F49}">
          <p14:sldIdLst>
            <p14:sldId id="503"/>
            <p14:sldId id="466"/>
            <p14:sldId id="500"/>
            <p14:sldId id="495"/>
            <p14:sldId id="481"/>
            <p14:sldId id="469"/>
            <p14:sldId id="470"/>
          </p14:sldIdLst>
        </p14:section>
        <p14:section name="Project Goals/Roadmaps" id="{91D7A0C6-86C1-164B-A546-763462841769}">
          <p14:sldIdLst>
            <p14:sldId id="445"/>
            <p14:sldId id="428"/>
            <p14:sldId id="433"/>
            <p14:sldId id="434"/>
            <p14:sldId id="362"/>
            <p14:sldId id="344"/>
          </p14:sldIdLst>
        </p14:section>
        <p14:section name="Deep Dive into Robrix" id="{C2DE52F0-7DD3-D649-A004-2C3542303C8C}">
          <p14:sldIdLst>
            <p14:sldId id="304"/>
            <p14:sldId id="453"/>
            <p14:sldId id="455"/>
            <p14:sldId id="459"/>
            <p14:sldId id="460"/>
            <p14:sldId id="456"/>
            <p14:sldId id="458"/>
            <p14:sldId id="457"/>
          </p14:sldIdLst>
        </p14:section>
        <p14:section name="Current Status" id="{984766DE-690C-604C-8D4E-090512B92A9B}">
          <p14:sldIdLst>
            <p14:sldId id="454"/>
            <p14:sldId id="378"/>
            <p14:sldId id="451"/>
            <p14:sldId id="447"/>
            <p14:sldId id="448"/>
            <p14:sldId id="449"/>
          </p14:sldIdLst>
        </p14:section>
        <p14:section name="Conclusion" id="{DCD37B80-A915-354C-862B-9656FCD63AE3}">
          <p14:sldIdLst>
            <p14:sldId id="373"/>
          </p14:sldIdLst>
        </p14:section>
        <p14:section name="Backup Slides" id="{1AF2A814-FC81-C24F-8CB3-E9F8492386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2C5"/>
    <a:srgbClr val="FFFFFF"/>
    <a:srgbClr val="EDFFF1"/>
    <a:srgbClr val="3600F4"/>
    <a:srgbClr val="00257E"/>
    <a:srgbClr val="F8F8F8"/>
    <a:srgbClr val="D9D9D9"/>
    <a:srgbClr val="A6A6A6"/>
    <a:srgbClr val="F6FBFF"/>
    <a:srgbClr val="8082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86"/>
    <p:restoredTop sz="78438"/>
  </p:normalViewPr>
  <p:slideViewPr>
    <p:cSldViewPr snapToGrid="0">
      <p:cViewPr>
        <p:scale>
          <a:sx n="100" d="100"/>
          <a:sy n="100" d="100"/>
        </p:scale>
        <p:origin x="752" y="752"/>
      </p:cViewPr>
      <p:guideLst/>
    </p:cSldViewPr>
  </p:slideViewPr>
  <p:outlineViewPr>
    <p:cViewPr>
      <p:scale>
        <a:sx n="33" d="100"/>
        <a:sy n="33" d="100"/>
      </p:scale>
      <p:origin x="0" y="-9176"/>
    </p:cViewPr>
  </p:outlineViewPr>
  <p:notesTextViewPr>
    <p:cViewPr>
      <p:scale>
        <a:sx n="145" d="100"/>
        <a:sy n="145" d="100"/>
      </p:scale>
      <p:origin x="0" y="0"/>
    </p:cViewPr>
  </p:notesTextViewPr>
  <p:notesViewPr>
    <p:cSldViewPr snapToGrid="0">
      <p:cViewPr varScale="1">
        <p:scale>
          <a:sx n="124" d="100"/>
          <a:sy n="124" d="100"/>
        </p:scale>
        <p:origin x="294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003816-4241-EC43-4AA4-2609603F86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A72EEA-8EBE-74A9-21B6-7CF598F57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FC268-0C23-A142-88D4-C9019B02CBA6}" type="datetimeFigureOut">
              <a:rPr lang="en-US" smtClean="0"/>
              <a:t>9/14/25</a:t>
            </a:fld>
            <a:endParaRPr lang="en-US"/>
          </a:p>
        </p:txBody>
      </p:sp>
      <p:sp>
        <p:nvSpPr>
          <p:cNvPr id="4" name="Footer Placeholder 3">
            <a:extLst>
              <a:ext uri="{FF2B5EF4-FFF2-40B4-BE49-F238E27FC236}">
                <a16:creationId xmlns:a16="http://schemas.microsoft.com/office/drawing/2014/main" id="{C419BC28-BBB1-8BD8-C069-65F4715879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EEEB78-DB8E-A5C5-E8D7-5FD3A4F5AB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DA2A01-2159-AA4B-BFDA-DAD143B0D05D}" type="slidenum">
              <a:rPr lang="en-US" smtClean="0"/>
              <a:t>‹#›</a:t>
            </a:fld>
            <a:endParaRPr lang="en-US"/>
          </a:p>
        </p:txBody>
      </p:sp>
    </p:spTree>
    <p:extLst>
      <p:ext uri="{BB962C8B-B14F-4D97-AF65-F5344CB8AC3E}">
        <p14:creationId xmlns:p14="http://schemas.microsoft.com/office/powerpoint/2010/main" val="3793338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4C619-BA94-FA41-A802-46050008D482}" type="datetimeFigureOut">
              <a:rPr lang="en-US" smtClean="0"/>
              <a:t>9/14/25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B4AED-F6E6-984F-804C-9CFE1FD5EBEF}" type="slidenum">
              <a:rPr lang="en-US" smtClean="0"/>
              <a:t>‹#›</a:t>
            </a:fld>
            <a:endParaRPr lang="en-US"/>
          </a:p>
        </p:txBody>
      </p:sp>
    </p:spTree>
    <p:extLst>
      <p:ext uri="{BB962C8B-B14F-4D97-AF65-F5344CB8AC3E}">
        <p14:creationId xmlns:p14="http://schemas.microsoft.com/office/powerpoint/2010/main" val="208849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teaspoon.world/TSP-technical-specification.html#modes-of-operat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teaspoon.world/TSP-technical-specification.html#modes-of-opera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769dab596b_2_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g3769dab596b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23B2DA2D-C9B3-6BC5-E1A8-F5F5D7504CCD}"/>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92E1017B-7942-76FB-966D-12FE518DFA7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US" dirty="0"/>
              <a:t>Our primary goal is to establish a complete, working example of </a:t>
            </a:r>
            <a:r>
              <a:rPr lang="en-US" b="1" i="1" dirty="0"/>
              <a:t>everything</a:t>
            </a:r>
            <a:r>
              <a:rPr lang="en-US" dirty="0"/>
              <a:t> beneath the app</a:t>
            </a:r>
          </a:p>
          <a:p>
            <a:r>
              <a:rPr lang="en-US" dirty="0"/>
              <a:t>Which must support major platforms/OS environments </a:t>
            </a:r>
          </a:p>
          <a:p>
            <a:pPr marL="457200" lvl="1" indent="0">
              <a:buNone/>
            </a:pPr>
            <a:endParaRPr lang="en-US" dirty="0"/>
          </a:p>
          <a:p>
            <a:endParaRPr lang="en-US" dirty="0"/>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 toolkits – Makepad, </a:t>
            </a:r>
            <a:r>
              <a:rPr lang="en-US" sz="1100" b="0" i="0" u="none" strike="noStrike" dirty="0" err="1">
                <a:solidFill>
                  <a:srgbClr val="000000"/>
                </a:solidFill>
                <a:effectLst/>
                <a:latin typeface="Arial" panose="020B0604020202020204" pitchFamily="34" charset="0"/>
              </a:rPr>
              <a:t>Dioxus</a:t>
            </a:r>
            <a:r>
              <a:rPr lang="en-US" sz="1100" b="0" i="0" u="none" strike="noStrike" dirty="0">
                <a:solidFill>
                  <a:srgbClr val="000000"/>
                </a:solidFill>
                <a:effectLst/>
                <a:latin typeface="Arial" panose="020B0604020202020204" pitchFamily="34" charset="0"/>
              </a:rPr>
              <a:t>, Slint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Offers a variety of UI development options and styles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Generally cross-platform, with a focus on GUI design and workloads</a:t>
            </a:r>
          </a:p>
          <a:p>
            <a:pPr marL="285750" lvl="0"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Rust abstractions of platform and OS-specific functionality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Focus on non-GUI subsystems</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Standard subsystems: networking, storage, audio, time</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UI-adjacent services: notifications, clipboard, drag &amp; drop</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Mobile-oriented:</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Sensors/actuator: accelerometer/gyro, ambient light, pressure, temp, vibration, location, buttons, LEDs, biometrics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Multimedia: camera, mic, speaker</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Touch screen, display brightness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Connectivity: </a:t>
            </a:r>
            <a:r>
              <a:rPr lang="en-US" sz="1100" b="0" i="0" u="none" strike="noStrike" dirty="0" err="1">
                <a:solidFill>
                  <a:srgbClr val="000000"/>
                </a:solidFill>
                <a:effectLst/>
                <a:latin typeface="Arial" panose="020B0604020202020204" pitchFamily="34" charset="0"/>
              </a:rPr>
              <a:t>WiFi</a:t>
            </a:r>
            <a:r>
              <a:rPr lang="en-US" sz="1100" b="0" i="0" u="none" strike="noStrike" dirty="0">
                <a:solidFill>
                  <a:srgbClr val="000000"/>
                </a:solidFill>
                <a:effectLst/>
                <a:latin typeface="Arial" panose="020B0604020202020204" pitchFamily="34" charset="0"/>
              </a:rPr>
              <a:t> discovery, </a:t>
            </a:r>
            <a:r>
              <a:rPr lang="en-US" sz="1100" b="0" i="0" u="none" strike="noStrike" dirty="0" err="1">
                <a:solidFill>
                  <a:srgbClr val="000000"/>
                </a:solidFill>
                <a:effectLst/>
                <a:latin typeface="Arial" panose="020B0604020202020204" pitchFamily="34" charset="0"/>
              </a:rPr>
              <a:t>bluetooth</a:t>
            </a:r>
            <a:r>
              <a:rPr lang="en-US" sz="1100" b="0" i="0" u="none" strike="noStrike" dirty="0">
                <a:solidFill>
                  <a:srgbClr val="000000"/>
                </a:solidFill>
                <a:effectLst/>
                <a:latin typeface="Arial" panose="020B0604020202020204" pitchFamily="34" charset="0"/>
              </a:rPr>
              <a:t>, NFC, USB, phone modem</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Power: battery, charging, idle/standby/awake status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Permissions management: declaring, requesting, revoking</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Goal: easy to integrate into a UI app as a dependency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Low-/zero-cost abstractions, as close to native as possible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Future: high-level, off-system mobile services</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RESTful APIs: mapping, authentication, Google Play services, </a:t>
            </a:r>
            <a:r>
              <a:rPr lang="en-US" sz="1100" b="0" i="0" u="none" strike="noStrike" dirty="0" err="1">
                <a:solidFill>
                  <a:srgbClr val="000000"/>
                </a:solidFill>
                <a:effectLst/>
                <a:latin typeface="Arial" panose="020B0604020202020204" pitchFamily="34" charset="0"/>
              </a:rPr>
              <a:t>etc</a:t>
            </a:r>
            <a:endParaRPr lang="en-US" sz="1100" b="0" i="0" u="none" strike="noStrike" dirty="0">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Can likely use or start from the foundation of Open Mobile Hub</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App dev-focused Concurrency management framework/library</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Speaking from personal experience, it can be quite cumbersome and difficult to integrate and balance together many different execution contexts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Async tasks, which many SDKs force upon the user</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Native OS Threads</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The almighty main UI thread, which often has significant platform-enforced responsibilities and powers – difficult to handle and properly remember what workloads can only be run on the main UI thread</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Balancing</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Communicating between all of these different contexts without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 thread pools, and CPU/multicore abstractions</a:t>
            </a:r>
          </a:p>
          <a:p>
            <a:endParaRPr lang="en-US" dirty="0"/>
          </a:p>
          <a:p>
            <a:endParaRPr lang="en-US" dirty="0"/>
          </a:p>
          <a:p>
            <a:endParaRPr lang="en-US" dirty="0"/>
          </a:p>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8CF24F90-10CB-A152-441F-142DB33AF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89465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6EDF7BA4-5E00-8318-A789-B109CAB085F9}"/>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0A4981AD-C280-6D89-5520-66624AFA1BD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US" dirty="0"/>
              <a:t>Our primary goal is to establish a complete, working example of </a:t>
            </a:r>
            <a:r>
              <a:rPr lang="en-US" b="1" i="1" dirty="0"/>
              <a:t>everything</a:t>
            </a:r>
            <a:r>
              <a:rPr lang="en-US" dirty="0"/>
              <a:t> beneath the app</a:t>
            </a:r>
          </a:p>
          <a:p>
            <a:r>
              <a:rPr lang="en-US" dirty="0"/>
              <a:t>Which must support major platforms/OS environments </a:t>
            </a:r>
          </a:p>
          <a:p>
            <a:pPr marL="457200" lvl="1" indent="0">
              <a:buNone/>
            </a:pPr>
            <a:endParaRPr lang="en-US" dirty="0"/>
          </a:p>
          <a:p>
            <a:endParaRPr lang="en-US" dirty="0"/>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 toolkits – Makepad, </a:t>
            </a:r>
            <a:r>
              <a:rPr lang="en-US" sz="1100" b="0" i="0" u="none" strike="noStrike" dirty="0" err="1">
                <a:solidFill>
                  <a:srgbClr val="000000"/>
                </a:solidFill>
                <a:effectLst/>
                <a:latin typeface="Arial" panose="020B0604020202020204" pitchFamily="34" charset="0"/>
              </a:rPr>
              <a:t>Dioxus</a:t>
            </a:r>
            <a:r>
              <a:rPr lang="en-US" sz="1100" b="0" i="0" u="none" strike="noStrike" dirty="0">
                <a:solidFill>
                  <a:srgbClr val="000000"/>
                </a:solidFill>
                <a:effectLst/>
                <a:latin typeface="Arial" panose="020B0604020202020204" pitchFamily="34" charset="0"/>
              </a:rPr>
              <a:t>, Slint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Offers a variety of UI development options and styles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Generally cross-platform, with a focus on GUI design and workloads</a:t>
            </a:r>
          </a:p>
          <a:p>
            <a:pPr marL="285750" lvl="0"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Rust abstractions of platform and OS-specific functionality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Focus on non-GUI subsystems</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Standard subsystems: networking, storage, audio, time</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UI-adjacent services: notifications, clipboard, drag &amp; drop</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Mobile-oriented:</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Sensors/actuator: accelerometer/gyro, ambient light, pressure, temp, vibration, location, buttons, LEDs, biometrics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Multimedia: camera, mic, speaker</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Touch screen, display brightness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Connectivity: </a:t>
            </a:r>
            <a:r>
              <a:rPr lang="en-US" sz="1100" b="0" i="0" u="none" strike="noStrike" dirty="0" err="1">
                <a:solidFill>
                  <a:srgbClr val="000000"/>
                </a:solidFill>
                <a:effectLst/>
                <a:latin typeface="Arial" panose="020B0604020202020204" pitchFamily="34" charset="0"/>
              </a:rPr>
              <a:t>WiFi</a:t>
            </a:r>
            <a:r>
              <a:rPr lang="en-US" sz="1100" b="0" i="0" u="none" strike="noStrike" dirty="0">
                <a:solidFill>
                  <a:srgbClr val="000000"/>
                </a:solidFill>
                <a:effectLst/>
                <a:latin typeface="Arial" panose="020B0604020202020204" pitchFamily="34" charset="0"/>
              </a:rPr>
              <a:t> discovery, </a:t>
            </a:r>
            <a:r>
              <a:rPr lang="en-US" sz="1100" b="0" i="0" u="none" strike="noStrike" dirty="0" err="1">
                <a:solidFill>
                  <a:srgbClr val="000000"/>
                </a:solidFill>
                <a:effectLst/>
                <a:latin typeface="Arial" panose="020B0604020202020204" pitchFamily="34" charset="0"/>
              </a:rPr>
              <a:t>bluetooth</a:t>
            </a:r>
            <a:r>
              <a:rPr lang="en-US" sz="1100" b="0" i="0" u="none" strike="noStrike" dirty="0">
                <a:solidFill>
                  <a:srgbClr val="000000"/>
                </a:solidFill>
                <a:effectLst/>
                <a:latin typeface="Arial" panose="020B0604020202020204" pitchFamily="34" charset="0"/>
              </a:rPr>
              <a:t>, NFC, USB, phone modem</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Power: battery, charging, idle/standby/awake status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Permissions management: declaring, requesting, revoking</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Goal: easy to integrate into a UI app as a dependency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Low-/zero-cost abstractions, as close to native as possible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Future: high-level, off-system mobile services</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RESTful APIs: mapping, authentication, Google Play services, </a:t>
            </a:r>
            <a:r>
              <a:rPr lang="en-US" sz="1100" b="0" i="0" u="none" strike="noStrike" dirty="0" err="1">
                <a:solidFill>
                  <a:srgbClr val="000000"/>
                </a:solidFill>
                <a:effectLst/>
                <a:latin typeface="Arial" panose="020B0604020202020204" pitchFamily="34" charset="0"/>
              </a:rPr>
              <a:t>etc</a:t>
            </a:r>
            <a:endParaRPr lang="en-US" sz="1100" b="0" i="0" u="none" strike="noStrike" dirty="0">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Can likely use or start from the foundation of Open Mobile Hub</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App dev-focused Concurrency management framework/library</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Speaking from personal experience, it can be quite cumbersome and difficult to integrate and balance together many different execution contexts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Async tasks, which many SDKs force upon the user</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Native OS Threads</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The almighty main UI thread, which often has significant platform-enforced responsibilities and powers – difficult to handle and properly remember what workloads can only be run on the main UI thread</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Balancing</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Communicating between all of these different contexts without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 thread pools, and CPU/multicore abstractions</a:t>
            </a:r>
          </a:p>
          <a:p>
            <a:endParaRPr lang="en-US" dirty="0"/>
          </a:p>
          <a:p>
            <a:endParaRPr lang="en-US" dirty="0"/>
          </a:p>
          <a:p>
            <a:endParaRPr lang="en-US" dirty="0"/>
          </a:p>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D635C8BF-7A0E-8B29-B1FA-079F7CAD9A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518521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E45E3C8-9476-CC9F-F0BD-78C5C3CD57C5}"/>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671FFF4E-F45B-6575-9C11-9E30CF6818B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65CE4517-1B23-33F8-68BA-5D894AF3DD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43556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36D798D-6086-6290-8C31-A6E529A6FBA7}"/>
            </a:ext>
          </a:extLst>
        </p:cNvPr>
        <p:cNvGrpSpPr/>
        <p:nvPr/>
      </p:nvGrpSpPr>
      <p:grpSpPr>
        <a:xfrm>
          <a:off x="0" y="0"/>
          <a:ext cx="0" cy="0"/>
          <a:chOff x="0" y="0"/>
          <a:chExt cx="0" cy="0"/>
        </a:xfrm>
      </p:grpSpPr>
      <p:sp>
        <p:nvSpPr>
          <p:cNvPr id="121" name="Google Shape;121;g3769dab596b_2_70:notes">
            <a:extLst>
              <a:ext uri="{FF2B5EF4-FFF2-40B4-BE49-F238E27FC236}">
                <a16:creationId xmlns:a16="http://schemas.microsoft.com/office/drawing/2014/main" id="{F3C6D693-9CF8-6943-789F-413E6E758C3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769dab596b_2_70:notes">
            <a:extLst>
              <a:ext uri="{FF2B5EF4-FFF2-40B4-BE49-F238E27FC236}">
                <a16:creationId xmlns:a16="http://schemas.microsoft.com/office/drawing/2014/main" id="{C91A04F1-74C0-A570-4C63-6A4A91EE46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69070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C00F008A-2474-4B6F-8167-F520B7ED2D78}"/>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33110222-2C5C-7D2F-4A1A-CDC586A4F3F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indent="0">
              <a:lnSpc>
                <a:spcPct val="130000"/>
              </a:lnSpc>
              <a:buNone/>
            </a:pPr>
            <a:r>
              <a:rPr lang="en-US" sz="1400" dirty="0"/>
              <a:t>TODO:  show a bit of UI DSL code, the Rust code that handles interactions with it (like a button press), and how that Rust code on the main UI thread sends requests to background workers to execute things asynchronously, and then send the result back via an Action (and mention that actions can be handled by multiple widgets, so it’s easily observable across any level of the app hierarchy)</a:t>
            </a:r>
          </a:p>
          <a:p>
            <a:pPr marL="0" indent="0">
              <a:lnSpc>
                <a:spcPct val="130000"/>
              </a:lnSpc>
              <a:buNone/>
            </a:pPr>
            <a:endParaRPr lang="en-US" sz="1400" dirty="0"/>
          </a:p>
          <a:p>
            <a:pPr marL="0" indent="0">
              <a:lnSpc>
                <a:spcPct val="130000"/>
              </a:lnSpc>
              <a:buNone/>
            </a:pPr>
            <a:r>
              <a:rPr lang="en-US" sz="1200" dirty="0"/>
              <a:t>(my notes)</a:t>
            </a:r>
            <a:br>
              <a:rPr lang="en-US" sz="1200" dirty="0"/>
            </a:br>
            <a:r>
              <a:rPr lang="en-US" sz="1200" dirty="0"/>
              <a:t>I'll cover select aspects of </a:t>
            </a:r>
            <a:r>
              <a:rPr lang="en-US" sz="1200" dirty="0" err="1"/>
              <a:t>Robrix's</a:t>
            </a:r>
            <a:r>
              <a:rPr lang="en-US" sz="1200" dirty="0"/>
              <a:t> design and implementation, primarily about how we utilize </a:t>
            </a:r>
            <a:r>
              <a:rPr lang="en-US" sz="1200" dirty="0" err="1"/>
              <a:t>Makepad's</a:t>
            </a:r>
            <a:r>
              <a:rPr lang="en-US" sz="1200" dirty="0"/>
              <a:t> live coding DSL to define the UI, and how we implement the Rust code to control the UX and behavior of the UI. I'll also give a brief overview of how we design a single app to run properly across both desktop/tablet/mobile platforms, both in terms of UI layout and platform feature access. I'll also describe the overall structure of </a:t>
            </a:r>
            <a:r>
              <a:rPr lang="en-US" sz="1200" dirty="0" err="1"/>
              <a:t>Robrix's</a:t>
            </a:r>
            <a:r>
              <a:rPr lang="en-US" sz="1200" dirty="0"/>
              <a:t> code, with a focus on how we integrate the requirement of async-first SDKs in a UI toolkit environment that doesn't natively support async task contexts.</a:t>
            </a:r>
            <a:endParaRPr lang="en-US" sz="1200" baseline="-15000" dirty="0">
              <a:solidFill>
                <a:sysClr val="windowText" lastClr="000000"/>
              </a:solidFill>
            </a:endParaRPr>
          </a:p>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40D1F7F3-3F1B-20E5-96C2-1DE2CF1D90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736098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CCBD12A1-E3EC-495E-4288-E9A21790FFDC}"/>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E95F1654-3CBB-B19A-A796-5CC16649D7E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BD5BAC53-1BC1-3313-1C4D-A1BFE797C2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36419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F20F8B5E-88A0-6F9F-FB95-8E4C9A589D78}"/>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BB47C6B5-F9AA-F5D4-A242-DE381B5C32B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6F19C011-AB74-5507-62D8-274E702645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75593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9E9448D3-481A-F5EC-CA15-404EDD82300E}"/>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46E3EA4D-7A74-189A-D6E6-6BECEEA80D5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3DDA91E9-E304-0E91-4505-DCF7BF87E9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664133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40455694-7998-3487-2592-0F327A2DAA3C}"/>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5E63C48F-7919-9481-48F5-4875B61E7730}"/>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F671C96D-10FC-D476-7A3C-ED3C6A6DD7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98324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3711D7C3-CD32-2044-2E2C-4648819E17D7}"/>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7090F6DC-79B5-0B5E-CE65-9188EFCA37A0}"/>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FD6C8AD1-157E-4013-88EF-F9F32AB8EE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46200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sz="2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36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8D1BFB8-7F33-E018-A279-1849F13337F7}"/>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5C1B0C63-A710-B1EF-1AF9-8EE4A48E1F3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9C16D9B4-F518-E721-7D71-85385C27A9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39475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App main thread is managed by and talks to the Makepad UI toolkit</a:t>
            </a:r>
          </a:p>
          <a:p>
            <a:pPr marL="628650" lvl="1" indent="-171450">
              <a:buFont typeface="Arial" panose="020B0604020202020204" pitchFamily="34" charset="0"/>
              <a:buChar char="•"/>
            </a:pPr>
            <a:r>
              <a:rPr lang="en-US" dirty="0"/>
              <a:t>Obviously want to avoid blocking this thread at all costs</a:t>
            </a:r>
          </a:p>
          <a:p>
            <a:pPr marL="628650" lvl="1" indent="-171450">
              <a:buFont typeface="Arial" panose="020B0604020202020204" pitchFamily="34" charset="0"/>
              <a:buChar char="•"/>
            </a:pPr>
            <a:r>
              <a:rPr lang="en-US" dirty="0"/>
              <a:t>Sends off requests that require synchronous operations to background threads</a:t>
            </a:r>
          </a:p>
          <a:p>
            <a:pPr marL="628650" lvl="1" indent="-171450">
              <a:buFont typeface="Arial" panose="020B0604020202020204" pitchFamily="34" charset="0"/>
              <a:buChar char="•"/>
            </a:pPr>
            <a:r>
              <a:rPr lang="en-US" dirty="0"/>
              <a:t>Sends of requests that require async operations to background threads that are managed by an async executor that can run async tasks </a:t>
            </a:r>
          </a:p>
          <a:p>
            <a:pPr marL="171450" lvl="0" indent="-171450">
              <a:buFont typeface="Arial" panose="020B0604020202020204" pitchFamily="34" charset="0"/>
              <a:buChar char="•"/>
            </a:pPr>
            <a:r>
              <a:rPr lang="en-US" dirty="0"/>
              <a:t>Certain platform-specific functions must only be invoked on main thread</a:t>
            </a:r>
          </a:p>
          <a:p>
            <a:pPr marL="171450" lvl="0" indent="-171450">
              <a:buFont typeface="Arial" panose="020B0604020202020204" pitchFamily="34" charset="0"/>
              <a:buChar char="•"/>
            </a:pPr>
            <a:r>
              <a:rPr lang="en-US" dirty="0"/>
              <a:t>But, many service SDKs are built atop async/await</a:t>
            </a:r>
          </a:p>
          <a:p>
            <a:pPr marL="628650" lvl="1" indent="-171450">
              <a:buFont typeface="Arial" panose="020B0604020202020204" pitchFamily="34" charset="0"/>
              <a:buChar char="•"/>
            </a:pPr>
            <a:r>
              <a:rPr lang="en-US" dirty="0"/>
              <a:t>e.g., the Matrix SDK requires async for many of its features (exposes only </a:t>
            </a:r>
            <a:r>
              <a:rPr lang="en-US" sz="1800" b="0" dirty="0">
                <a:solidFill>
                  <a:srgbClr val="0000FF"/>
                </a:solidFill>
                <a:effectLst/>
                <a:latin typeface="Menlo" panose="020B0609030804020204" pitchFamily="49" charset="0"/>
              </a:rPr>
              <a:t>async</a:t>
            </a:r>
            <a:r>
              <a:rPr lang="en-US" sz="1800" b="0" dirty="0">
                <a:solidFill>
                  <a:srgbClr val="000000"/>
                </a:solidFill>
                <a:effectLst/>
                <a:latin typeface="Menlo" panose="020B0609030804020204" pitchFamily="49" charset="0"/>
              </a:rPr>
              <a:t> </a:t>
            </a:r>
            <a:r>
              <a:rPr lang="en-US" sz="1800" b="0" dirty="0" err="1">
                <a:solidFill>
                  <a:srgbClr val="795E26"/>
                </a:solidFill>
                <a:effectLst/>
                <a:latin typeface="Menlo" panose="020B0609030804020204" pitchFamily="49" charset="0"/>
              </a:rPr>
              <a:t>fn</a:t>
            </a:r>
            <a:r>
              <a:rPr lang="en-US" sz="1800" b="0" dirty="0">
                <a:solidFill>
                  <a:srgbClr val="000000"/>
                </a:solidFill>
                <a:effectLst/>
                <a:latin typeface="Menlo" panose="020B0609030804020204" pitchFamily="49" charset="0"/>
              </a:rPr>
              <a:t>()</a:t>
            </a:r>
            <a:r>
              <a:rPr lang="en-US" dirty="0"/>
              <a:t>s)</a:t>
            </a:r>
          </a:p>
          <a:p>
            <a:pPr marL="628650" lvl="1" indent="-171450">
              <a:buFont typeface="Arial" panose="020B0604020202020204" pitchFamily="34" charset="0"/>
              <a:buChar char="•"/>
            </a:pPr>
            <a:r>
              <a:rPr lang="en-US" dirty="0"/>
              <a:t>Should not run async workloads on UI main thread</a:t>
            </a:r>
          </a:p>
          <a:p>
            <a:pPr marL="171450" lvl="0" indent="-171450">
              <a:buFont typeface="Arial" panose="020B0604020202020204" pitchFamily="34" charset="0"/>
              <a:buChar char="•"/>
            </a:pPr>
            <a:r>
              <a:rPr lang="en-US" dirty="0"/>
              <a:t>We have other non-</a:t>
            </a:r>
            <a:r>
              <a:rPr kumimoji="0" lang="en-US" sz="1800" b="0" i="0" u="none" strike="noStrike" kern="1200" cap="none" spc="0" normalizeH="0" baseline="0" noProof="0" dirty="0">
                <a:ln>
                  <a:noFill/>
                </a:ln>
                <a:solidFill>
                  <a:srgbClr val="0000FF"/>
                </a:solidFill>
                <a:effectLst/>
                <a:uLnTx/>
                <a:uFillTx/>
                <a:latin typeface="Menlo" panose="020B0609030804020204" pitchFamily="49" charset="0"/>
                <a:ea typeface="+mn-ea"/>
                <a:cs typeface="+mn-cs"/>
              </a:rPr>
              <a:t>async </a:t>
            </a:r>
            <a:r>
              <a:rPr lang="en-US" dirty="0"/>
              <a:t>work that we also want to in the background</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total, we must contend with 3 categories of workloads</a:t>
            </a:r>
          </a:p>
          <a:p>
            <a:pPr marL="628650" lvl="1" indent="-171450">
              <a:buFont typeface="Arial" panose="020B0604020202020204" pitchFamily="34" charset="0"/>
              <a:buChar char="•"/>
            </a:pPr>
            <a:r>
              <a:rPr lang="en-US" dirty="0"/>
              <a:t>Currently use multiple types of channels, queues, and </a:t>
            </a:r>
            <a:r>
              <a:rPr lang="en-US" dirty="0" err="1"/>
              <a:t>condvars</a:t>
            </a:r>
            <a:r>
              <a:rPr lang="en-US" dirty="0"/>
              <a:t> to facilitate inter-context communication</a:t>
            </a:r>
          </a:p>
          <a:p>
            <a:pPr marL="628650" lvl="1" indent="-171450">
              <a:buFont typeface="Arial" panose="020B0604020202020204" pitchFamily="34" charset="0"/>
              <a:buChar char="•"/>
            </a:pPr>
            <a:r>
              <a:rPr lang="en-US" dirty="0"/>
              <a:t>Aim to create a better design here that helps to abstract away the manual tedium of passing messages across many kinds of channels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772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4C34F68-29E7-C4EB-60DB-1CD2A2034993}"/>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8A305D8E-84AC-F039-971E-3F9DF202B41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AB8288E7-56A7-A6DF-3344-A40A56FCC1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95947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8EF253C1-41FA-3F40-902E-DE80B15948F3}"/>
            </a:ext>
          </a:extLst>
        </p:cNvPr>
        <p:cNvGrpSpPr/>
        <p:nvPr/>
      </p:nvGrpSpPr>
      <p:grpSpPr>
        <a:xfrm>
          <a:off x="0" y="0"/>
          <a:ext cx="0" cy="0"/>
          <a:chOff x="0" y="0"/>
          <a:chExt cx="0" cy="0"/>
        </a:xfrm>
      </p:grpSpPr>
      <p:sp>
        <p:nvSpPr>
          <p:cNvPr id="121" name="Google Shape;121;g3769dab596b_2_70:notes">
            <a:extLst>
              <a:ext uri="{FF2B5EF4-FFF2-40B4-BE49-F238E27FC236}">
                <a16:creationId xmlns:a16="http://schemas.microsoft.com/office/drawing/2014/main" id="{39F78F0A-5A61-27FC-098C-B4C5BC4289A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769dab596b_2_70:notes">
            <a:extLst>
              <a:ext uri="{FF2B5EF4-FFF2-40B4-BE49-F238E27FC236}">
                <a16:creationId xmlns:a16="http://schemas.microsoft.com/office/drawing/2014/main" id="{50DC266A-55ED-249C-B6F3-243B68205E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7185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70D4909B-4666-B1D7-6D97-63E250C4BC35}"/>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2EC87B36-078D-A03A-FB84-767A0E6B36A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algn="l">
              <a:buNone/>
            </a:pPr>
            <a:r>
              <a:rPr lang="en-US" b="1" i="0" u="none" strike="noStrike" dirty="0">
                <a:solidFill>
                  <a:srgbClr val="000000"/>
                </a:solidFill>
                <a:effectLst/>
                <a:latin typeface="Open Sans" panose="020B0606030504020204" pitchFamily="34" charset="0"/>
                <a:hlinkClick r:id="rId3"/>
              </a:rPr>
              <a:t>Modes of operation</a:t>
            </a:r>
            <a:endParaRPr lang="en-US" b="1" i="0" dirty="0">
              <a:solidFill>
                <a:srgbClr val="000000"/>
              </a:solidFill>
              <a:effectLst/>
              <a:latin typeface="Open Sans" panose="020B0606030504020204" pitchFamily="34" charset="0"/>
            </a:endParaRPr>
          </a:p>
          <a:p>
            <a:pPr marL="228600" indent="-228600" algn="l">
              <a:buFont typeface="+mj-lt"/>
              <a:buAutoNum type="arabicPeriod"/>
            </a:pPr>
            <a:r>
              <a:rPr lang="en-US" b="0" i="0" dirty="0">
                <a:solidFill>
                  <a:srgbClr val="000000"/>
                </a:solidFill>
                <a:effectLst/>
                <a:latin typeface="Open Sans" panose="020B0606030504020204" pitchFamily="34" charset="0"/>
              </a:rPr>
              <a:t>Direct mode: TSP messages can be exchanged directly between two parties via publicly known VID's ("Well-Known VID's"); that gives confidentiality and authenticity but not much privacy.</a:t>
            </a:r>
          </a:p>
          <a:p>
            <a:pPr marL="228600" indent="-228600" algn="l">
              <a:buFont typeface="+mj-lt"/>
              <a:buAutoNum type="arabicPeriod"/>
            </a:pPr>
            <a:r>
              <a:rPr lang="en-US" b="0" i="0" dirty="0">
                <a:solidFill>
                  <a:srgbClr val="000000"/>
                </a:solidFill>
                <a:effectLst/>
                <a:latin typeface="Open Sans" panose="020B0606030504020204" pitchFamily="34" charset="0"/>
              </a:rPr>
              <a:t>Nested mode: TSP messages can be exchanged as the 'payload' of another TSP message using not-publicly known VID's. Such a nested connection is established via TSP Control Messages. This gives a little bit more privacy.</a:t>
            </a:r>
          </a:p>
          <a:p>
            <a:pPr marL="228600" indent="-228600" algn="l">
              <a:buFont typeface="+mj-lt"/>
              <a:buAutoNum type="arabicPeriod"/>
            </a:pPr>
            <a:r>
              <a:rPr lang="en-US" b="0" i="0" dirty="0">
                <a:solidFill>
                  <a:srgbClr val="000000"/>
                </a:solidFill>
                <a:effectLst/>
                <a:latin typeface="Open Sans" panose="020B0606030504020204" pitchFamily="34" charset="0"/>
              </a:rPr>
              <a:t>Routed mode: TSP messages can be routed through intermediaries to further hide the fact that two parties are communicating. This is done by parties first establishing "nested" communication lines between every involved party and then sending a message that spans over those nested communications lines.</a:t>
            </a:r>
          </a:p>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641F9795-ED8D-8159-BD42-3F5012402C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042703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33B310A6-F8F8-2F06-E1DD-040B5B1C315D}"/>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C8948D8D-04F4-8ADD-7899-753A3FCB8E5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algn="l">
              <a:buNone/>
            </a:pPr>
            <a:r>
              <a:rPr lang="en-US" b="1" i="0" u="none" strike="noStrike" dirty="0">
                <a:solidFill>
                  <a:srgbClr val="000000"/>
                </a:solidFill>
                <a:effectLst/>
                <a:latin typeface="Open Sans" panose="020B0606030504020204" pitchFamily="34" charset="0"/>
                <a:hlinkClick r:id="rId3"/>
              </a:rPr>
              <a:t>Modes of operation</a:t>
            </a:r>
            <a:endParaRPr lang="en-US" b="1" i="0" dirty="0">
              <a:solidFill>
                <a:srgbClr val="000000"/>
              </a:solidFill>
              <a:effectLst/>
              <a:latin typeface="Open Sans" panose="020B0606030504020204" pitchFamily="34" charset="0"/>
            </a:endParaRPr>
          </a:p>
          <a:p>
            <a:pPr marL="228600" indent="-228600" algn="l">
              <a:buFont typeface="+mj-lt"/>
              <a:buAutoNum type="arabicPeriod"/>
            </a:pPr>
            <a:r>
              <a:rPr lang="en-US" b="0" i="0" dirty="0">
                <a:solidFill>
                  <a:srgbClr val="000000"/>
                </a:solidFill>
                <a:effectLst/>
                <a:latin typeface="Open Sans" panose="020B0606030504020204" pitchFamily="34" charset="0"/>
              </a:rPr>
              <a:t>Direct mode: TSP messages can be exchanged directly between two parties via publicly known VID's ("Well-Known VID's"); that gives confidentiality and authenticity but not much privacy.</a:t>
            </a:r>
          </a:p>
          <a:p>
            <a:pPr marL="228600" indent="-228600" algn="l">
              <a:buFont typeface="+mj-lt"/>
              <a:buAutoNum type="arabicPeriod"/>
            </a:pPr>
            <a:r>
              <a:rPr lang="en-US" b="0" i="0" dirty="0">
                <a:solidFill>
                  <a:srgbClr val="000000"/>
                </a:solidFill>
                <a:effectLst/>
                <a:latin typeface="Open Sans" panose="020B0606030504020204" pitchFamily="34" charset="0"/>
              </a:rPr>
              <a:t>Nested mode: TSP messages can be exchanged as the 'payload' of another TSP message using not-publicly known VID's. Such a nested connection is established via TSP Control Messages. This gives a little bit more privacy.</a:t>
            </a:r>
          </a:p>
          <a:p>
            <a:pPr marL="228600" indent="-228600" algn="l">
              <a:buFont typeface="+mj-lt"/>
              <a:buAutoNum type="arabicPeriod"/>
            </a:pPr>
            <a:r>
              <a:rPr lang="en-US" b="0" i="0" dirty="0">
                <a:solidFill>
                  <a:srgbClr val="000000"/>
                </a:solidFill>
                <a:effectLst/>
                <a:latin typeface="Open Sans" panose="020B0606030504020204" pitchFamily="34" charset="0"/>
              </a:rPr>
              <a:t>Routed mode: TSP messages can be routed through intermediaries to further hide the fact that two parties are communicating. This is done by parties first establishing "nested" communication lines between every involved party and then sending a message that spans over those nested communications lines.</a:t>
            </a:r>
          </a:p>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F9605F9F-75F2-46EC-3424-53A706DFB1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413030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D88A6814-1730-01E0-1A7D-71A85063ACC2}"/>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8942B929-9433-3592-E759-7E0EE2C27FD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F7519081-A18B-0DA8-EB3D-E4CAFB1EA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807030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0AA7A131-D43A-6F28-1F30-F804FCB9EF4E}"/>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676B7A05-3CF8-FDBE-EAD4-695936EBBF2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C4684856-769F-2667-B6AF-D141E1FD45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417966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0AA7A131-D43A-6F28-1F30-F804FCB9EF4E}"/>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676B7A05-3CF8-FDBE-EAD4-695936EBBF2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C4684856-769F-2667-B6AF-D141E1FD45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164950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D5E9CBB5-57B9-A204-9EFF-56DB2951E920}"/>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06AF0696-EF50-4FD4-5F8C-7EC9CCD403B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485BA9A7-638C-5843-A262-B5ECE2DDCC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815994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D430B567-43F0-7C6C-0D75-63A8EAFB1EC7}"/>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A44A9959-01F7-AEBD-0910-157EB8690CF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592F69D6-6024-8122-2879-D1EB2AE09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845124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0AA7A131-D43A-6F28-1F30-F804FCB9EF4E}"/>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676B7A05-3CF8-FDBE-EAD4-695936EBBF2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C4684856-769F-2667-B6AF-D141E1FD45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999084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2DEEA474-FB61-A1D4-559D-857EEBD53542}"/>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C2FD063A-B16A-513A-37B4-5A3EA001006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9E4F265B-24D4-A76F-BC24-66684B74C4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18894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6EB360D-7EE6-475B-7EFF-702CEB8912F3}"/>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B1561C90-27C2-3ED7-BF6A-833404A6B9E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F20C3B64-80F8-AF0B-0E04-E01E8C4EB6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02464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9AE59DC-94C6-6ADF-193B-ADE96A15101C}"/>
            </a:ext>
          </a:extLst>
        </p:cNvPr>
        <p:cNvGrpSpPr/>
        <p:nvPr/>
      </p:nvGrpSpPr>
      <p:grpSpPr>
        <a:xfrm>
          <a:off x="0" y="0"/>
          <a:ext cx="0" cy="0"/>
          <a:chOff x="0" y="0"/>
          <a:chExt cx="0" cy="0"/>
        </a:xfrm>
      </p:grpSpPr>
      <p:sp>
        <p:nvSpPr>
          <p:cNvPr id="121" name="Google Shape;121;g3769dab596b_2_70:notes">
            <a:extLst>
              <a:ext uri="{FF2B5EF4-FFF2-40B4-BE49-F238E27FC236}">
                <a16:creationId xmlns:a16="http://schemas.microsoft.com/office/drawing/2014/main" id="{AFED0171-0FC8-5F57-375C-298F12A0913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769dab596b_2_70:notes">
            <a:extLst>
              <a:ext uri="{FF2B5EF4-FFF2-40B4-BE49-F238E27FC236}">
                <a16:creationId xmlns:a16="http://schemas.microsoft.com/office/drawing/2014/main" id="{88B7C3D4-6FE4-928C-634D-9F606447F1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91451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B332862A-1745-BFFA-F48A-EAC2E0362FF9}"/>
            </a:ext>
          </a:extLst>
        </p:cNvPr>
        <p:cNvGrpSpPr/>
        <p:nvPr/>
      </p:nvGrpSpPr>
      <p:grpSpPr>
        <a:xfrm>
          <a:off x="0" y="0"/>
          <a:ext cx="0" cy="0"/>
          <a:chOff x="0" y="0"/>
          <a:chExt cx="0" cy="0"/>
        </a:xfrm>
      </p:grpSpPr>
      <p:sp>
        <p:nvSpPr>
          <p:cNvPr id="109" name="Google Shape;109;g3769dab596b_2_58:notes">
            <a:extLst>
              <a:ext uri="{FF2B5EF4-FFF2-40B4-BE49-F238E27FC236}">
                <a16:creationId xmlns:a16="http://schemas.microsoft.com/office/drawing/2014/main" id="{FAB601E6-B030-B48A-6842-2BF8D14E0F13}"/>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g3769dab596b_2_58:notes">
            <a:extLst>
              <a:ext uri="{FF2B5EF4-FFF2-40B4-BE49-F238E27FC236}">
                <a16:creationId xmlns:a16="http://schemas.microsoft.com/office/drawing/2014/main" id="{72F5F041-0615-955F-1006-E7F00B60F9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208024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B37EF7A6-FD42-9826-8444-43455F480245}"/>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A6CE5F3D-FD25-165C-E5A5-0632BB8009F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12543979-A2FB-4579-64FD-DA1F3F76DC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59702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DC5A85B-5D98-27B0-DDA8-F7D2FFCC4AB7}"/>
            </a:ext>
          </a:extLst>
        </p:cNvPr>
        <p:cNvGrpSpPr/>
        <p:nvPr/>
      </p:nvGrpSpPr>
      <p:grpSpPr>
        <a:xfrm>
          <a:off x="0" y="0"/>
          <a:ext cx="0" cy="0"/>
          <a:chOff x="0" y="0"/>
          <a:chExt cx="0" cy="0"/>
        </a:xfrm>
      </p:grpSpPr>
      <p:sp>
        <p:nvSpPr>
          <p:cNvPr id="109" name="Google Shape;109;g3769dab596b_2_58:notes">
            <a:extLst>
              <a:ext uri="{FF2B5EF4-FFF2-40B4-BE49-F238E27FC236}">
                <a16:creationId xmlns:a16="http://schemas.microsoft.com/office/drawing/2014/main" id="{8D90652C-975A-245D-D706-FA53F8A5D05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g3769dab596b_2_58:notes">
            <a:extLst>
              <a:ext uri="{FF2B5EF4-FFF2-40B4-BE49-F238E27FC236}">
                <a16:creationId xmlns:a16="http://schemas.microsoft.com/office/drawing/2014/main" id="{5243F259-DE1D-4298-66C7-60E2338F85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174862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ED0EE38-B336-6DFE-E807-861F9317DC1D}"/>
            </a:ext>
          </a:extLst>
        </p:cNvPr>
        <p:cNvGrpSpPr/>
        <p:nvPr/>
      </p:nvGrpSpPr>
      <p:grpSpPr>
        <a:xfrm>
          <a:off x="0" y="0"/>
          <a:ext cx="0" cy="0"/>
          <a:chOff x="0" y="0"/>
          <a:chExt cx="0" cy="0"/>
        </a:xfrm>
      </p:grpSpPr>
      <p:sp>
        <p:nvSpPr>
          <p:cNvPr id="109" name="Google Shape;109;g3769dab596b_2_58:notes">
            <a:extLst>
              <a:ext uri="{FF2B5EF4-FFF2-40B4-BE49-F238E27FC236}">
                <a16:creationId xmlns:a16="http://schemas.microsoft.com/office/drawing/2014/main" id="{B42CA4B9-2F35-3505-3A3F-2303222FAA6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g3769dab596b_2_58:notes">
            <a:extLst>
              <a:ext uri="{FF2B5EF4-FFF2-40B4-BE49-F238E27FC236}">
                <a16:creationId xmlns:a16="http://schemas.microsoft.com/office/drawing/2014/main" id="{863872B7-2BBF-9686-0DD9-892DB47747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855815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38C25-145D-A0AD-8B83-B73934DE5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0F5F3A-10E6-528F-B188-DB87667ACB4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E30C69FA-B6F7-3439-FC9D-0035A187B4C6}"/>
              </a:ext>
            </a:extLst>
          </p:cNvPr>
          <p:cNvSpPr>
            <a:spLocks noGrp="1"/>
          </p:cNvSpPr>
          <p:nvPr>
            <p:ph type="body" idx="1"/>
          </p:nvPr>
        </p:nvSpPr>
        <p:spPr/>
        <p:txBody>
          <a:bodyPr/>
          <a:lstStyle/>
          <a:p>
            <a:r>
              <a:rPr lang="en-US" dirty="0"/>
              <a:t>Project </a:t>
            </a:r>
            <a:r>
              <a:rPr lang="en-US" dirty="0" err="1"/>
              <a:t>Robius</a:t>
            </a:r>
            <a:r>
              <a:rPr lang="en-US" dirty="0"/>
              <a:t> has quite a few goals and technical requirements, which you can read about in full on our website or </a:t>
            </a:r>
            <a:r>
              <a:rPr lang="en-US" dirty="0" err="1"/>
              <a:t>github</a:t>
            </a:r>
            <a:r>
              <a:rPr lang="en-US" dirty="0"/>
              <a:t> page.</a:t>
            </a:r>
          </a:p>
          <a:p>
            <a:endParaRPr lang="en-US" dirty="0"/>
          </a:p>
          <a:p>
            <a:r>
              <a:rPr lang="en-US" dirty="0"/>
              <a:t>For now, in the interest of time, I’m going to just discuss a select few.</a:t>
            </a:r>
          </a:p>
        </p:txBody>
      </p:sp>
      <p:sp>
        <p:nvSpPr>
          <p:cNvPr id="4" name="Slide Number Placeholder 3">
            <a:extLst>
              <a:ext uri="{FF2B5EF4-FFF2-40B4-BE49-F238E27FC236}">
                <a16:creationId xmlns:a16="http://schemas.microsoft.com/office/drawing/2014/main" id="{F4734748-7087-4323-6638-20D04F08CD1E}"/>
              </a:ext>
            </a:extLst>
          </p:cNvPr>
          <p:cNvSpPr>
            <a:spLocks noGrp="1"/>
          </p:cNvSpPr>
          <p:nvPr>
            <p:ph type="sldNum" sz="quarter" idx="5"/>
          </p:nvPr>
        </p:nvSpPr>
        <p:spPr/>
        <p:txBody>
          <a:bodyPr/>
          <a:lstStyle/>
          <a:p>
            <a:fld id="{3B7B4AED-F6E6-984F-804C-9CFE1FD5EBEF}" type="slidenum">
              <a:rPr lang="en-US" smtClean="0"/>
              <a:t>40</a:t>
            </a:fld>
            <a:endParaRPr lang="en-US"/>
          </a:p>
        </p:txBody>
      </p:sp>
    </p:spTree>
    <p:extLst>
      <p:ext uri="{BB962C8B-B14F-4D97-AF65-F5344CB8AC3E}">
        <p14:creationId xmlns:p14="http://schemas.microsoft.com/office/powerpoint/2010/main" val="910127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2CDDB-F15F-1110-7798-B00618437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9D2E0-CD63-A904-15BC-022B050FE56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65BC71C-FAAE-B178-5B98-98B961BD9CF2}"/>
              </a:ext>
            </a:extLst>
          </p:cNvPr>
          <p:cNvSpPr>
            <a:spLocks noGrp="1"/>
          </p:cNvSpPr>
          <p:nvPr>
            <p:ph type="body" idx="1"/>
          </p:nvPr>
        </p:nvSpPr>
        <p:spPr/>
        <p:txBody>
          <a:bodyPr/>
          <a:lstStyle/>
          <a:p>
            <a:r>
              <a:rPr lang="en-US" sz="2800" b="0" i="0" dirty="0">
                <a:solidFill>
                  <a:srgbClr val="202124"/>
                </a:solidFill>
                <a:effectLst/>
                <a:highlight>
                  <a:srgbClr val="FFFFFF"/>
                </a:highlight>
                <a:latin typeface="Roboto" panose="02000000000000000000" pitchFamily="2" charset="0"/>
              </a:rPr>
              <a:t>There are quite a few projects that experiment with how to build a great GUI using Rust; </a:t>
            </a:r>
            <a:r>
              <a:rPr lang="en-US" sz="2800" b="0" i="0" dirty="0" err="1">
                <a:solidFill>
                  <a:srgbClr val="202124"/>
                </a:solidFill>
                <a:effectLst/>
                <a:highlight>
                  <a:srgbClr val="FFFFFF"/>
                </a:highlight>
                <a:latin typeface="Roboto" panose="02000000000000000000" pitchFamily="2" charset="0"/>
              </a:rPr>
              <a:t>Dioxus</a:t>
            </a:r>
            <a:r>
              <a:rPr lang="en-US" sz="2800" b="0" i="0" dirty="0">
                <a:solidFill>
                  <a:srgbClr val="202124"/>
                </a:solidFill>
                <a:effectLst/>
                <a:highlight>
                  <a:srgbClr val="FFFFFF"/>
                </a:highlight>
                <a:latin typeface="Roboto" panose="02000000000000000000" pitchFamily="2" charset="0"/>
              </a:rPr>
              <a:t>, </a:t>
            </a:r>
            <a:r>
              <a:rPr lang="en-US" sz="2800" b="0" i="0" dirty="0" err="1">
                <a:solidFill>
                  <a:srgbClr val="202124"/>
                </a:solidFill>
                <a:effectLst/>
                <a:highlight>
                  <a:srgbClr val="FFFFFF"/>
                </a:highlight>
                <a:latin typeface="Roboto" panose="02000000000000000000" pitchFamily="2" charset="0"/>
              </a:rPr>
              <a:t>tauri</a:t>
            </a:r>
            <a:r>
              <a:rPr lang="en-US" sz="2800" b="0" i="0" dirty="0">
                <a:solidFill>
                  <a:srgbClr val="202124"/>
                </a:solidFill>
                <a:effectLst/>
                <a:highlight>
                  <a:srgbClr val="FFFFFF"/>
                </a:highlight>
                <a:latin typeface="Roboto" panose="02000000000000000000" pitchFamily="2" charset="0"/>
              </a:rPr>
              <a:t>, </a:t>
            </a:r>
            <a:r>
              <a:rPr lang="en-US" sz="2800" b="0" i="0" dirty="0" err="1">
                <a:solidFill>
                  <a:srgbClr val="202124"/>
                </a:solidFill>
                <a:effectLst/>
                <a:highlight>
                  <a:srgbClr val="FFFFFF"/>
                </a:highlight>
                <a:latin typeface="Roboto" panose="02000000000000000000" pitchFamily="2" charset="0"/>
              </a:rPr>
              <a:t>makepad</a:t>
            </a:r>
            <a:r>
              <a:rPr lang="en-US" sz="2800" b="0" i="0" dirty="0">
                <a:solidFill>
                  <a:srgbClr val="202124"/>
                </a:solidFill>
                <a:effectLst/>
                <a:highlight>
                  <a:srgbClr val="FFFFFF"/>
                </a:highlight>
                <a:latin typeface="Roboto" panose="02000000000000000000" pitchFamily="2" charset="0"/>
              </a:rPr>
              <a:t>, </a:t>
            </a:r>
            <a:r>
              <a:rPr lang="en-US" sz="2800" b="0" i="0" dirty="0" err="1">
                <a:solidFill>
                  <a:srgbClr val="202124"/>
                </a:solidFill>
                <a:effectLst/>
                <a:highlight>
                  <a:srgbClr val="FFFFFF"/>
                </a:highlight>
                <a:latin typeface="Roboto" panose="02000000000000000000" pitchFamily="2" charset="0"/>
              </a:rPr>
              <a:t>Xilem</a:t>
            </a:r>
            <a:r>
              <a:rPr lang="en-US" sz="2800" b="0" i="0" dirty="0">
                <a:solidFill>
                  <a:srgbClr val="202124"/>
                </a:solidFill>
                <a:effectLst/>
                <a:highlight>
                  <a:srgbClr val="FFFFFF"/>
                </a:highlight>
                <a:latin typeface="Roboto" panose="02000000000000000000" pitchFamily="2" charset="0"/>
              </a:rPr>
              <a:t> and the </a:t>
            </a:r>
            <a:r>
              <a:rPr lang="en-US" sz="2800" b="0" i="0" dirty="0" err="1">
                <a:solidFill>
                  <a:srgbClr val="202124"/>
                </a:solidFill>
                <a:effectLst/>
                <a:highlight>
                  <a:srgbClr val="FFFFFF"/>
                </a:highlight>
                <a:latin typeface="Roboto" panose="02000000000000000000" pitchFamily="2" charset="0"/>
              </a:rPr>
              <a:t>linebender</a:t>
            </a:r>
            <a:r>
              <a:rPr lang="en-US" sz="2800" b="0" i="0" dirty="0">
                <a:solidFill>
                  <a:srgbClr val="202124"/>
                </a:solidFill>
                <a:effectLst/>
                <a:highlight>
                  <a:srgbClr val="FFFFFF"/>
                </a:highlight>
                <a:latin typeface="Roboto" panose="02000000000000000000" pitchFamily="2" charset="0"/>
              </a:rPr>
              <a:t> project, etc.</a:t>
            </a:r>
            <a:br>
              <a:rPr lang="en-US" sz="2800" dirty="0"/>
            </a:br>
            <a:br>
              <a:rPr lang="en-US" sz="2800" dirty="0"/>
            </a:br>
            <a:r>
              <a:rPr lang="en-US" sz="2800" b="0" i="0" dirty="0">
                <a:solidFill>
                  <a:srgbClr val="202124"/>
                </a:solidFill>
                <a:effectLst/>
                <a:highlight>
                  <a:srgbClr val="FFFFFF"/>
                </a:highlight>
                <a:latin typeface="Roboto" panose="02000000000000000000" pitchFamily="2" charset="0"/>
              </a:rPr>
              <a:t>But to build a fully-featured app these days, you need an awful lot more than just UI and basic input events.</a:t>
            </a:r>
            <a:br>
              <a:rPr lang="en-US" sz="2800" dirty="0"/>
            </a:br>
            <a:br>
              <a:rPr lang="en-US" sz="2800" dirty="0"/>
            </a:br>
            <a:r>
              <a:rPr lang="en-US" sz="2800" b="0" i="0" dirty="0">
                <a:solidFill>
                  <a:srgbClr val="202124"/>
                </a:solidFill>
                <a:effectLst/>
                <a:highlight>
                  <a:srgbClr val="FFFFFF"/>
                </a:highlight>
                <a:latin typeface="Roboto" panose="02000000000000000000" pitchFamily="2" charset="0"/>
              </a:rPr>
              <a:t>That's what Project Robius is all about: we leave UI design to the experts, and step in to fill the gaps everywhere else in the app dev environment.</a:t>
            </a:r>
            <a:br>
              <a:rPr lang="en-US" sz="2800" dirty="0"/>
            </a:br>
            <a:r>
              <a:rPr lang="en-US" sz="2800" b="0" i="0" dirty="0">
                <a:solidFill>
                  <a:srgbClr val="202124"/>
                </a:solidFill>
                <a:effectLst/>
                <a:highlight>
                  <a:srgbClr val="FFFFFF"/>
                </a:highlight>
                <a:latin typeface="Roboto" panose="02000000000000000000" pitchFamily="2" charset="0"/>
              </a:rPr>
              <a:t>This includes everything from complex build systems, support for platform-specific APIs and OS services (with nice Rust abstractions for each class of functionality), signing/packaging/bundling/distributing apps, and more.</a:t>
            </a:r>
            <a:br>
              <a:rPr lang="en-US" sz="2800" dirty="0"/>
            </a:br>
            <a:br>
              <a:rPr lang="en-US" sz="2800" dirty="0"/>
            </a:br>
            <a:r>
              <a:rPr lang="en-US" sz="2800" b="0" i="0" dirty="0">
                <a:solidFill>
                  <a:srgbClr val="202124"/>
                </a:solidFill>
                <a:effectLst/>
                <a:highlight>
                  <a:srgbClr val="FFFFFF"/>
                </a:highlight>
                <a:latin typeface="Roboto" panose="02000000000000000000" pitchFamily="2" charset="0"/>
              </a:rPr>
              <a:t>Everything is entirely open-source and decentralized. Nothing is owned or controlled by one party, and we welcome contributions from anyone and everyone. </a:t>
            </a:r>
            <a:endParaRPr lang="en-US" sz="2800" dirty="0"/>
          </a:p>
        </p:txBody>
      </p:sp>
      <p:sp>
        <p:nvSpPr>
          <p:cNvPr id="4" name="Slide Number Placeholder 3">
            <a:extLst>
              <a:ext uri="{FF2B5EF4-FFF2-40B4-BE49-F238E27FC236}">
                <a16:creationId xmlns:a16="http://schemas.microsoft.com/office/drawing/2014/main" id="{648833FA-38F1-0C23-6582-3742D0BB9167}"/>
              </a:ext>
            </a:extLst>
          </p:cNvPr>
          <p:cNvSpPr>
            <a:spLocks noGrp="1"/>
          </p:cNvSpPr>
          <p:nvPr>
            <p:ph type="sldNum" sz="quarter" idx="5"/>
          </p:nvPr>
        </p:nvSpPr>
        <p:spPr/>
        <p:txBody>
          <a:bodyPr/>
          <a:lstStyle/>
          <a:p>
            <a:fld id="{3B7B4AED-F6E6-984F-804C-9CFE1FD5EBEF}" type="slidenum">
              <a:rPr lang="en-US" smtClean="0"/>
              <a:t>41</a:t>
            </a:fld>
            <a:endParaRPr lang="en-US"/>
          </a:p>
        </p:txBody>
      </p:sp>
    </p:spTree>
    <p:extLst>
      <p:ext uri="{BB962C8B-B14F-4D97-AF65-F5344CB8AC3E}">
        <p14:creationId xmlns:p14="http://schemas.microsoft.com/office/powerpoint/2010/main" val="401149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769dab596b_2_7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769dab596b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Our primary goal is to establish a complete, working example of </a:t>
            </a:r>
            <a:r>
              <a:rPr lang="en-US" b="1" i="1" dirty="0"/>
              <a:t>everything</a:t>
            </a:r>
            <a:r>
              <a:rPr lang="en-US" dirty="0"/>
              <a:t> beneath the app</a:t>
            </a:r>
          </a:p>
          <a:p>
            <a:r>
              <a:rPr lang="en-US" dirty="0"/>
              <a:t>Which must support major platforms/OS environments </a:t>
            </a:r>
          </a:p>
          <a:p>
            <a:pPr marL="457200" lvl="1" indent="0">
              <a:buNone/>
            </a:pPr>
            <a:endParaRPr lang="en-US" dirty="0"/>
          </a:p>
          <a:p>
            <a:endParaRPr lang="en-US" dirty="0"/>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 toolkits – Makepad, </a:t>
            </a:r>
            <a:r>
              <a:rPr lang="en-US" sz="1100" b="0" i="0" u="none" strike="noStrike" dirty="0" err="1">
                <a:solidFill>
                  <a:srgbClr val="000000"/>
                </a:solidFill>
                <a:effectLst/>
                <a:latin typeface="Arial" panose="020B0604020202020204" pitchFamily="34" charset="0"/>
              </a:rPr>
              <a:t>Dioxus</a:t>
            </a:r>
            <a:r>
              <a:rPr lang="en-US" sz="1100" b="0" i="0" u="none" strike="noStrike" dirty="0">
                <a:solidFill>
                  <a:srgbClr val="000000"/>
                </a:solidFill>
                <a:effectLst/>
                <a:latin typeface="Arial" panose="020B0604020202020204" pitchFamily="34" charset="0"/>
              </a:rPr>
              <a:t>, Slint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Offers a variety of UI development options and styles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Generally cross-platform, with a focus on GUI design and workloads</a:t>
            </a:r>
          </a:p>
          <a:p>
            <a:pPr marL="285750" lvl="0"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Rust abstractions of platform and OS-specific functionality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Focus on non-GUI subsystems</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Standard subsystems: networking, storage, audio, time</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UI-adjacent services: notifications, clipboard, drag &amp; drop</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Mobile-oriented:</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Sensors/actuator: accelerometer/gyro, ambient light, pressure, temp, vibration, location, buttons, LEDs, biometrics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Multimedia: camera, mic, speaker</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Touch screen, display brightness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Connectivity: </a:t>
            </a:r>
            <a:r>
              <a:rPr lang="en-US" sz="1100" b="0" i="0" u="none" strike="noStrike" dirty="0" err="1">
                <a:solidFill>
                  <a:srgbClr val="000000"/>
                </a:solidFill>
                <a:effectLst/>
                <a:latin typeface="Arial" panose="020B0604020202020204" pitchFamily="34" charset="0"/>
              </a:rPr>
              <a:t>WiFi</a:t>
            </a:r>
            <a:r>
              <a:rPr lang="en-US" sz="1100" b="0" i="0" u="none" strike="noStrike" dirty="0">
                <a:solidFill>
                  <a:srgbClr val="000000"/>
                </a:solidFill>
                <a:effectLst/>
                <a:latin typeface="Arial" panose="020B0604020202020204" pitchFamily="34" charset="0"/>
              </a:rPr>
              <a:t> discovery, </a:t>
            </a:r>
            <a:r>
              <a:rPr lang="en-US" sz="1100" b="0" i="0" u="none" strike="noStrike" dirty="0" err="1">
                <a:solidFill>
                  <a:srgbClr val="000000"/>
                </a:solidFill>
                <a:effectLst/>
                <a:latin typeface="Arial" panose="020B0604020202020204" pitchFamily="34" charset="0"/>
              </a:rPr>
              <a:t>bluetooth</a:t>
            </a:r>
            <a:r>
              <a:rPr lang="en-US" sz="1100" b="0" i="0" u="none" strike="noStrike" dirty="0">
                <a:solidFill>
                  <a:srgbClr val="000000"/>
                </a:solidFill>
                <a:effectLst/>
                <a:latin typeface="Arial" panose="020B0604020202020204" pitchFamily="34" charset="0"/>
              </a:rPr>
              <a:t>, NFC, USB, phone modem</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Power: battery, charging, idle/standby/awake status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Permissions management: declaring, requesting, revoking</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Goal: easy to integrate into a UI app as a dependency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Low-/zero-cost abstractions, as close to native as possible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Future: high-level, off-system mobile services</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RESTful APIs: mapping, authentication, Google Play services, </a:t>
            </a:r>
            <a:r>
              <a:rPr lang="en-US" sz="1100" b="0" i="0" u="none" strike="noStrike" dirty="0" err="1">
                <a:solidFill>
                  <a:srgbClr val="000000"/>
                </a:solidFill>
                <a:effectLst/>
                <a:latin typeface="Arial" panose="020B0604020202020204" pitchFamily="34" charset="0"/>
              </a:rPr>
              <a:t>etc</a:t>
            </a:r>
            <a:endParaRPr lang="en-US" sz="1100" b="0" i="0" u="none" strike="noStrike" dirty="0">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Can likely use or start from the foundation of Open Mobile Hub</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App dev-focused Concurrency management framework/library</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Speaking from personal experience, it can be quite cumbersome and difficult to integrate and balance together many different execution contexts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Async tasks, which many SDKs force upon the user</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Native OS Threads</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The almighty main UI thread, which often has significant platform-enforced responsibilities and powers – difficult to handle and properly remember what workloads can only be run on the main UI thread</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Balancing</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Communicating between all of these different contexts without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 thread pools, and CPU/multicore abstractions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42</a:t>
            </a:fld>
            <a:endParaRPr lang="en-US"/>
          </a:p>
        </p:txBody>
      </p:sp>
    </p:spTree>
    <p:extLst>
      <p:ext uri="{BB962C8B-B14F-4D97-AF65-F5344CB8AC3E}">
        <p14:creationId xmlns:p14="http://schemas.microsoft.com/office/powerpoint/2010/main" val="71945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we map this design of a full system stack to a specific app, it would look like this for Robrix. </a:t>
            </a:r>
          </a:p>
          <a:p>
            <a:endParaRPr lang="en-US" sz="1200" dirty="0"/>
          </a:p>
          <a:p>
            <a:r>
              <a:rPr lang="en-US" sz="1200" dirty="0"/>
              <a:t>Note that you obviously don’t need to understand every detail here.</a:t>
            </a:r>
          </a:p>
          <a:p>
            <a:endParaRPr lang="en-US" sz="1200" dirty="0"/>
          </a:p>
          <a:p>
            <a:r>
              <a:rPr lang="en-US" sz="1200" dirty="0"/>
              <a:t>In this case, we are also including the entire application component in the diagram, as we’re also responsible for developing.</a:t>
            </a:r>
          </a:p>
          <a:p>
            <a:endParaRPr lang="en-US" sz="1200" dirty="0"/>
          </a:p>
        </p:txBody>
      </p:sp>
      <p:sp>
        <p:nvSpPr>
          <p:cNvPr id="4" name="Slide Number Placeholder 3"/>
          <p:cNvSpPr>
            <a:spLocks noGrp="1"/>
          </p:cNvSpPr>
          <p:nvPr>
            <p:ph type="sldNum" sz="quarter" idx="5"/>
          </p:nvPr>
        </p:nvSpPr>
        <p:spPr/>
        <p:txBody>
          <a:bodyPr/>
          <a:lstStyle/>
          <a:p>
            <a:fld id="{3B7B4AED-F6E6-984F-804C-9CFE1FD5EBEF}" type="slidenum">
              <a:rPr lang="en-US" smtClean="0"/>
              <a:t>43</a:t>
            </a:fld>
            <a:endParaRPr lang="en-US"/>
          </a:p>
        </p:txBody>
      </p:sp>
    </p:spTree>
    <p:extLst>
      <p:ext uri="{BB962C8B-B14F-4D97-AF65-F5344CB8AC3E}">
        <p14:creationId xmlns:p14="http://schemas.microsoft.com/office/powerpoint/2010/main" val="1568377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go over structure of components we’ve designed</a:t>
            </a:r>
          </a:p>
          <a:p>
            <a:pPr lvl="1"/>
            <a:r>
              <a:rPr lang="en-US" dirty="0"/>
              <a:t>Custom HTML parser &amp; renderer</a:t>
            </a:r>
          </a:p>
          <a:p>
            <a:pPr lvl="2"/>
            <a:r>
              <a:rPr lang="en-US" i="1" dirty="0"/>
              <a:t>Extremely </a:t>
            </a:r>
            <a:r>
              <a:rPr lang="en-US" dirty="0"/>
              <a:t>lightweight, no web engine, no CSS</a:t>
            </a:r>
          </a:p>
          <a:p>
            <a:pPr lvl="1"/>
            <a:r>
              <a:rPr lang="en-US" dirty="0"/>
              <a:t>Custom caching layer for drawing &amp; populating UI widgets</a:t>
            </a:r>
          </a:p>
          <a:p>
            <a:pPr lvl="2"/>
            <a:r>
              <a:rPr lang="en-US" dirty="0"/>
              <a:t>Able to integrate with fine-grained events from Matrix SDK</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44</a:t>
            </a:fld>
            <a:endParaRPr lang="en-US"/>
          </a:p>
        </p:txBody>
      </p:sp>
    </p:spTree>
    <p:extLst>
      <p:ext uri="{BB962C8B-B14F-4D97-AF65-F5344CB8AC3E}">
        <p14:creationId xmlns:p14="http://schemas.microsoft.com/office/powerpoint/2010/main" val="7724828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Robrix has driven a lot of our implementation efforts over the past year. Two of the most major categories of implementation work has been on the UI side and on the platform feature side.</a:t>
            </a:r>
          </a:p>
          <a:p>
            <a:endParaRPr lang="en-US" dirty="0"/>
          </a:p>
          <a:p>
            <a:r>
              <a:rPr lang="en-US" dirty="0"/>
              <a:t>Most of what you just saw in the Robrix demo did not exist in Makepad before last year, including basic things like rich text formatting, mouse button abstractions, context menus, “adaptive view” widgets that respond to changes in window size</a:t>
            </a:r>
          </a:p>
          <a:p>
            <a:endParaRPr lang="en-US" dirty="0"/>
          </a:p>
          <a:p>
            <a:r>
              <a:rPr lang="en-US" dirty="0"/>
              <a:t>Permissions handling</a:t>
            </a:r>
          </a:p>
          <a:p>
            <a:pPr lvl="1"/>
            <a:r>
              <a:rPr lang="en-US" dirty="0"/>
              <a:t>Collecting and merging permissions from app, UI toolkit, dependencies</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45</a:t>
            </a:fld>
            <a:endParaRPr lang="en-US"/>
          </a:p>
        </p:txBody>
      </p:sp>
    </p:spTree>
    <p:extLst>
      <p:ext uri="{BB962C8B-B14F-4D97-AF65-F5344CB8AC3E}">
        <p14:creationId xmlns:p14="http://schemas.microsoft.com/office/powerpoint/2010/main" val="3789261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Project </a:t>
            </a:r>
            <a:r>
              <a:rPr lang="en-US" dirty="0" err="1"/>
              <a:t>Robius</a:t>
            </a:r>
            <a:r>
              <a:rPr lang="en-US" dirty="0"/>
              <a:t> has quite a few goals and technical requirements, which you can read about in full on our website or </a:t>
            </a:r>
            <a:r>
              <a:rPr lang="en-US" dirty="0" err="1"/>
              <a:t>github</a:t>
            </a:r>
            <a:r>
              <a:rPr lang="en-US" dirty="0"/>
              <a:t> page.</a:t>
            </a:r>
          </a:p>
          <a:p>
            <a:endParaRPr lang="en-US" dirty="0"/>
          </a:p>
          <a:p>
            <a:r>
              <a:rPr lang="en-US" dirty="0"/>
              <a:t>For now, in the interest of time, I’m going to just discuss a select few.</a:t>
            </a:r>
          </a:p>
        </p:txBody>
      </p:sp>
      <p:sp>
        <p:nvSpPr>
          <p:cNvPr id="4" name="Slide Number Placeholder 3"/>
          <p:cNvSpPr>
            <a:spLocks noGrp="1"/>
          </p:cNvSpPr>
          <p:nvPr>
            <p:ph type="sldNum" sz="quarter" idx="5"/>
          </p:nvPr>
        </p:nvSpPr>
        <p:spPr/>
        <p:txBody>
          <a:bodyPr/>
          <a:lstStyle/>
          <a:p>
            <a:fld id="{3B7B4AED-F6E6-984F-804C-9CFE1FD5EBEF}" type="slidenum">
              <a:rPr lang="en-US" smtClean="0"/>
              <a:t>46</a:t>
            </a:fld>
            <a:endParaRPr lang="en-US"/>
          </a:p>
        </p:txBody>
      </p:sp>
    </p:spTree>
    <p:extLst>
      <p:ext uri="{BB962C8B-B14F-4D97-AF65-F5344CB8AC3E}">
        <p14:creationId xmlns:p14="http://schemas.microsoft.com/office/powerpoint/2010/main" val="1379487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Every time I see a cool Rust app being </a:t>
            </a:r>
            <a:r>
              <a:rPr lang="en-US" dirty="0" err="1"/>
              <a:t>demo’d</a:t>
            </a:r>
            <a:r>
              <a:rPr lang="en-US" dirty="0"/>
              <a:t>, I always wonder how it works internally,</a:t>
            </a:r>
          </a:p>
          <a:p>
            <a:r>
              <a:rPr lang="en-US" dirty="0"/>
              <a:t>and would like to see what the real code looks like and how everything fits together.</a:t>
            </a:r>
          </a:p>
          <a:p>
            <a:r>
              <a:rPr lang="en-US" dirty="0"/>
              <a:t>Demos are cool but they always leave me wanting more.</a:t>
            </a:r>
            <a:br>
              <a:rPr lang="en-US" dirty="0"/>
            </a:br>
            <a:endParaRPr lang="en-US" dirty="0"/>
          </a:p>
          <a:p>
            <a:r>
              <a:rPr lang="en-US" dirty="0"/>
              <a:t>So, with that in mind, I’d like to give everyone a glimpse behind the curtain, even if it’s not as comprehensive as a full workshop or tutorial would be. Hopefully this will inspire you to start using Makepad and Robius to build your own complex, real applications.)</a:t>
            </a:r>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47</a:t>
            </a:fld>
            <a:endParaRPr lang="en-US"/>
          </a:p>
        </p:txBody>
      </p:sp>
    </p:spTree>
    <p:extLst>
      <p:ext uri="{BB962C8B-B14F-4D97-AF65-F5344CB8AC3E}">
        <p14:creationId xmlns:p14="http://schemas.microsoft.com/office/powerpoint/2010/main" val="1864589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48</a:t>
            </a:fld>
            <a:endParaRPr lang="en-US"/>
          </a:p>
        </p:txBody>
      </p:sp>
    </p:spTree>
    <p:extLst>
      <p:ext uri="{BB962C8B-B14F-4D97-AF65-F5344CB8AC3E}">
        <p14:creationId xmlns:p14="http://schemas.microsoft.com/office/powerpoint/2010/main" val="22379911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CC543-D211-D0E8-A037-F57A959156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230755-0597-A44A-75B3-82FFBFEB6BC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9A385F9F-EC07-2275-5F5D-C8A2A6565D21}"/>
              </a:ext>
            </a:extLst>
          </p:cNvPr>
          <p:cNvSpPr>
            <a:spLocks noGrp="1"/>
          </p:cNvSpPr>
          <p:nvPr>
            <p:ph type="body" idx="1"/>
          </p:nvPr>
        </p:nvSpPr>
        <p:spPr/>
        <p:txBody>
          <a:bodyPr/>
          <a:lstStyle/>
          <a:p>
            <a:r>
              <a:rPr lang="en-US" dirty="0"/>
              <a:t>go over structure of components we’ve designed</a:t>
            </a:r>
          </a:p>
          <a:p>
            <a:pPr lvl="1"/>
            <a:r>
              <a:rPr lang="en-US" dirty="0"/>
              <a:t>Custom HTML parser &amp; renderer</a:t>
            </a:r>
          </a:p>
          <a:p>
            <a:pPr lvl="2"/>
            <a:r>
              <a:rPr lang="en-US" i="1" dirty="0"/>
              <a:t>Extremely </a:t>
            </a:r>
            <a:r>
              <a:rPr lang="en-US" dirty="0"/>
              <a:t>lightweight, no web engine, no CSS</a:t>
            </a:r>
          </a:p>
          <a:p>
            <a:pPr lvl="1"/>
            <a:r>
              <a:rPr lang="en-US" dirty="0"/>
              <a:t>Custom caching layer for drawing &amp; populating UI widgets</a:t>
            </a:r>
          </a:p>
          <a:p>
            <a:pPr lvl="2"/>
            <a:r>
              <a:rPr lang="en-US" dirty="0"/>
              <a:t>Able to integrate with fine-grained events from Matrix SDK</a:t>
            </a:r>
          </a:p>
          <a:p>
            <a:endParaRPr lang="en-US" dirty="0"/>
          </a:p>
        </p:txBody>
      </p:sp>
      <p:sp>
        <p:nvSpPr>
          <p:cNvPr id="4" name="Slide Number Placeholder 3">
            <a:extLst>
              <a:ext uri="{FF2B5EF4-FFF2-40B4-BE49-F238E27FC236}">
                <a16:creationId xmlns:a16="http://schemas.microsoft.com/office/drawing/2014/main" id="{F29E1D87-E8E9-2A61-35A8-F19C8D41CF13}"/>
              </a:ext>
            </a:extLst>
          </p:cNvPr>
          <p:cNvSpPr>
            <a:spLocks noGrp="1"/>
          </p:cNvSpPr>
          <p:nvPr>
            <p:ph type="sldNum" sz="quarter" idx="5"/>
          </p:nvPr>
        </p:nvSpPr>
        <p:spPr/>
        <p:txBody>
          <a:bodyPr/>
          <a:lstStyle/>
          <a:p>
            <a:fld id="{3B7B4AED-F6E6-984F-804C-9CFE1FD5EBEF}" type="slidenum">
              <a:rPr lang="en-US" smtClean="0"/>
              <a:t>49</a:t>
            </a:fld>
            <a:endParaRPr lang="en-US"/>
          </a:p>
        </p:txBody>
      </p:sp>
    </p:spTree>
    <p:extLst>
      <p:ext uri="{BB962C8B-B14F-4D97-AF65-F5344CB8AC3E}">
        <p14:creationId xmlns:p14="http://schemas.microsoft.com/office/powerpoint/2010/main" val="40298187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BB06A-C3EB-1546-2D08-335A8A285C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BE028-E2D1-79F1-5075-4B99AAA50BA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1BBCE74-9255-9144-E4E5-7B2F9B9112FD}"/>
              </a:ext>
            </a:extLst>
          </p:cNvPr>
          <p:cNvSpPr>
            <a:spLocks noGrp="1"/>
          </p:cNvSpPr>
          <p:nvPr>
            <p:ph type="body" idx="1"/>
          </p:nvPr>
        </p:nvSpPr>
        <p:spPr/>
        <p:txBody>
          <a:bodyPr/>
          <a:lstStyle/>
          <a:p>
            <a:r>
              <a:rPr lang="en-US" dirty="0"/>
              <a:t>go over structure of components we’ve designed</a:t>
            </a:r>
          </a:p>
          <a:p>
            <a:pPr lvl="1"/>
            <a:r>
              <a:rPr lang="en-US" dirty="0"/>
              <a:t>Custom HTML parser &amp; renderer</a:t>
            </a:r>
          </a:p>
          <a:p>
            <a:pPr lvl="2"/>
            <a:r>
              <a:rPr lang="en-US" i="1" dirty="0"/>
              <a:t>Extremely </a:t>
            </a:r>
            <a:r>
              <a:rPr lang="en-US" dirty="0"/>
              <a:t>lightweight, no web engine, no CSS</a:t>
            </a:r>
          </a:p>
          <a:p>
            <a:pPr lvl="1"/>
            <a:r>
              <a:rPr lang="en-US" dirty="0"/>
              <a:t>Custom caching layer for drawing &amp; populating UI widgets</a:t>
            </a:r>
          </a:p>
          <a:p>
            <a:pPr lvl="2"/>
            <a:r>
              <a:rPr lang="en-US" dirty="0"/>
              <a:t>Able to integrate with fine-grained events from Matrix SDK</a:t>
            </a:r>
          </a:p>
          <a:p>
            <a:endParaRPr lang="en-US" dirty="0"/>
          </a:p>
        </p:txBody>
      </p:sp>
      <p:sp>
        <p:nvSpPr>
          <p:cNvPr id="4" name="Slide Number Placeholder 3">
            <a:extLst>
              <a:ext uri="{FF2B5EF4-FFF2-40B4-BE49-F238E27FC236}">
                <a16:creationId xmlns:a16="http://schemas.microsoft.com/office/drawing/2014/main" id="{681A037A-DF77-6C2C-54F8-03EDF68E41D1}"/>
              </a:ext>
            </a:extLst>
          </p:cNvPr>
          <p:cNvSpPr>
            <a:spLocks noGrp="1"/>
          </p:cNvSpPr>
          <p:nvPr>
            <p:ph type="sldNum" sz="quarter" idx="5"/>
          </p:nvPr>
        </p:nvSpPr>
        <p:spPr/>
        <p:txBody>
          <a:bodyPr/>
          <a:lstStyle/>
          <a:p>
            <a:fld id="{3B7B4AED-F6E6-984F-804C-9CFE1FD5EBEF}" type="slidenum">
              <a:rPr lang="en-US" smtClean="0"/>
              <a:t>50</a:t>
            </a:fld>
            <a:endParaRPr lang="en-US"/>
          </a:p>
        </p:txBody>
      </p:sp>
    </p:spTree>
    <p:extLst>
      <p:ext uri="{BB962C8B-B14F-4D97-AF65-F5344CB8AC3E}">
        <p14:creationId xmlns:p14="http://schemas.microsoft.com/office/powerpoint/2010/main" val="2735447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51</a:t>
            </a:fld>
            <a:endParaRPr lang="en-US"/>
          </a:p>
        </p:txBody>
      </p:sp>
    </p:spTree>
    <p:extLst>
      <p:ext uri="{BB962C8B-B14F-4D97-AF65-F5344CB8AC3E}">
        <p14:creationId xmlns:p14="http://schemas.microsoft.com/office/powerpoint/2010/main" val="43080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AC4F894F-CC59-A355-27FB-0C61CA4AA464}"/>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D13135F0-8AFE-0D1C-3335-171AB417967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CA0236E5-D0D1-9BD3-76DD-036F64F047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908579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Here’s how the </a:t>
            </a:r>
            <a:r>
              <a:rPr lang="en-US" dirty="0" err="1"/>
              <a:t>RoomScreen</a:t>
            </a:r>
            <a:r>
              <a:rPr lang="en-US" dirty="0"/>
              <a:t> and its component widgets fit into the larger structure of the Robrix app. </a:t>
            </a:r>
          </a:p>
          <a:p>
            <a:r>
              <a:rPr lang="en-US" dirty="0"/>
              <a:t>Pictured here is a widget “tree” (with lots of things omitted for clarity).</a:t>
            </a:r>
          </a:p>
          <a:p>
            <a:endParaRPr lang="en-US" dirty="0"/>
          </a:p>
          <a:p>
            <a:r>
              <a:rPr lang="en-US" dirty="0"/>
              <a:t>The gray nodes are things that I won’t have time to cover in this talk, but are still listed in order to give you a feel for how the main pieces of the UI are composed.</a:t>
            </a:r>
          </a:p>
        </p:txBody>
      </p:sp>
      <p:sp>
        <p:nvSpPr>
          <p:cNvPr id="4" name="Slide Number Placeholder 3"/>
          <p:cNvSpPr>
            <a:spLocks noGrp="1"/>
          </p:cNvSpPr>
          <p:nvPr>
            <p:ph type="sldNum" sz="quarter" idx="5"/>
          </p:nvPr>
        </p:nvSpPr>
        <p:spPr/>
        <p:txBody>
          <a:bodyPr/>
          <a:lstStyle/>
          <a:p>
            <a:fld id="{3B7B4AED-F6E6-984F-804C-9CFE1FD5EBEF}" type="slidenum">
              <a:rPr lang="en-US" smtClean="0"/>
              <a:t>52</a:t>
            </a:fld>
            <a:endParaRPr lang="en-US"/>
          </a:p>
        </p:txBody>
      </p:sp>
    </p:spTree>
    <p:extLst>
      <p:ext uri="{BB962C8B-B14F-4D97-AF65-F5344CB8AC3E}">
        <p14:creationId xmlns:p14="http://schemas.microsoft.com/office/powerpoint/2010/main" val="730045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53</a:t>
            </a:fld>
            <a:endParaRPr lang="en-US"/>
          </a:p>
        </p:txBody>
      </p:sp>
    </p:spTree>
    <p:extLst>
      <p:ext uri="{BB962C8B-B14F-4D97-AF65-F5344CB8AC3E}">
        <p14:creationId xmlns:p14="http://schemas.microsoft.com/office/powerpoint/2010/main" val="1740178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D8EDB-7B1D-FF26-15CE-96F99D31F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255B5C-C9A3-92B6-DFD4-0E232F1427A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58951DA-86EB-F123-45E1-2B59FD05C52A}"/>
              </a:ext>
            </a:extLst>
          </p:cNvPr>
          <p:cNvSpPr>
            <a:spLocks noGrp="1"/>
          </p:cNvSpPr>
          <p:nvPr>
            <p:ph type="body" idx="1"/>
          </p:nvPr>
        </p:nvSpPr>
        <p:spPr/>
        <p:txBody>
          <a:bodyPr/>
          <a:lstStyle/>
          <a:p>
            <a:r>
              <a:rPr lang="en-US" dirty="0"/>
              <a:t>Project </a:t>
            </a:r>
            <a:r>
              <a:rPr lang="en-US" dirty="0" err="1"/>
              <a:t>Robius</a:t>
            </a:r>
            <a:r>
              <a:rPr lang="en-US" dirty="0"/>
              <a:t> has quite a few goals and technical requirements, which you can read about in full on our website or </a:t>
            </a:r>
            <a:r>
              <a:rPr lang="en-US" dirty="0" err="1"/>
              <a:t>github</a:t>
            </a:r>
            <a:r>
              <a:rPr lang="en-US" dirty="0"/>
              <a:t> page.</a:t>
            </a:r>
          </a:p>
          <a:p>
            <a:endParaRPr lang="en-US" dirty="0"/>
          </a:p>
          <a:p>
            <a:r>
              <a:rPr lang="en-US" dirty="0"/>
              <a:t>For now, in the interest of time, I’m going to just discuss a select few.</a:t>
            </a:r>
          </a:p>
        </p:txBody>
      </p:sp>
      <p:sp>
        <p:nvSpPr>
          <p:cNvPr id="4" name="Slide Number Placeholder 3">
            <a:extLst>
              <a:ext uri="{FF2B5EF4-FFF2-40B4-BE49-F238E27FC236}">
                <a16:creationId xmlns:a16="http://schemas.microsoft.com/office/drawing/2014/main" id="{C0D68948-2BC7-2451-4B4B-8A6F8A2C57B7}"/>
              </a:ext>
            </a:extLst>
          </p:cNvPr>
          <p:cNvSpPr>
            <a:spLocks noGrp="1"/>
          </p:cNvSpPr>
          <p:nvPr>
            <p:ph type="sldNum" sz="quarter" idx="5"/>
          </p:nvPr>
        </p:nvSpPr>
        <p:spPr/>
        <p:txBody>
          <a:bodyPr/>
          <a:lstStyle/>
          <a:p>
            <a:fld id="{3B7B4AED-F6E6-984F-804C-9CFE1FD5EBEF}" type="slidenum">
              <a:rPr lang="en-US" smtClean="0"/>
              <a:t>54</a:t>
            </a:fld>
            <a:endParaRPr lang="en-US"/>
          </a:p>
        </p:txBody>
      </p:sp>
    </p:spTree>
    <p:extLst>
      <p:ext uri="{BB962C8B-B14F-4D97-AF65-F5344CB8AC3E}">
        <p14:creationId xmlns:p14="http://schemas.microsoft.com/office/powerpoint/2010/main" val="1128324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55</a:t>
            </a:fld>
            <a:endParaRPr lang="en-US"/>
          </a:p>
        </p:txBody>
      </p:sp>
    </p:spTree>
    <p:extLst>
      <p:ext uri="{BB962C8B-B14F-4D97-AF65-F5344CB8AC3E}">
        <p14:creationId xmlns:p14="http://schemas.microsoft.com/office/powerpoint/2010/main" val="33617441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56</a:t>
            </a:fld>
            <a:endParaRPr lang="en-US"/>
          </a:p>
        </p:txBody>
      </p:sp>
    </p:spTree>
    <p:extLst>
      <p:ext uri="{BB962C8B-B14F-4D97-AF65-F5344CB8AC3E}">
        <p14:creationId xmlns:p14="http://schemas.microsoft.com/office/powerpoint/2010/main" val="11460375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00C99-9483-D1F9-0712-8340B2CABA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971B92-622C-4D8F-82F3-BCFA8AF3E30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BDA7CB4-42F2-658E-8F2C-9A6B078EA7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7E16FC-D7F4-B338-4595-B3C5645A0BDC}"/>
              </a:ext>
            </a:extLst>
          </p:cNvPr>
          <p:cNvSpPr>
            <a:spLocks noGrp="1"/>
          </p:cNvSpPr>
          <p:nvPr>
            <p:ph type="sldNum" sz="quarter" idx="5"/>
          </p:nvPr>
        </p:nvSpPr>
        <p:spPr/>
        <p:txBody>
          <a:bodyPr/>
          <a:lstStyle/>
          <a:p>
            <a:fld id="{3B7B4AED-F6E6-984F-804C-9CFE1FD5EBEF}" type="slidenum">
              <a:rPr lang="en-US" smtClean="0"/>
              <a:t>57</a:t>
            </a:fld>
            <a:endParaRPr lang="en-US"/>
          </a:p>
        </p:txBody>
      </p:sp>
    </p:spTree>
    <p:extLst>
      <p:ext uri="{BB962C8B-B14F-4D97-AF65-F5344CB8AC3E}">
        <p14:creationId xmlns:p14="http://schemas.microsoft.com/office/powerpoint/2010/main" val="11903365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B133-0F1E-7C54-771A-40535D61A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7E839-D60D-21C8-284A-ADA48E560A03}"/>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9AB6355-F206-3D2A-035A-6F9470E4F241}"/>
              </a:ext>
            </a:extLst>
          </p:cNvPr>
          <p:cNvSpPr>
            <a:spLocks noGrp="1"/>
          </p:cNvSpPr>
          <p:nvPr>
            <p:ph type="body" idx="1"/>
          </p:nvPr>
        </p:nvSpPr>
        <p:spPr/>
        <p:txBody>
          <a:bodyPr/>
          <a:lstStyle/>
          <a:p>
            <a:r>
              <a:rPr lang="en-US"/>
              <a:t>Most of these, but not all, are useful within Robrix but not technically mandatory.</a:t>
            </a:r>
          </a:p>
          <a:p>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a:effectLst/>
                <a:latin typeface="Calibri" panose="020F0502020204030204" pitchFamily="34" charset="0"/>
                <a:ea typeface="Calibri" panose="020F0502020204030204" pitchFamily="34" charset="0"/>
                <a:cs typeface="Times New Roman" panose="02020603050405020304" pitchFamily="18" charset="0"/>
              </a:rPr>
              <a:t>Approximate proposed order:</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Biometrics/authentication</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Open URI / share object to another app (Intents,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sharesheet</a:t>
            </a:r>
            <a:r>
              <a:rPr lang="en-US" sz="1800" kern="10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Geolocation</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System notifications</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file/image picker dialog</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font access (fallback for UI-packaged font stack)</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Registration as default app (Intent handler)</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rich clipboard access with full-MIME types</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context menus</a:t>
            </a:r>
          </a:p>
          <a:p>
            <a:endParaRPr lang="en-US"/>
          </a:p>
        </p:txBody>
      </p:sp>
      <p:sp>
        <p:nvSpPr>
          <p:cNvPr id="4" name="Slide Number Placeholder 3">
            <a:extLst>
              <a:ext uri="{FF2B5EF4-FFF2-40B4-BE49-F238E27FC236}">
                <a16:creationId xmlns:a16="http://schemas.microsoft.com/office/drawing/2014/main" id="{42844440-3DCC-81BB-051D-B5877D135BE1}"/>
              </a:ext>
            </a:extLst>
          </p:cNvPr>
          <p:cNvSpPr>
            <a:spLocks noGrp="1"/>
          </p:cNvSpPr>
          <p:nvPr>
            <p:ph type="sldNum" sz="quarter" idx="5"/>
          </p:nvPr>
        </p:nvSpPr>
        <p:spPr/>
        <p:txBody>
          <a:bodyPr/>
          <a:lstStyle/>
          <a:p>
            <a:fld id="{3B7B4AED-F6E6-984F-804C-9CFE1FD5EBEF}" type="slidenum">
              <a:rPr lang="en-US" smtClean="0"/>
              <a:t>58</a:t>
            </a:fld>
            <a:endParaRPr lang="en-US"/>
          </a:p>
        </p:txBody>
      </p:sp>
    </p:spTree>
    <p:extLst>
      <p:ext uri="{BB962C8B-B14F-4D97-AF65-F5344CB8AC3E}">
        <p14:creationId xmlns:p14="http://schemas.microsoft.com/office/powerpoint/2010/main" val="2841212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e.g., some things that we’re still working on are long clicks on iOS, </a:t>
            </a:r>
            <a:r>
              <a:rPr lang="en-US" dirty="0" err="1"/>
              <a:t>OpenHarmony</a:t>
            </a:r>
            <a:r>
              <a:rPr lang="en-US" dirty="0"/>
              <a:t>, drag-n-drop on Linux &amp; Android</a:t>
            </a:r>
          </a:p>
        </p:txBody>
      </p:sp>
      <p:sp>
        <p:nvSpPr>
          <p:cNvPr id="4" name="Slide Number Placeholder 3"/>
          <p:cNvSpPr>
            <a:spLocks noGrp="1"/>
          </p:cNvSpPr>
          <p:nvPr>
            <p:ph type="sldNum" sz="quarter" idx="5"/>
          </p:nvPr>
        </p:nvSpPr>
        <p:spPr/>
        <p:txBody>
          <a:bodyPr/>
          <a:lstStyle/>
          <a:p>
            <a:fld id="{3B7B4AED-F6E6-984F-804C-9CFE1FD5EBEF}" type="slidenum">
              <a:rPr lang="en-US" smtClean="0"/>
              <a:t>59</a:t>
            </a:fld>
            <a:endParaRPr lang="en-US"/>
          </a:p>
        </p:txBody>
      </p:sp>
    </p:spTree>
    <p:extLst>
      <p:ext uri="{BB962C8B-B14F-4D97-AF65-F5344CB8AC3E}">
        <p14:creationId xmlns:p14="http://schemas.microsoft.com/office/powerpoint/2010/main" val="13547445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228600" marR="0" lvl="0" indent="-228600">
              <a:spcBef>
                <a:spcPts val="0"/>
              </a:spcBef>
              <a:spcAft>
                <a:spcPts val="0"/>
              </a:spcAft>
              <a:buFont typeface="Wingdings" pitchFamily="2"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912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CB58EF63-A591-0FD2-24C2-906ECC535FBA}"/>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CF096155-D152-06FB-CC6D-D1D9A33C003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D715EEE7-F9D9-D14D-E561-CD6D513C04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62107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1A55C3E0-8A4F-B9BD-3A43-90625D3DD601}"/>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20FBC30D-53D9-C173-AAEA-D110F3958EF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6C426235-C5BC-7696-C4D7-A7E43C0655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227697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0FBC6C4D-779E-FD29-E173-6BE632706C66}"/>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A2337CFB-4B72-0965-8CB3-35889847B98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02C4ACDC-EB7C-5FCD-E17C-02776E0597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87485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1D226B7-38DB-8A98-C9BD-63C15591E506}"/>
            </a:ext>
          </a:extLst>
        </p:cNvPr>
        <p:cNvGrpSpPr/>
        <p:nvPr/>
      </p:nvGrpSpPr>
      <p:grpSpPr>
        <a:xfrm>
          <a:off x="0" y="0"/>
          <a:ext cx="0" cy="0"/>
          <a:chOff x="0" y="0"/>
          <a:chExt cx="0" cy="0"/>
        </a:xfrm>
      </p:grpSpPr>
      <p:sp>
        <p:nvSpPr>
          <p:cNvPr id="121" name="Google Shape;121;g3769dab596b_2_70:notes">
            <a:extLst>
              <a:ext uri="{FF2B5EF4-FFF2-40B4-BE49-F238E27FC236}">
                <a16:creationId xmlns:a16="http://schemas.microsoft.com/office/drawing/2014/main" id="{A01F0061-4568-14A3-43BF-02CC222F841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769dab596b_2_70:notes">
            <a:extLst>
              <a:ext uri="{FF2B5EF4-FFF2-40B4-BE49-F238E27FC236}">
                <a16:creationId xmlns:a16="http://schemas.microsoft.com/office/drawing/2014/main" id="{2CC79152-0BF6-039D-0576-63AE665022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803143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891A-9DF9-E50D-8F24-A4FDDF841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6B44B-00CA-F476-2A37-7970DC50D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E2AA66-5389-4278-A390-EE895581C97E}"/>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3365FDB9-6DD9-E92B-79CC-AED189A5F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8A72-E911-F672-D4E6-24FDBB050950}"/>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03555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C9BF-86B7-6DA6-BB14-8D94E53CFB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F99E84-9663-D660-882F-994114652A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84946-6BB0-25A7-FFB3-DFF4EC3610D9}"/>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87AAA91D-808B-6B47-4E01-926DF183A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5E69B-AA75-F025-5F17-6663AABF9466}"/>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631603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8E20FA-4F20-6989-246B-3880330EF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467D6D-C34B-03D2-8B30-4AF8473351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59614-7C18-357D-78A0-84F33E731E5C}"/>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E1427CB2-8CF9-6929-E082-BD64CED98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2242D-BFDF-21CB-B770-D2DCE22D853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627772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891A-9DF9-E50D-8F24-A4FDDF841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6B44B-00CA-F476-2A37-7970DC50D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3365FDB9-6DD9-E92B-79CC-AED189A5F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8A72-E911-F672-D4E6-24FDBB050950}"/>
              </a:ext>
            </a:extLst>
          </p:cNvPr>
          <p:cNvSpPr>
            <a:spLocks noGrp="1"/>
          </p:cNvSpPr>
          <p:nvPr>
            <p:ph type="sldNum" sz="quarter" idx="12"/>
          </p:nvPr>
        </p:nvSpPr>
        <p:spPr/>
        <p:txBody>
          <a:bodyPr/>
          <a:lstStyle/>
          <a:p>
            <a:fld id="{7D62C56D-5E74-2945-931D-C07ECBF0F859}" type="slidenum">
              <a:rPr lang="en-US" smtClean="0"/>
              <a:t>‹#›</a:t>
            </a:fld>
            <a:endParaRPr lang="en-US"/>
          </a:p>
        </p:txBody>
      </p:sp>
      <p:sp>
        <p:nvSpPr>
          <p:cNvPr id="7" name="Date Placeholder 3">
            <a:extLst>
              <a:ext uri="{FF2B5EF4-FFF2-40B4-BE49-F238E27FC236}">
                <a16:creationId xmlns:a16="http://schemas.microsoft.com/office/drawing/2014/main" id="{86EC6AD3-6CE9-3699-0E57-2EE9A83BEAFA}"/>
              </a:ext>
            </a:extLst>
          </p:cNvPr>
          <p:cNvSpPr>
            <a:spLocks noGrp="1"/>
          </p:cNvSpPr>
          <p:nvPr>
            <p:ph type="dt" sz="half" idx="10"/>
          </p:nvPr>
        </p:nvSpPr>
        <p:spPr>
          <a:xfrm>
            <a:off x="790721" y="6353561"/>
            <a:ext cx="2743200" cy="365125"/>
          </a:xfrm>
        </p:spPr>
        <p:txBody>
          <a:bodyPr/>
          <a:lstStyle/>
          <a:p>
            <a:r>
              <a:rPr lang="en-US"/>
              <a:t>Robius: App Dev in Rust</a:t>
            </a:r>
            <a:endParaRPr lang="en-US" dirty="0"/>
          </a:p>
        </p:txBody>
      </p:sp>
      <p:pic>
        <p:nvPicPr>
          <p:cNvPr id="1026" name="Picture 2">
            <a:extLst>
              <a:ext uri="{FF2B5EF4-FFF2-40B4-BE49-F238E27FC236}">
                <a16:creationId xmlns:a16="http://schemas.microsoft.com/office/drawing/2014/main" id="{95EE89FE-A201-E856-27F1-991FDAD94F3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3238" y="6398961"/>
            <a:ext cx="274325" cy="27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192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72A6-6FDB-3FDE-4737-0336CF5979F0}"/>
              </a:ext>
            </a:extLst>
          </p:cNvPr>
          <p:cNvSpPr>
            <a:spLocks noGrp="1"/>
          </p:cNvSpPr>
          <p:nvPr>
            <p:ph type="title"/>
          </p:nvPr>
        </p:nvSpPr>
        <p:spPr>
          <a:xfrm>
            <a:off x="518160" y="151765"/>
            <a:ext cx="1101344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1B34AA-1850-CE85-6421-4127FDCCE6A8}"/>
              </a:ext>
            </a:extLst>
          </p:cNvPr>
          <p:cNvSpPr>
            <a:spLocks noGrp="1"/>
          </p:cNvSpPr>
          <p:nvPr>
            <p:ph idx="1"/>
          </p:nvPr>
        </p:nvSpPr>
        <p:spPr>
          <a:xfrm>
            <a:off x="518160" y="1477328"/>
            <a:ext cx="11013440" cy="48180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E778C91-95C7-3AC2-A8D3-B496AAD6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4ED06-1CD6-8060-DF98-A0D8846FB039}"/>
              </a:ext>
            </a:extLst>
          </p:cNvPr>
          <p:cNvSpPr>
            <a:spLocks noGrp="1"/>
          </p:cNvSpPr>
          <p:nvPr>
            <p:ph type="sldNum" sz="quarter" idx="12"/>
          </p:nvPr>
        </p:nvSpPr>
        <p:spPr>
          <a:xfrm>
            <a:off x="9349077" y="6423262"/>
            <a:ext cx="2743200" cy="365125"/>
          </a:xfrm>
        </p:spPr>
        <p:txBody>
          <a:bodyPr/>
          <a:lstStyle>
            <a:lvl1pPr>
              <a:defRPr sz="1400"/>
            </a:lvl1pPr>
          </a:lstStyle>
          <a:p>
            <a:fld id="{7D62C56D-5E74-2945-931D-C07ECBF0F859}" type="slidenum">
              <a:rPr lang="en-US" smtClean="0"/>
              <a:pPr/>
              <a:t>‹#›</a:t>
            </a:fld>
            <a:endParaRPr lang="en-US"/>
          </a:p>
        </p:txBody>
      </p:sp>
      <p:sp>
        <p:nvSpPr>
          <p:cNvPr id="8" name="Date Placeholder 3">
            <a:extLst>
              <a:ext uri="{FF2B5EF4-FFF2-40B4-BE49-F238E27FC236}">
                <a16:creationId xmlns:a16="http://schemas.microsoft.com/office/drawing/2014/main" id="{60114E48-7145-EAAA-3F91-5F789FECF411}"/>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pic>
        <p:nvPicPr>
          <p:cNvPr id="4" name="Google Shape;152;p32" descr="Mask group.svg">
            <a:extLst>
              <a:ext uri="{FF2B5EF4-FFF2-40B4-BE49-F238E27FC236}">
                <a16:creationId xmlns:a16="http://schemas.microsoft.com/office/drawing/2014/main" id="{C6013BA0-F96B-06DD-7288-743B0C603F3C}"/>
              </a:ext>
            </a:extLst>
          </p:cNvPr>
          <p:cNvPicPr preferRelativeResize="0"/>
          <p:nvPr userDrawn="1"/>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8264108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FA7D-B4F7-C34F-9B36-DC13B3AA88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EFA8DD-C00A-8171-2F56-83887641D4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A3F89-4293-F863-F269-049ADED7A985}"/>
              </a:ext>
            </a:extLst>
          </p:cNvPr>
          <p:cNvSpPr>
            <a:spLocks noGrp="1"/>
          </p:cNvSpPr>
          <p:nvPr>
            <p:ph type="dt" sz="half" idx="10"/>
          </p:nvPr>
        </p:nvSpPr>
        <p:spPr/>
        <p:txBody>
          <a:bodyPr/>
          <a:lstStyle/>
          <a:p>
            <a:r>
              <a:rPr lang="en-US"/>
              <a:t>Robius: App Dev in Rust</a:t>
            </a:r>
            <a:endParaRPr lang="en-US" dirty="0"/>
          </a:p>
        </p:txBody>
      </p:sp>
      <p:sp>
        <p:nvSpPr>
          <p:cNvPr id="5" name="Footer Placeholder 4">
            <a:extLst>
              <a:ext uri="{FF2B5EF4-FFF2-40B4-BE49-F238E27FC236}">
                <a16:creationId xmlns:a16="http://schemas.microsoft.com/office/drawing/2014/main" id="{D8D2C47F-A7E7-EE96-CD5D-399661DE1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912F2-234D-B7AC-3F0B-0E2690F1FA0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807769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11EF-4D8F-9F88-44B2-C631940CA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2CD6C-D65E-2163-5EF5-475B57AC7F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C395DD-CA5E-DA08-9F89-29C7DE52B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AD9F64-658A-3FD9-E003-7CD8EB555125}"/>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2829BCE7-0C14-36C6-A068-4BE49D5EE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350BD-63D4-32B0-73AA-86FC364D2B5B}"/>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83567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7DDF-C96F-8400-A34F-5C37F267D1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E343ED-6149-EA50-DEB6-34D9514F6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CC912-AFE5-4F09-601F-E57B5C45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7C34CF-B8A0-CB8A-C505-9085683794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CBCB5C-AA1C-7DC0-674C-2F9902E733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8ACADD-E605-E8D7-0453-260DB78CE54D}"/>
              </a:ext>
            </a:extLst>
          </p:cNvPr>
          <p:cNvSpPr>
            <a:spLocks noGrp="1"/>
          </p:cNvSpPr>
          <p:nvPr>
            <p:ph type="dt" sz="half" idx="10"/>
          </p:nvPr>
        </p:nvSpPr>
        <p:spPr/>
        <p:txBody>
          <a:bodyPr/>
          <a:lstStyle/>
          <a:p>
            <a:r>
              <a:rPr lang="en-US"/>
              <a:t>Robius: App Dev in Rust</a:t>
            </a:r>
          </a:p>
        </p:txBody>
      </p:sp>
      <p:sp>
        <p:nvSpPr>
          <p:cNvPr id="8" name="Footer Placeholder 7">
            <a:extLst>
              <a:ext uri="{FF2B5EF4-FFF2-40B4-BE49-F238E27FC236}">
                <a16:creationId xmlns:a16="http://schemas.microsoft.com/office/drawing/2014/main" id="{E26F1792-7349-293A-84AB-9766B518C8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AFB9C-EE22-0CD6-B6DE-0C92F7871623}"/>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5276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486C-2912-3F4B-B1C4-6D1CE6D808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E2054-20AD-CBA0-A27F-467D806C435A}"/>
              </a:ext>
            </a:extLst>
          </p:cNvPr>
          <p:cNvSpPr>
            <a:spLocks noGrp="1"/>
          </p:cNvSpPr>
          <p:nvPr>
            <p:ph type="dt" sz="half" idx="10"/>
          </p:nvPr>
        </p:nvSpPr>
        <p:spPr/>
        <p:txBody>
          <a:bodyPr/>
          <a:lstStyle/>
          <a:p>
            <a:r>
              <a:rPr lang="en-US"/>
              <a:t>Robius: App Dev in Rust</a:t>
            </a:r>
          </a:p>
        </p:txBody>
      </p:sp>
      <p:sp>
        <p:nvSpPr>
          <p:cNvPr id="4" name="Footer Placeholder 3">
            <a:extLst>
              <a:ext uri="{FF2B5EF4-FFF2-40B4-BE49-F238E27FC236}">
                <a16:creationId xmlns:a16="http://schemas.microsoft.com/office/drawing/2014/main" id="{E2CDD525-1523-2450-8D88-6B648711F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C994AE-9484-BCA8-3E27-8A2278E733DD}"/>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831600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02330B-372A-1259-426C-0EC95B1AAF53}"/>
              </a:ext>
            </a:extLst>
          </p:cNvPr>
          <p:cNvSpPr>
            <a:spLocks noGrp="1"/>
          </p:cNvSpPr>
          <p:nvPr>
            <p:ph type="dt" sz="half" idx="10"/>
          </p:nvPr>
        </p:nvSpPr>
        <p:spPr/>
        <p:txBody>
          <a:bodyPr/>
          <a:lstStyle/>
          <a:p>
            <a:r>
              <a:rPr lang="en-US"/>
              <a:t>Robius: App Dev in Rust</a:t>
            </a:r>
          </a:p>
        </p:txBody>
      </p:sp>
      <p:sp>
        <p:nvSpPr>
          <p:cNvPr id="3" name="Footer Placeholder 2">
            <a:extLst>
              <a:ext uri="{FF2B5EF4-FFF2-40B4-BE49-F238E27FC236}">
                <a16:creationId xmlns:a16="http://schemas.microsoft.com/office/drawing/2014/main" id="{B23474D7-7DF2-C994-C044-E2027109CC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245AF-779F-9032-7579-D55A4AA10741}"/>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113315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7C5C-148D-0FAF-D978-0D632F8B2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840C33-49AB-CAB6-90E8-C621C1466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05E139-441B-2F63-1362-AD8F82CAC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E105C-89E4-E07D-6806-0EB6822C77AD}"/>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BBBF3C50-2184-E30B-EBF4-BEC5D02E9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67FDE-5741-510B-CC26-08CB84F11490}"/>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16863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72A6-6FDB-3FDE-4737-0336CF5979F0}"/>
              </a:ext>
            </a:extLst>
          </p:cNvPr>
          <p:cNvSpPr>
            <a:spLocks noGrp="1"/>
          </p:cNvSpPr>
          <p:nvPr>
            <p:ph type="title"/>
          </p:nvPr>
        </p:nvSpPr>
        <p:spPr>
          <a:xfrm>
            <a:off x="518160" y="151765"/>
            <a:ext cx="1101344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1B34AA-1850-CE85-6421-4127FDCCE6A8}"/>
              </a:ext>
            </a:extLst>
          </p:cNvPr>
          <p:cNvSpPr>
            <a:spLocks noGrp="1"/>
          </p:cNvSpPr>
          <p:nvPr>
            <p:ph idx="1"/>
          </p:nvPr>
        </p:nvSpPr>
        <p:spPr>
          <a:xfrm>
            <a:off x="518160" y="1477328"/>
            <a:ext cx="11013440" cy="48180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072E042-FDF9-B95A-7ADC-17831A1A1817}"/>
              </a:ext>
            </a:extLst>
          </p:cNvPr>
          <p:cNvSpPr>
            <a:spLocks noGrp="1"/>
          </p:cNvSpPr>
          <p:nvPr>
            <p:ph type="dt" sz="half" idx="10"/>
          </p:nvPr>
        </p:nvSpPr>
        <p:spPr>
          <a:xfrm>
            <a:off x="518160" y="6423897"/>
            <a:ext cx="2743200" cy="365125"/>
          </a:xfrm>
        </p:spPr>
        <p:txBody>
          <a:bodyPr/>
          <a:lstStyle/>
          <a:p>
            <a:r>
              <a:rPr lang="en-US"/>
              <a:t>Robius: App Dev in Rust</a:t>
            </a:r>
            <a:endParaRPr lang="en-US" dirty="0"/>
          </a:p>
        </p:txBody>
      </p:sp>
      <p:sp>
        <p:nvSpPr>
          <p:cNvPr id="5" name="Footer Placeholder 4">
            <a:extLst>
              <a:ext uri="{FF2B5EF4-FFF2-40B4-BE49-F238E27FC236}">
                <a16:creationId xmlns:a16="http://schemas.microsoft.com/office/drawing/2014/main" id="{2E778C91-95C7-3AC2-A8D3-B496AAD6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4ED06-1CD6-8060-DF98-A0D8846FB039}"/>
              </a:ext>
            </a:extLst>
          </p:cNvPr>
          <p:cNvSpPr>
            <a:spLocks noGrp="1"/>
          </p:cNvSpPr>
          <p:nvPr>
            <p:ph type="sldNum" sz="quarter" idx="12"/>
          </p:nvPr>
        </p:nvSpPr>
        <p:spPr>
          <a:xfrm>
            <a:off x="9349077" y="6423262"/>
            <a:ext cx="2743200" cy="365125"/>
          </a:xfrm>
        </p:spPr>
        <p:txBody>
          <a:bodyPr/>
          <a:lstStyle>
            <a:lvl1pPr>
              <a:defRPr sz="1400"/>
            </a:lvl1pPr>
          </a:lstStyle>
          <a:p>
            <a:fld id="{7D62C56D-5E74-2945-931D-C07ECBF0F859}" type="slidenum">
              <a:rPr lang="en-US" smtClean="0"/>
              <a:pPr/>
              <a:t>‹#›</a:t>
            </a:fld>
            <a:endParaRPr lang="en-US" dirty="0"/>
          </a:p>
        </p:txBody>
      </p:sp>
    </p:spTree>
    <p:extLst>
      <p:ext uri="{BB962C8B-B14F-4D97-AF65-F5344CB8AC3E}">
        <p14:creationId xmlns:p14="http://schemas.microsoft.com/office/powerpoint/2010/main" val="1912988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996E-8787-DD33-CBA6-F71BF5337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D97D5D-DE95-4706-46D2-85248332C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EEC56-99DF-3956-AC68-F603FA801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0A88F-0C92-2945-BF2A-0286EBB90576}"/>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4C9D8DD3-12AD-235F-9A2E-1AED05E86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BB455-EF85-1CBA-E133-D192028A3A4F}"/>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798471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C9BF-86B7-6DA6-BB14-8D94E53CFB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F99E84-9663-D660-882F-994114652A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84946-6BB0-25A7-FFB3-DFF4EC3610D9}"/>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87AAA91D-808B-6B47-4E01-926DF183A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5E69B-AA75-F025-5F17-6663AABF9466}"/>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4640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8E20FA-4F20-6989-246B-3880330EF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467D6D-C34B-03D2-8B30-4AF8473351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59614-7C18-357D-78A0-84F33E731E5C}"/>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E1427CB2-8CF9-6929-E082-BD64CED98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2242D-BFDF-21CB-B770-D2DCE22D853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8179333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末尾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39E0CB9-EF1D-6026-0573-A2761273D7DD}"/>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2025/9/14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2" name="图片 1" descr="图片包含 游戏机, 食物&#10;&#10;描述已自动生成">
            <a:extLst>
              <a:ext uri="{FF2B5EF4-FFF2-40B4-BE49-F238E27FC236}">
                <a16:creationId xmlns:a16="http://schemas.microsoft.com/office/drawing/2014/main" id="{A35F6AF9-6DFE-764A-2A81-A9DBEE68706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00885"/>
            <a:ext cx="12192000" cy="6324600"/>
          </a:xfrm>
          <a:prstGeom prst="rect">
            <a:avLst/>
          </a:prstGeom>
        </p:spPr>
      </p:pic>
      <p:pic>
        <p:nvPicPr>
          <p:cNvPr id="7" name="图片 6">
            <a:extLst>
              <a:ext uri="{FF2B5EF4-FFF2-40B4-BE49-F238E27FC236}">
                <a16:creationId xmlns:a16="http://schemas.microsoft.com/office/drawing/2014/main" id="{7868780C-1FC2-81F5-BF64-2E817AB5BED3}"/>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9357737" y="499930"/>
            <a:ext cx="2315468" cy="275024"/>
          </a:xfrm>
          <a:prstGeom prst="rect">
            <a:avLst/>
          </a:prstGeom>
        </p:spPr>
      </p:pic>
    </p:spTree>
    <p:extLst>
      <p:ext uri="{BB962C8B-B14F-4D97-AF65-F5344CB8AC3E}">
        <p14:creationId xmlns:p14="http://schemas.microsoft.com/office/powerpoint/2010/main" val="24576306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标题" type="title">
  <p:cSld name="标题">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89000" y="1149351"/>
            <a:ext cx="10414000" cy="2324100"/>
          </a:xfrm>
          <a:prstGeom prst="rect">
            <a:avLst/>
          </a:prstGeom>
          <a:noFill/>
          <a:ln>
            <a:noFill/>
          </a:ln>
        </p:spPr>
        <p:txBody>
          <a:bodyPr spcFirstLastPara="1" wrap="square" lIns="19050" tIns="19050" rIns="19050" bIns="19050" anchor="b"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56" name="Google Shape;56;p14"/>
          <p:cNvSpPr txBox="1">
            <a:spLocks noGrp="1"/>
          </p:cNvSpPr>
          <p:nvPr>
            <p:ph type="body" idx="1"/>
          </p:nvPr>
        </p:nvSpPr>
        <p:spPr>
          <a:xfrm>
            <a:off x="889000" y="3536951"/>
            <a:ext cx="10414000" cy="793751"/>
          </a:xfrm>
          <a:prstGeom prst="rect">
            <a:avLst/>
          </a:prstGeom>
          <a:noFill/>
          <a:ln>
            <a:noFill/>
          </a:ln>
        </p:spPr>
        <p:txBody>
          <a:bodyPr spcFirstLastPara="1" wrap="square" lIns="19050" tIns="19050" rIns="19050" bIns="19050" anchor="t" anchorCtr="0">
            <a:normAutofit/>
          </a:bodyPr>
          <a:lstStyle>
            <a:lvl1pPr marL="609585" lvl="0" indent="-304792" algn="ctr">
              <a:lnSpc>
                <a:spcPct val="100000"/>
              </a:lnSpc>
              <a:spcBef>
                <a:spcPts val="0"/>
              </a:spcBef>
              <a:spcAft>
                <a:spcPts val="0"/>
              </a:spcAft>
              <a:buClr>
                <a:srgbClr val="000000"/>
              </a:buClr>
              <a:buSzPts val="2000"/>
              <a:buFont typeface="Helvetica Neue"/>
              <a:buNone/>
              <a:defRPr sz="2667"/>
            </a:lvl1pPr>
            <a:lvl2pPr marL="1219170" lvl="1" indent="-304792" algn="ctr">
              <a:lnSpc>
                <a:spcPct val="100000"/>
              </a:lnSpc>
              <a:spcBef>
                <a:spcPts val="0"/>
              </a:spcBef>
              <a:spcAft>
                <a:spcPts val="0"/>
              </a:spcAft>
              <a:buClr>
                <a:srgbClr val="000000"/>
              </a:buClr>
              <a:buSzPts val="2000"/>
              <a:buFont typeface="Helvetica Neue"/>
              <a:buNone/>
              <a:defRPr sz="2667"/>
            </a:lvl2pPr>
            <a:lvl3pPr marL="1828754" lvl="2" indent="-304792" algn="ctr">
              <a:lnSpc>
                <a:spcPct val="100000"/>
              </a:lnSpc>
              <a:spcBef>
                <a:spcPts val="0"/>
              </a:spcBef>
              <a:spcAft>
                <a:spcPts val="0"/>
              </a:spcAft>
              <a:buClr>
                <a:srgbClr val="000000"/>
              </a:buClr>
              <a:buSzPts val="2000"/>
              <a:buFont typeface="Helvetica Neue"/>
              <a:buNone/>
              <a:defRPr sz="2667"/>
            </a:lvl3pPr>
            <a:lvl4pPr marL="2438339" lvl="3" indent="-304792" algn="ctr">
              <a:lnSpc>
                <a:spcPct val="100000"/>
              </a:lnSpc>
              <a:spcBef>
                <a:spcPts val="0"/>
              </a:spcBef>
              <a:spcAft>
                <a:spcPts val="0"/>
              </a:spcAft>
              <a:buClr>
                <a:srgbClr val="000000"/>
              </a:buClr>
              <a:buSzPts val="2000"/>
              <a:buFont typeface="Helvetica Neue"/>
              <a:buNone/>
              <a:defRPr sz="2667"/>
            </a:lvl4pPr>
            <a:lvl5pPr marL="3047924" lvl="4" indent="-304792" algn="ctr">
              <a:lnSpc>
                <a:spcPct val="100000"/>
              </a:lnSpc>
              <a:spcBef>
                <a:spcPts val="0"/>
              </a:spcBef>
              <a:spcAft>
                <a:spcPts val="0"/>
              </a:spcAft>
              <a:buClr>
                <a:srgbClr val="000000"/>
              </a:buClr>
              <a:buSzPts val="2000"/>
              <a:buFont typeface="Helvetica Neue"/>
              <a:buNone/>
              <a:defRPr sz="2667"/>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57" name="Google Shape;57;p14"/>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339332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标题 - 居中">
  <p:cSld name="标题 - 居中">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889000" y="2266951"/>
            <a:ext cx="10414000" cy="2324100"/>
          </a:xfrm>
          <a:prstGeom prst="rect">
            <a:avLst/>
          </a:prstGeom>
          <a:noFill/>
          <a:ln>
            <a:noFill/>
          </a:ln>
        </p:spPr>
        <p:txBody>
          <a:bodyPr spcFirstLastPara="1" wrap="square" lIns="19050" tIns="19050" rIns="19050" bIns="19050" anchor="ctr"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65" name="Google Shape;65;p16"/>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5132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照片 - 垂直">
  <p:cSld name="照片 - 垂直">
    <p:spTree>
      <p:nvGrpSpPr>
        <p:cNvPr id="1" name="Shape 66"/>
        <p:cNvGrpSpPr/>
        <p:nvPr/>
      </p:nvGrpSpPr>
      <p:grpSpPr>
        <a:xfrm>
          <a:off x="0" y="0"/>
          <a:ext cx="0" cy="0"/>
          <a:chOff x="0" y="0"/>
          <a:chExt cx="0" cy="0"/>
        </a:xfrm>
      </p:grpSpPr>
      <p:sp>
        <p:nvSpPr>
          <p:cNvPr id="67" name="Google Shape;67;p17"/>
          <p:cNvSpPr>
            <a:spLocks noGrp="1"/>
          </p:cNvSpPr>
          <p:nvPr>
            <p:ph type="pic" idx="2"/>
          </p:nvPr>
        </p:nvSpPr>
        <p:spPr>
          <a:xfrm>
            <a:off x="6413500" y="476250"/>
            <a:ext cx="5734051" cy="5734051"/>
          </a:xfrm>
          <a:prstGeom prst="rect">
            <a:avLst/>
          </a:prstGeom>
          <a:noFill/>
          <a:ln>
            <a:noFill/>
          </a:ln>
        </p:spPr>
        <p:txBody>
          <a:bodyPr/>
          <a:lstStyle/>
          <a:p>
            <a:endParaRPr lang="en-US"/>
          </a:p>
        </p:txBody>
      </p:sp>
      <p:sp>
        <p:nvSpPr>
          <p:cNvPr id="68" name="Google Shape;68;p17"/>
          <p:cNvSpPr txBox="1">
            <a:spLocks noGrp="1"/>
          </p:cNvSpPr>
          <p:nvPr>
            <p:ph type="title"/>
          </p:nvPr>
        </p:nvSpPr>
        <p:spPr>
          <a:xfrm>
            <a:off x="825501" y="476251"/>
            <a:ext cx="5111751" cy="2774951"/>
          </a:xfrm>
          <a:prstGeom prst="rect">
            <a:avLst/>
          </a:prstGeom>
          <a:noFill/>
          <a:ln>
            <a:noFill/>
          </a:ln>
        </p:spPr>
        <p:txBody>
          <a:bodyPr spcFirstLastPara="1" wrap="square" lIns="19050" tIns="19050" rIns="19050" bIns="19050" anchor="b" anchorCtr="0">
            <a:normAutofit/>
          </a:bodyPr>
          <a:lstStyle>
            <a:lvl1pPr lvl="0" algn="ctr">
              <a:lnSpc>
                <a:spcPct val="100000"/>
              </a:lnSpc>
              <a:spcBef>
                <a:spcPts val="0"/>
              </a:spcBef>
              <a:spcAft>
                <a:spcPts val="0"/>
              </a:spcAft>
              <a:buClr>
                <a:srgbClr val="000000"/>
              </a:buClr>
              <a:buSzPts val="3200"/>
              <a:buFont typeface="Helvetica Neue"/>
              <a:buNone/>
              <a:defRPr sz="4267"/>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69" name="Google Shape;69;p17"/>
          <p:cNvSpPr txBox="1">
            <a:spLocks noGrp="1"/>
          </p:cNvSpPr>
          <p:nvPr>
            <p:ph type="body" idx="1"/>
          </p:nvPr>
        </p:nvSpPr>
        <p:spPr>
          <a:xfrm>
            <a:off x="825501" y="3263900"/>
            <a:ext cx="5111751" cy="2863851"/>
          </a:xfrm>
          <a:prstGeom prst="rect">
            <a:avLst/>
          </a:prstGeom>
          <a:noFill/>
          <a:ln>
            <a:noFill/>
          </a:ln>
        </p:spPr>
        <p:txBody>
          <a:bodyPr spcFirstLastPara="1" wrap="square" lIns="19050" tIns="19050" rIns="19050" bIns="19050" anchor="t" anchorCtr="0">
            <a:normAutofit/>
          </a:bodyPr>
          <a:lstStyle>
            <a:lvl1pPr marL="609585" lvl="0" indent="-304792" algn="ctr">
              <a:lnSpc>
                <a:spcPct val="100000"/>
              </a:lnSpc>
              <a:spcBef>
                <a:spcPts val="0"/>
              </a:spcBef>
              <a:spcAft>
                <a:spcPts val="0"/>
              </a:spcAft>
              <a:buClr>
                <a:srgbClr val="000000"/>
              </a:buClr>
              <a:buSzPts val="2000"/>
              <a:buFont typeface="Helvetica Neue"/>
              <a:buNone/>
              <a:defRPr sz="2667"/>
            </a:lvl1pPr>
            <a:lvl2pPr marL="1219170" lvl="1" indent="-304792" algn="ctr">
              <a:lnSpc>
                <a:spcPct val="100000"/>
              </a:lnSpc>
              <a:spcBef>
                <a:spcPts val="0"/>
              </a:spcBef>
              <a:spcAft>
                <a:spcPts val="0"/>
              </a:spcAft>
              <a:buClr>
                <a:srgbClr val="000000"/>
              </a:buClr>
              <a:buSzPts val="2000"/>
              <a:buFont typeface="Helvetica Neue"/>
              <a:buNone/>
              <a:defRPr sz="2667"/>
            </a:lvl2pPr>
            <a:lvl3pPr marL="1828754" lvl="2" indent="-304792" algn="ctr">
              <a:lnSpc>
                <a:spcPct val="100000"/>
              </a:lnSpc>
              <a:spcBef>
                <a:spcPts val="0"/>
              </a:spcBef>
              <a:spcAft>
                <a:spcPts val="0"/>
              </a:spcAft>
              <a:buClr>
                <a:srgbClr val="000000"/>
              </a:buClr>
              <a:buSzPts val="2000"/>
              <a:buFont typeface="Helvetica Neue"/>
              <a:buNone/>
              <a:defRPr sz="2667"/>
            </a:lvl3pPr>
            <a:lvl4pPr marL="2438339" lvl="3" indent="-304792" algn="ctr">
              <a:lnSpc>
                <a:spcPct val="100000"/>
              </a:lnSpc>
              <a:spcBef>
                <a:spcPts val="0"/>
              </a:spcBef>
              <a:spcAft>
                <a:spcPts val="0"/>
              </a:spcAft>
              <a:buClr>
                <a:srgbClr val="000000"/>
              </a:buClr>
              <a:buSzPts val="2000"/>
              <a:buFont typeface="Helvetica Neue"/>
              <a:buNone/>
              <a:defRPr sz="2667"/>
            </a:lvl4pPr>
            <a:lvl5pPr marL="3047924" lvl="4" indent="-304792" algn="ctr">
              <a:lnSpc>
                <a:spcPct val="100000"/>
              </a:lnSpc>
              <a:spcBef>
                <a:spcPts val="0"/>
              </a:spcBef>
              <a:spcAft>
                <a:spcPts val="0"/>
              </a:spcAft>
              <a:buClr>
                <a:srgbClr val="000000"/>
              </a:buClr>
              <a:buSzPts val="2000"/>
              <a:buFont typeface="Helvetica Neue"/>
              <a:buNone/>
              <a:defRPr sz="2667"/>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70" name="Google Shape;70;p17"/>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08201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标题 - 顶部对齐">
  <p:cSld name="标题 - 顶部对齐">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73" name="Google Shape;73;p18"/>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47934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标题与项目符号">
  <p:cSld name="标题与项目符号">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76" name="Google Shape;76;p19"/>
          <p:cNvSpPr txBox="1">
            <a:spLocks noGrp="1"/>
          </p:cNvSpPr>
          <p:nvPr>
            <p:ph type="body" idx="1"/>
          </p:nvPr>
        </p:nvSpPr>
        <p:spPr>
          <a:xfrm>
            <a:off x="844551" y="1574800"/>
            <a:ext cx="10502900" cy="4648200"/>
          </a:xfrm>
          <a:prstGeom prst="rect">
            <a:avLst/>
          </a:prstGeom>
          <a:noFill/>
          <a:ln>
            <a:noFill/>
          </a:ln>
        </p:spPr>
        <p:txBody>
          <a:bodyPr spcFirstLastPara="1" wrap="square" lIns="19050" tIns="19050" rIns="19050" bIns="19050" anchor="ctr" anchorCtr="0">
            <a:normAutofit/>
          </a:bodyPr>
          <a:lstStyle>
            <a:lvl1pPr marL="609585" lvl="0" indent="-499521" algn="l">
              <a:lnSpc>
                <a:spcPct val="100000"/>
              </a:lnSpc>
              <a:spcBef>
                <a:spcPts val="2933"/>
              </a:spcBef>
              <a:spcAft>
                <a:spcPts val="0"/>
              </a:spcAft>
              <a:buClr>
                <a:srgbClr val="000000"/>
              </a:buClr>
              <a:buSzPts val="2300"/>
              <a:buFont typeface="Helvetica Neue"/>
              <a:buChar char="•"/>
              <a:defRPr sz="2400"/>
            </a:lvl1pPr>
            <a:lvl2pPr marL="1219170" lvl="1" indent="-499521" algn="l">
              <a:lnSpc>
                <a:spcPct val="100000"/>
              </a:lnSpc>
              <a:spcBef>
                <a:spcPts val="2933"/>
              </a:spcBef>
              <a:spcAft>
                <a:spcPts val="0"/>
              </a:spcAft>
              <a:buClr>
                <a:srgbClr val="000000"/>
              </a:buClr>
              <a:buSzPts val="2300"/>
              <a:buFont typeface="Helvetica Neue"/>
              <a:buChar char="•"/>
              <a:defRPr sz="2400"/>
            </a:lvl2pPr>
            <a:lvl3pPr marL="1828754" lvl="2" indent="-499521" algn="l">
              <a:lnSpc>
                <a:spcPct val="100000"/>
              </a:lnSpc>
              <a:spcBef>
                <a:spcPts val="2933"/>
              </a:spcBef>
              <a:spcAft>
                <a:spcPts val="0"/>
              </a:spcAft>
              <a:buClr>
                <a:srgbClr val="000000"/>
              </a:buClr>
              <a:buSzPts val="2300"/>
              <a:buFont typeface="Helvetica Neue"/>
              <a:buChar char="•"/>
              <a:defRPr sz="2400"/>
            </a:lvl3pPr>
            <a:lvl4pPr marL="2438339" lvl="3" indent="-499521" algn="l">
              <a:lnSpc>
                <a:spcPct val="100000"/>
              </a:lnSpc>
              <a:spcBef>
                <a:spcPts val="2933"/>
              </a:spcBef>
              <a:spcAft>
                <a:spcPts val="0"/>
              </a:spcAft>
              <a:buClr>
                <a:srgbClr val="000000"/>
              </a:buClr>
              <a:buSzPts val="2300"/>
              <a:buFont typeface="Helvetica Neue"/>
              <a:buChar char="•"/>
              <a:defRPr sz="2400"/>
            </a:lvl4pPr>
            <a:lvl5pPr marL="3047924" lvl="4" indent="-499521" algn="l">
              <a:lnSpc>
                <a:spcPct val="100000"/>
              </a:lnSpc>
              <a:spcBef>
                <a:spcPts val="2933"/>
              </a:spcBef>
              <a:spcAft>
                <a:spcPts val="0"/>
              </a:spcAft>
              <a:buClr>
                <a:srgbClr val="000000"/>
              </a:buClr>
              <a:buSzPts val="2300"/>
              <a:buFont typeface="Helvetica Neue"/>
              <a:buChar char="•"/>
              <a:defRPr sz="2400"/>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77" name="Google Shape;77;p19"/>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312556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标题、项目符号与照片">
  <p:cSld name="标题、项目符号与照片">
    <p:spTree>
      <p:nvGrpSpPr>
        <p:cNvPr id="1" name="Shape 78"/>
        <p:cNvGrpSpPr/>
        <p:nvPr/>
      </p:nvGrpSpPr>
      <p:grpSpPr>
        <a:xfrm>
          <a:off x="0" y="0"/>
          <a:ext cx="0" cy="0"/>
          <a:chOff x="0" y="0"/>
          <a:chExt cx="0" cy="0"/>
        </a:xfrm>
      </p:grpSpPr>
      <p:sp>
        <p:nvSpPr>
          <p:cNvPr id="79" name="Google Shape;79;p20"/>
          <p:cNvSpPr>
            <a:spLocks noGrp="1"/>
          </p:cNvSpPr>
          <p:nvPr>
            <p:ph type="pic" idx="2"/>
          </p:nvPr>
        </p:nvSpPr>
        <p:spPr>
          <a:xfrm>
            <a:off x="5480051" y="1574800"/>
            <a:ext cx="6972300" cy="4648200"/>
          </a:xfrm>
          <a:prstGeom prst="rect">
            <a:avLst/>
          </a:prstGeom>
          <a:noFill/>
          <a:ln>
            <a:noFill/>
          </a:ln>
        </p:spPr>
        <p:txBody>
          <a:bodyPr/>
          <a:lstStyle/>
          <a:p>
            <a:endParaRPr lang="en-US"/>
          </a:p>
        </p:txBody>
      </p:sp>
      <p:sp>
        <p:nvSpPr>
          <p:cNvPr id="80" name="Google Shape;80;p20"/>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81" name="Google Shape;81;p20"/>
          <p:cNvSpPr txBox="1">
            <a:spLocks noGrp="1"/>
          </p:cNvSpPr>
          <p:nvPr>
            <p:ph type="body" idx="1"/>
          </p:nvPr>
        </p:nvSpPr>
        <p:spPr>
          <a:xfrm>
            <a:off x="844551" y="1574800"/>
            <a:ext cx="5111751" cy="4648200"/>
          </a:xfrm>
          <a:prstGeom prst="rect">
            <a:avLst/>
          </a:prstGeom>
          <a:noFill/>
          <a:ln>
            <a:noFill/>
          </a:ln>
        </p:spPr>
        <p:txBody>
          <a:bodyPr spcFirstLastPara="1" wrap="square" lIns="19050" tIns="19050" rIns="19050" bIns="19050" anchor="ctr" anchorCtr="0">
            <a:normAutofit/>
          </a:bodyPr>
          <a:lstStyle>
            <a:lvl1pPr marL="609585" lvl="0" indent="-457189" algn="l">
              <a:lnSpc>
                <a:spcPct val="100000"/>
              </a:lnSpc>
              <a:spcBef>
                <a:spcPts val="2267"/>
              </a:spcBef>
              <a:spcAft>
                <a:spcPts val="0"/>
              </a:spcAft>
              <a:buClr>
                <a:srgbClr val="000000"/>
              </a:buClr>
              <a:buSzPts val="1800"/>
              <a:buFont typeface="Helvetica Neue"/>
              <a:buChar char="•"/>
              <a:defRPr sz="1867"/>
            </a:lvl1pPr>
            <a:lvl2pPr marL="1219170" lvl="1" indent="-457189" algn="l">
              <a:lnSpc>
                <a:spcPct val="100000"/>
              </a:lnSpc>
              <a:spcBef>
                <a:spcPts val="2267"/>
              </a:spcBef>
              <a:spcAft>
                <a:spcPts val="0"/>
              </a:spcAft>
              <a:buClr>
                <a:srgbClr val="000000"/>
              </a:buClr>
              <a:buSzPts val="1800"/>
              <a:buFont typeface="Helvetica Neue"/>
              <a:buChar char="•"/>
              <a:defRPr sz="1867"/>
            </a:lvl2pPr>
            <a:lvl3pPr marL="1828754" lvl="2" indent="-457189" algn="l">
              <a:lnSpc>
                <a:spcPct val="100000"/>
              </a:lnSpc>
              <a:spcBef>
                <a:spcPts val="2267"/>
              </a:spcBef>
              <a:spcAft>
                <a:spcPts val="0"/>
              </a:spcAft>
              <a:buClr>
                <a:srgbClr val="000000"/>
              </a:buClr>
              <a:buSzPts val="1800"/>
              <a:buFont typeface="Helvetica Neue"/>
              <a:buChar char="•"/>
              <a:defRPr sz="1867"/>
            </a:lvl3pPr>
            <a:lvl4pPr marL="2438339" lvl="3" indent="-457189" algn="l">
              <a:lnSpc>
                <a:spcPct val="100000"/>
              </a:lnSpc>
              <a:spcBef>
                <a:spcPts val="2267"/>
              </a:spcBef>
              <a:spcAft>
                <a:spcPts val="0"/>
              </a:spcAft>
              <a:buClr>
                <a:srgbClr val="000000"/>
              </a:buClr>
              <a:buSzPts val="1800"/>
              <a:buFont typeface="Helvetica Neue"/>
              <a:buChar char="•"/>
              <a:defRPr sz="1867"/>
            </a:lvl4pPr>
            <a:lvl5pPr marL="3047924" lvl="4" indent="-457189" algn="l">
              <a:lnSpc>
                <a:spcPct val="100000"/>
              </a:lnSpc>
              <a:spcBef>
                <a:spcPts val="2267"/>
              </a:spcBef>
              <a:spcAft>
                <a:spcPts val="0"/>
              </a:spcAft>
              <a:buClr>
                <a:srgbClr val="000000"/>
              </a:buClr>
              <a:buSzPts val="1800"/>
              <a:buFont typeface="Helvetica Neue"/>
              <a:buChar char="•"/>
              <a:defRPr sz="1867"/>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82" name="Google Shape;82;p20"/>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4245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FA7D-B4F7-C34F-9B36-DC13B3AA88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EFA8DD-C00A-8171-2F56-83887641D4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A3F89-4293-F863-F269-049ADED7A985}"/>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D8D2C47F-A7E7-EE96-CD5D-399661DE1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912F2-234D-B7AC-3F0B-0E2690F1FA0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217274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标题、项目符号与实时视频（小）">
  <p:cSld name="标题、项目符号与实时视频（小）">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85" name="Google Shape;85;p21"/>
          <p:cNvSpPr txBox="1">
            <a:spLocks noGrp="1"/>
          </p:cNvSpPr>
          <p:nvPr>
            <p:ph type="body" idx="1"/>
          </p:nvPr>
        </p:nvSpPr>
        <p:spPr>
          <a:xfrm>
            <a:off x="844551" y="1574800"/>
            <a:ext cx="5111751" cy="4648200"/>
          </a:xfrm>
          <a:prstGeom prst="rect">
            <a:avLst/>
          </a:prstGeom>
          <a:noFill/>
          <a:ln>
            <a:noFill/>
          </a:ln>
        </p:spPr>
        <p:txBody>
          <a:bodyPr spcFirstLastPara="1" wrap="square" lIns="19050" tIns="19050" rIns="19050" bIns="19050" anchor="ctr" anchorCtr="0">
            <a:normAutofit/>
          </a:bodyPr>
          <a:lstStyle>
            <a:lvl1pPr marL="609585" lvl="0" indent="-457189" algn="l">
              <a:lnSpc>
                <a:spcPct val="100000"/>
              </a:lnSpc>
              <a:spcBef>
                <a:spcPts val="2267"/>
              </a:spcBef>
              <a:spcAft>
                <a:spcPts val="0"/>
              </a:spcAft>
              <a:buClr>
                <a:srgbClr val="000000"/>
              </a:buClr>
              <a:buSzPts val="1800"/>
              <a:buFont typeface="Helvetica Neue"/>
              <a:buChar char="•"/>
              <a:defRPr sz="1867"/>
            </a:lvl1pPr>
            <a:lvl2pPr marL="1219170" lvl="1" indent="-457189" algn="l">
              <a:lnSpc>
                <a:spcPct val="100000"/>
              </a:lnSpc>
              <a:spcBef>
                <a:spcPts val="2267"/>
              </a:spcBef>
              <a:spcAft>
                <a:spcPts val="0"/>
              </a:spcAft>
              <a:buClr>
                <a:srgbClr val="000000"/>
              </a:buClr>
              <a:buSzPts val="1800"/>
              <a:buFont typeface="Helvetica Neue"/>
              <a:buChar char="•"/>
              <a:defRPr sz="1867"/>
            </a:lvl2pPr>
            <a:lvl3pPr marL="1828754" lvl="2" indent="-457189" algn="l">
              <a:lnSpc>
                <a:spcPct val="100000"/>
              </a:lnSpc>
              <a:spcBef>
                <a:spcPts val="2267"/>
              </a:spcBef>
              <a:spcAft>
                <a:spcPts val="0"/>
              </a:spcAft>
              <a:buClr>
                <a:srgbClr val="000000"/>
              </a:buClr>
              <a:buSzPts val="1800"/>
              <a:buFont typeface="Helvetica Neue"/>
              <a:buChar char="•"/>
              <a:defRPr sz="1867"/>
            </a:lvl3pPr>
            <a:lvl4pPr marL="2438339" lvl="3" indent="-457189" algn="l">
              <a:lnSpc>
                <a:spcPct val="100000"/>
              </a:lnSpc>
              <a:spcBef>
                <a:spcPts val="2267"/>
              </a:spcBef>
              <a:spcAft>
                <a:spcPts val="0"/>
              </a:spcAft>
              <a:buClr>
                <a:srgbClr val="000000"/>
              </a:buClr>
              <a:buSzPts val="1800"/>
              <a:buFont typeface="Helvetica Neue"/>
              <a:buChar char="•"/>
              <a:defRPr sz="1867"/>
            </a:lvl4pPr>
            <a:lvl5pPr marL="3047924" lvl="4" indent="-457189" algn="l">
              <a:lnSpc>
                <a:spcPct val="100000"/>
              </a:lnSpc>
              <a:spcBef>
                <a:spcPts val="2267"/>
              </a:spcBef>
              <a:spcAft>
                <a:spcPts val="0"/>
              </a:spcAft>
              <a:buClr>
                <a:srgbClr val="000000"/>
              </a:buClr>
              <a:buSzPts val="1800"/>
              <a:buFont typeface="Helvetica Neue"/>
              <a:buChar char="•"/>
              <a:defRPr sz="1867"/>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86" name="Google Shape;86;p21"/>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69392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标题、项目符号与实时视频（大）">
  <p:cSld name="标题、项目符号与实时视频（大）">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89" name="Google Shape;89;p22"/>
          <p:cNvSpPr txBox="1">
            <a:spLocks noGrp="1"/>
          </p:cNvSpPr>
          <p:nvPr>
            <p:ph type="body" idx="1"/>
          </p:nvPr>
        </p:nvSpPr>
        <p:spPr>
          <a:xfrm>
            <a:off x="844551" y="1574800"/>
            <a:ext cx="5111751" cy="4648200"/>
          </a:xfrm>
          <a:prstGeom prst="rect">
            <a:avLst/>
          </a:prstGeom>
          <a:noFill/>
          <a:ln>
            <a:noFill/>
          </a:ln>
        </p:spPr>
        <p:txBody>
          <a:bodyPr spcFirstLastPara="1" wrap="square" lIns="19050" tIns="19050" rIns="19050" bIns="19050" anchor="ctr" anchorCtr="0">
            <a:normAutofit/>
          </a:bodyPr>
          <a:lstStyle>
            <a:lvl1pPr marL="609585" lvl="0" indent="-457189" algn="l">
              <a:lnSpc>
                <a:spcPct val="100000"/>
              </a:lnSpc>
              <a:spcBef>
                <a:spcPts val="2267"/>
              </a:spcBef>
              <a:spcAft>
                <a:spcPts val="0"/>
              </a:spcAft>
              <a:buClr>
                <a:srgbClr val="000000"/>
              </a:buClr>
              <a:buSzPts val="1800"/>
              <a:buFont typeface="Helvetica Neue"/>
              <a:buChar char="•"/>
              <a:defRPr sz="1867"/>
            </a:lvl1pPr>
            <a:lvl2pPr marL="1219170" lvl="1" indent="-457189" algn="l">
              <a:lnSpc>
                <a:spcPct val="100000"/>
              </a:lnSpc>
              <a:spcBef>
                <a:spcPts val="2267"/>
              </a:spcBef>
              <a:spcAft>
                <a:spcPts val="0"/>
              </a:spcAft>
              <a:buClr>
                <a:srgbClr val="000000"/>
              </a:buClr>
              <a:buSzPts val="1800"/>
              <a:buFont typeface="Helvetica Neue"/>
              <a:buChar char="•"/>
              <a:defRPr sz="1867"/>
            </a:lvl2pPr>
            <a:lvl3pPr marL="1828754" lvl="2" indent="-457189" algn="l">
              <a:lnSpc>
                <a:spcPct val="100000"/>
              </a:lnSpc>
              <a:spcBef>
                <a:spcPts val="2267"/>
              </a:spcBef>
              <a:spcAft>
                <a:spcPts val="0"/>
              </a:spcAft>
              <a:buClr>
                <a:srgbClr val="000000"/>
              </a:buClr>
              <a:buSzPts val="1800"/>
              <a:buFont typeface="Helvetica Neue"/>
              <a:buChar char="•"/>
              <a:defRPr sz="1867"/>
            </a:lvl3pPr>
            <a:lvl4pPr marL="2438339" lvl="3" indent="-457189" algn="l">
              <a:lnSpc>
                <a:spcPct val="100000"/>
              </a:lnSpc>
              <a:spcBef>
                <a:spcPts val="2267"/>
              </a:spcBef>
              <a:spcAft>
                <a:spcPts val="0"/>
              </a:spcAft>
              <a:buClr>
                <a:srgbClr val="000000"/>
              </a:buClr>
              <a:buSzPts val="1800"/>
              <a:buFont typeface="Helvetica Neue"/>
              <a:buChar char="•"/>
              <a:defRPr sz="1867"/>
            </a:lvl4pPr>
            <a:lvl5pPr marL="3047924" lvl="4" indent="-457189" algn="l">
              <a:lnSpc>
                <a:spcPct val="100000"/>
              </a:lnSpc>
              <a:spcBef>
                <a:spcPts val="2267"/>
              </a:spcBef>
              <a:spcAft>
                <a:spcPts val="0"/>
              </a:spcAft>
              <a:buClr>
                <a:srgbClr val="000000"/>
              </a:buClr>
              <a:buSzPts val="1800"/>
              <a:buFont typeface="Helvetica Neue"/>
              <a:buChar char="•"/>
              <a:defRPr sz="1867"/>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90" name="Google Shape;90;p22"/>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3673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项目符号">
  <p:cSld name="项目符号">
    <p:spTree>
      <p:nvGrpSpPr>
        <p:cNvPr id="1" name="Shape 91"/>
        <p:cNvGrpSpPr/>
        <p:nvPr/>
      </p:nvGrpSpPr>
      <p:grpSpPr>
        <a:xfrm>
          <a:off x="0" y="0"/>
          <a:ext cx="0" cy="0"/>
          <a:chOff x="0" y="0"/>
          <a:chExt cx="0" cy="0"/>
        </a:xfrm>
      </p:grpSpPr>
      <p:sp>
        <p:nvSpPr>
          <p:cNvPr id="92" name="Google Shape;92;p23"/>
          <p:cNvSpPr txBox="1">
            <a:spLocks noGrp="1"/>
          </p:cNvSpPr>
          <p:nvPr>
            <p:ph type="body" idx="1"/>
          </p:nvPr>
        </p:nvSpPr>
        <p:spPr>
          <a:xfrm>
            <a:off x="844551" y="889000"/>
            <a:ext cx="10502900" cy="5080000"/>
          </a:xfrm>
          <a:prstGeom prst="rect">
            <a:avLst/>
          </a:prstGeom>
          <a:noFill/>
          <a:ln>
            <a:noFill/>
          </a:ln>
        </p:spPr>
        <p:txBody>
          <a:bodyPr spcFirstLastPara="1" wrap="square" lIns="19050" tIns="19050" rIns="19050" bIns="19050" anchor="ctr" anchorCtr="0">
            <a:normAutofit/>
          </a:bodyPr>
          <a:lstStyle>
            <a:lvl1pPr marL="609585" lvl="0" indent="-499521" algn="l">
              <a:lnSpc>
                <a:spcPct val="100000"/>
              </a:lnSpc>
              <a:spcBef>
                <a:spcPts val="2933"/>
              </a:spcBef>
              <a:spcAft>
                <a:spcPts val="0"/>
              </a:spcAft>
              <a:buClr>
                <a:srgbClr val="000000"/>
              </a:buClr>
              <a:buSzPts val="2300"/>
              <a:buFont typeface="Helvetica Neue"/>
              <a:buChar char="•"/>
              <a:defRPr sz="2400"/>
            </a:lvl1pPr>
            <a:lvl2pPr marL="1219170" lvl="1" indent="-499521" algn="l">
              <a:lnSpc>
                <a:spcPct val="100000"/>
              </a:lnSpc>
              <a:spcBef>
                <a:spcPts val="2933"/>
              </a:spcBef>
              <a:spcAft>
                <a:spcPts val="0"/>
              </a:spcAft>
              <a:buClr>
                <a:srgbClr val="000000"/>
              </a:buClr>
              <a:buSzPts val="2300"/>
              <a:buFont typeface="Helvetica Neue"/>
              <a:buChar char="•"/>
              <a:defRPr sz="2400"/>
            </a:lvl2pPr>
            <a:lvl3pPr marL="1828754" lvl="2" indent="-499521" algn="l">
              <a:lnSpc>
                <a:spcPct val="100000"/>
              </a:lnSpc>
              <a:spcBef>
                <a:spcPts val="2933"/>
              </a:spcBef>
              <a:spcAft>
                <a:spcPts val="0"/>
              </a:spcAft>
              <a:buClr>
                <a:srgbClr val="000000"/>
              </a:buClr>
              <a:buSzPts val="2300"/>
              <a:buFont typeface="Helvetica Neue"/>
              <a:buChar char="•"/>
              <a:defRPr sz="2400"/>
            </a:lvl3pPr>
            <a:lvl4pPr marL="2438339" lvl="3" indent="-499521" algn="l">
              <a:lnSpc>
                <a:spcPct val="100000"/>
              </a:lnSpc>
              <a:spcBef>
                <a:spcPts val="2933"/>
              </a:spcBef>
              <a:spcAft>
                <a:spcPts val="0"/>
              </a:spcAft>
              <a:buClr>
                <a:srgbClr val="000000"/>
              </a:buClr>
              <a:buSzPts val="2300"/>
              <a:buFont typeface="Helvetica Neue"/>
              <a:buChar char="•"/>
              <a:defRPr sz="2400"/>
            </a:lvl4pPr>
            <a:lvl5pPr marL="3047924" lvl="4" indent="-499521" algn="l">
              <a:lnSpc>
                <a:spcPct val="100000"/>
              </a:lnSpc>
              <a:spcBef>
                <a:spcPts val="2933"/>
              </a:spcBef>
              <a:spcAft>
                <a:spcPts val="0"/>
              </a:spcAft>
              <a:buClr>
                <a:srgbClr val="000000"/>
              </a:buClr>
              <a:buSzPts val="2300"/>
              <a:buFont typeface="Helvetica Neue"/>
              <a:buChar char="•"/>
              <a:defRPr sz="2400"/>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93" name="Google Shape;93;p23"/>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965187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照片 - 3 联">
  <p:cSld name="照片 - 3 联">
    <p:spTree>
      <p:nvGrpSpPr>
        <p:cNvPr id="1" name="Shape 94"/>
        <p:cNvGrpSpPr/>
        <p:nvPr/>
      </p:nvGrpSpPr>
      <p:grpSpPr>
        <a:xfrm>
          <a:off x="0" y="0"/>
          <a:ext cx="0" cy="0"/>
          <a:chOff x="0" y="0"/>
          <a:chExt cx="0" cy="0"/>
        </a:xfrm>
      </p:grpSpPr>
      <p:sp>
        <p:nvSpPr>
          <p:cNvPr id="95" name="Google Shape;95;p24"/>
          <p:cNvSpPr>
            <a:spLocks noGrp="1"/>
          </p:cNvSpPr>
          <p:nvPr>
            <p:ph type="pic" idx="2"/>
          </p:nvPr>
        </p:nvSpPr>
        <p:spPr>
          <a:xfrm>
            <a:off x="7650164" y="3524251"/>
            <a:ext cx="4162425" cy="2774951"/>
          </a:xfrm>
          <a:prstGeom prst="rect">
            <a:avLst/>
          </a:prstGeom>
          <a:noFill/>
          <a:ln>
            <a:noFill/>
          </a:ln>
        </p:spPr>
        <p:txBody>
          <a:bodyPr/>
          <a:lstStyle/>
          <a:p>
            <a:endParaRPr lang="en-US"/>
          </a:p>
        </p:txBody>
      </p:sp>
      <p:sp>
        <p:nvSpPr>
          <p:cNvPr id="96" name="Google Shape;96;p24"/>
          <p:cNvSpPr>
            <a:spLocks noGrp="1"/>
          </p:cNvSpPr>
          <p:nvPr>
            <p:ph type="pic" idx="3"/>
          </p:nvPr>
        </p:nvSpPr>
        <p:spPr>
          <a:xfrm>
            <a:off x="7880351" y="431800"/>
            <a:ext cx="3702051" cy="3702051"/>
          </a:xfrm>
          <a:prstGeom prst="rect">
            <a:avLst/>
          </a:prstGeom>
          <a:noFill/>
          <a:ln>
            <a:noFill/>
          </a:ln>
        </p:spPr>
        <p:txBody>
          <a:bodyPr/>
          <a:lstStyle/>
          <a:p>
            <a:endParaRPr lang="en-US"/>
          </a:p>
        </p:txBody>
      </p:sp>
      <p:sp>
        <p:nvSpPr>
          <p:cNvPr id="97" name="Google Shape;97;p24"/>
          <p:cNvSpPr>
            <a:spLocks noGrp="1"/>
          </p:cNvSpPr>
          <p:nvPr>
            <p:ph type="pic" idx="4"/>
          </p:nvPr>
        </p:nvSpPr>
        <p:spPr>
          <a:xfrm>
            <a:off x="-495300" y="565151"/>
            <a:ext cx="8601075" cy="5734051"/>
          </a:xfrm>
          <a:prstGeom prst="rect">
            <a:avLst/>
          </a:prstGeom>
          <a:noFill/>
          <a:ln>
            <a:noFill/>
          </a:ln>
        </p:spPr>
        <p:txBody>
          <a:bodyPr/>
          <a:lstStyle/>
          <a:p>
            <a:endParaRPr lang="en-US"/>
          </a:p>
        </p:txBody>
      </p:sp>
      <p:sp>
        <p:nvSpPr>
          <p:cNvPr id="98" name="Google Shape;98;p24"/>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45922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引文">
  <p:cSld name="引文">
    <p:spTree>
      <p:nvGrpSpPr>
        <p:cNvPr id="1" name="Shape 99"/>
        <p:cNvGrpSpPr/>
        <p:nvPr/>
      </p:nvGrpSpPr>
      <p:grpSpPr>
        <a:xfrm>
          <a:off x="0" y="0"/>
          <a:ext cx="0" cy="0"/>
          <a:chOff x="0" y="0"/>
          <a:chExt cx="0" cy="0"/>
        </a:xfrm>
      </p:grpSpPr>
      <p:sp>
        <p:nvSpPr>
          <p:cNvPr id="100" name="Google Shape;100;p25"/>
          <p:cNvSpPr txBox="1">
            <a:spLocks noGrp="1"/>
          </p:cNvSpPr>
          <p:nvPr>
            <p:ph type="body" idx="1"/>
          </p:nvPr>
        </p:nvSpPr>
        <p:spPr>
          <a:xfrm>
            <a:off x="1193800" y="4476751"/>
            <a:ext cx="9810749" cy="284693"/>
          </a:xfrm>
          <a:prstGeom prst="rect">
            <a:avLst/>
          </a:prstGeom>
          <a:noFill/>
          <a:ln>
            <a:noFill/>
          </a:ln>
        </p:spPr>
        <p:txBody>
          <a:bodyPr spcFirstLastPara="1" wrap="square" lIns="19050" tIns="19050" rIns="19050" bIns="19050" anchor="t" anchorCtr="0">
            <a:spAutoFit/>
          </a:bodyPr>
          <a:lstStyle>
            <a:lvl1pPr marL="609585" lvl="0" indent="-304792" algn="ctr">
              <a:lnSpc>
                <a:spcPct val="100000"/>
              </a:lnSpc>
              <a:spcBef>
                <a:spcPts val="0"/>
              </a:spcBef>
              <a:spcAft>
                <a:spcPts val="0"/>
              </a:spcAft>
              <a:buClr>
                <a:srgbClr val="000000"/>
              </a:buClr>
              <a:buSzPts val="1200"/>
              <a:buFont typeface="Helvetica Neue"/>
              <a:buNone/>
              <a:defRPr sz="1600" i="1"/>
            </a:lvl1pPr>
            <a:lvl2pPr marL="1219170" lvl="1" indent="-372524" algn="l">
              <a:lnSpc>
                <a:spcPct val="100000"/>
              </a:lnSpc>
              <a:spcBef>
                <a:spcPts val="2933"/>
              </a:spcBef>
              <a:spcAft>
                <a:spcPts val="0"/>
              </a:spcAft>
              <a:buClr>
                <a:srgbClr val="000000"/>
              </a:buClr>
              <a:buSzPts val="800"/>
              <a:buChar char="•"/>
              <a:defRPr/>
            </a:lvl2pPr>
            <a:lvl3pPr marL="1828754" lvl="2" indent="-372524" algn="l">
              <a:lnSpc>
                <a:spcPct val="100000"/>
              </a:lnSpc>
              <a:spcBef>
                <a:spcPts val="2933"/>
              </a:spcBef>
              <a:spcAft>
                <a:spcPts val="0"/>
              </a:spcAft>
              <a:buClr>
                <a:srgbClr val="000000"/>
              </a:buClr>
              <a:buSzPts val="800"/>
              <a:buChar char="•"/>
              <a:defRPr/>
            </a:lvl3pPr>
            <a:lvl4pPr marL="2438339" lvl="3" indent="-372524" algn="l">
              <a:lnSpc>
                <a:spcPct val="100000"/>
              </a:lnSpc>
              <a:spcBef>
                <a:spcPts val="2933"/>
              </a:spcBef>
              <a:spcAft>
                <a:spcPts val="0"/>
              </a:spcAft>
              <a:buClr>
                <a:srgbClr val="000000"/>
              </a:buClr>
              <a:buSzPts val="800"/>
              <a:buChar char="•"/>
              <a:defRPr/>
            </a:lvl4pPr>
            <a:lvl5pPr marL="3047924" lvl="4" indent="-372524" algn="l">
              <a:lnSpc>
                <a:spcPct val="100000"/>
              </a:lnSpc>
              <a:spcBef>
                <a:spcPts val="2933"/>
              </a:spcBef>
              <a:spcAft>
                <a:spcPts val="0"/>
              </a:spcAft>
              <a:buClr>
                <a:srgbClr val="000000"/>
              </a:buClr>
              <a:buSzPts val="800"/>
              <a:buChar char="•"/>
              <a:defRPr/>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101" name="Google Shape;101;p25"/>
          <p:cNvSpPr txBox="1">
            <a:spLocks noGrp="1"/>
          </p:cNvSpPr>
          <p:nvPr>
            <p:ph type="body" idx="2"/>
          </p:nvPr>
        </p:nvSpPr>
        <p:spPr>
          <a:xfrm>
            <a:off x="1193800" y="3040948"/>
            <a:ext cx="9810749" cy="407804"/>
          </a:xfrm>
          <a:prstGeom prst="rect">
            <a:avLst/>
          </a:prstGeom>
          <a:noFill/>
          <a:ln>
            <a:noFill/>
          </a:ln>
        </p:spPr>
        <p:txBody>
          <a:bodyPr spcFirstLastPara="1" wrap="square" lIns="19050" tIns="19050" rIns="19050" bIns="19050" anchor="ctr" anchorCtr="0">
            <a:spAutoFit/>
          </a:bodyPr>
          <a:lstStyle>
            <a:lvl1pPr marL="609585" lvl="0" indent="-304792" algn="ctr">
              <a:lnSpc>
                <a:spcPct val="100000"/>
              </a:lnSpc>
              <a:spcBef>
                <a:spcPts val="0"/>
              </a:spcBef>
              <a:spcAft>
                <a:spcPts val="0"/>
              </a:spcAft>
              <a:buClr>
                <a:srgbClr val="000000"/>
              </a:buClr>
              <a:buSzPts val="1800"/>
              <a:buFont typeface="Helvetica Neue"/>
              <a:buNone/>
              <a:defRPr sz="2400">
                <a:latin typeface="Helvetica Neue"/>
                <a:ea typeface="Helvetica Neue"/>
                <a:cs typeface="Helvetica Neue"/>
                <a:sym typeface="Helvetica Neue"/>
              </a:defRPr>
            </a:lvl1pPr>
            <a:lvl2pPr marL="1219170" lvl="1" indent="-372524" algn="l">
              <a:lnSpc>
                <a:spcPct val="100000"/>
              </a:lnSpc>
              <a:spcBef>
                <a:spcPts val="2933"/>
              </a:spcBef>
              <a:spcAft>
                <a:spcPts val="0"/>
              </a:spcAft>
              <a:buClr>
                <a:srgbClr val="000000"/>
              </a:buClr>
              <a:buSzPts val="800"/>
              <a:buChar char="•"/>
              <a:defRPr/>
            </a:lvl2pPr>
            <a:lvl3pPr marL="1828754" lvl="2" indent="-372524" algn="l">
              <a:lnSpc>
                <a:spcPct val="100000"/>
              </a:lnSpc>
              <a:spcBef>
                <a:spcPts val="2933"/>
              </a:spcBef>
              <a:spcAft>
                <a:spcPts val="0"/>
              </a:spcAft>
              <a:buClr>
                <a:srgbClr val="000000"/>
              </a:buClr>
              <a:buSzPts val="800"/>
              <a:buChar char="•"/>
              <a:defRPr/>
            </a:lvl3pPr>
            <a:lvl4pPr marL="2438339" lvl="3" indent="-372524" algn="l">
              <a:lnSpc>
                <a:spcPct val="100000"/>
              </a:lnSpc>
              <a:spcBef>
                <a:spcPts val="2933"/>
              </a:spcBef>
              <a:spcAft>
                <a:spcPts val="0"/>
              </a:spcAft>
              <a:buClr>
                <a:srgbClr val="000000"/>
              </a:buClr>
              <a:buSzPts val="800"/>
              <a:buChar char="•"/>
              <a:defRPr/>
            </a:lvl4pPr>
            <a:lvl5pPr marL="3047924" lvl="4" indent="-372524" algn="l">
              <a:lnSpc>
                <a:spcPct val="100000"/>
              </a:lnSpc>
              <a:spcBef>
                <a:spcPts val="2933"/>
              </a:spcBef>
              <a:spcAft>
                <a:spcPts val="0"/>
              </a:spcAft>
              <a:buClr>
                <a:srgbClr val="000000"/>
              </a:buClr>
              <a:buSzPts val="800"/>
              <a:buChar char="•"/>
              <a:defRPr/>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102" name="Google Shape;102;p25"/>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202514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照片">
  <p:cSld name="照片">
    <p:spTree>
      <p:nvGrpSpPr>
        <p:cNvPr id="1" name="Shape 103"/>
        <p:cNvGrpSpPr/>
        <p:nvPr/>
      </p:nvGrpSpPr>
      <p:grpSpPr>
        <a:xfrm>
          <a:off x="0" y="0"/>
          <a:ext cx="0" cy="0"/>
          <a:chOff x="0" y="0"/>
          <a:chExt cx="0" cy="0"/>
        </a:xfrm>
      </p:grpSpPr>
      <p:sp>
        <p:nvSpPr>
          <p:cNvPr id="104" name="Google Shape;104;p26"/>
          <p:cNvSpPr>
            <a:spLocks noGrp="1"/>
          </p:cNvSpPr>
          <p:nvPr>
            <p:ph type="pic" idx="2"/>
          </p:nvPr>
        </p:nvSpPr>
        <p:spPr>
          <a:xfrm>
            <a:off x="-25400" y="-635000"/>
            <a:ext cx="12242800" cy="8161867"/>
          </a:xfrm>
          <a:prstGeom prst="rect">
            <a:avLst/>
          </a:prstGeom>
          <a:noFill/>
          <a:ln>
            <a:noFill/>
          </a:ln>
        </p:spPr>
        <p:txBody>
          <a:bodyPr/>
          <a:lstStyle/>
          <a:p>
            <a:endParaRPr lang="en-US"/>
          </a:p>
        </p:txBody>
      </p:sp>
      <p:sp>
        <p:nvSpPr>
          <p:cNvPr id="105" name="Google Shape;105;p26"/>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91491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106"/>
        <p:cNvGrpSpPr/>
        <p:nvPr/>
      </p:nvGrpSpPr>
      <p:grpSpPr>
        <a:xfrm>
          <a:off x="0" y="0"/>
          <a:ext cx="0" cy="0"/>
          <a:chOff x="0" y="0"/>
          <a:chExt cx="0" cy="0"/>
        </a:xfrm>
      </p:grpSpPr>
      <p:sp>
        <p:nvSpPr>
          <p:cNvPr id="107" name="Google Shape;107;p27"/>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34728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11EF-4D8F-9F88-44B2-C631940CA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2CD6C-D65E-2163-5EF5-475B57AC7F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C395DD-CA5E-DA08-9F89-29C7DE52B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AD9F64-658A-3FD9-E003-7CD8EB555125}"/>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2829BCE7-0C14-36C6-A068-4BE49D5EE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350BD-63D4-32B0-73AA-86FC364D2B5B}"/>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29398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7DDF-C96F-8400-A34F-5C37F267D1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E343ED-6149-EA50-DEB6-34D9514F6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CC912-AFE5-4F09-601F-E57B5C45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7C34CF-B8A0-CB8A-C505-9085683794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CBCB5C-AA1C-7DC0-674C-2F9902E733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8ACADD-E605-E8D7-0453-260DB78CE54D}"/>
              </a:ext>
            </a:extLst>
          </p:cNvPr>
          <p:cNvSpPr>
            <a:spLocks noGrp="1"/>
          </p:cNvSpPr>
          <p:nvPr>
            <p:ph type="dt" sz="half" idx="10"/>
          </p:nvPr>
        </p:nvSpPr>
        <p:spPr/>
        <p:txBody>
          <a:bodyPr/>
          <a:lstStyle/>
          <a:p>
            <a:r>
              <a:rPr lang="en-US"/>
              <a:t>Robius: App Dev in Rust</a:t>
            </a:r>
          </a:p>
        </p:txBody>
      </p:sp>
      <p:sp>
        <p:nvSpPr>
          <p:cNvPr id="8" name="Footer Placeholder 7">
            <a:extLst>
              <a:ext uri="{FF2B5EF4-FFF2-40B4-BE49-F238E27FC236}">
                <a16:creationId xmlns:a16="http://schemas.microsoft.com/office/drawing/2014/main" id="{E26F1792-7349-293A-84AB-9766B518C8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AFB9C-EE22-0CD6-B6DE-0C92F7871623}"/>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138346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486C-2912-3F4B-B1C4-6D1CE6D808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E2054-20AD-CBA0-A27F-467D806C435A}"/>
              </a:ext>
            </a:extLst>
          </p:cNvPr>
          <p:cNvSpPr>
            <a:spLocks noGrp="1"/>
          </p:cNvSpPr>
          <p:nvPr>
            <p:ph type="dt" sz="half" idx="10"/>
          </p:nvPr>
        </p:nvSpPr>
        <p:spPr/>
        <p:txBody>
          <a:bodyPr/>
          <a:lstStyle/>
          <a:p>
            <a:r>
              <a:rPr lang="en-US"/>
              <a:t>Robius: App Dev in Rust</a:t>
            </a:r>
          </a:p>
        </p:txBody>
      </p:sp>
      <p:sp>
        <p:nvSpPr>
          <p:cNvPr id="4" name="Footer Placeholder 3">
            <a:extLst>
              <a:ext uri="{FF2B5EF4-FFF2-40B4-BE49-F238E27FC236}">
                <a16:creationId xmlns:a16="http://schemas.microsoft.com/office/drawing/2014/main" id="{E2CDD525-1523-2450-8D88-6B648711F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C994AE-9484-BCA8-3E27-8A2278E733DD}"/>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58906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02330B-372A-1259-426C-0EC95B1AAF53}"/>
              </a:ext>
            </a:extLst>
          </p:cNvPr>
          <p:cNvSpPr>
            <a:spLocks noGrp="1"/>
          </p:cNvSpPr>
          <p:nvPr>
            <p:ph type="dt" sz="half" idx="10"/>
          </p:nvPr>
        </p:nvSpPr>
        <p:spPr/>
        <p:txBody>
          <a:bodyPr/>
          <a:lstStyle/>
          <a:p>
            <a:r>
              <a:rPr lang="en-US"/>
              <a:t>Robius: App Dev in Rust</a:t>
            </a:r>
          </a:p>
        </p:txBody>
      </p:sp>
      <p:sp>
        <p:nvSpPr>
          <p:cNvPr id="3" name="Footer Placeholder 2">
            <a:extLst>
              <a:ext uri="{FF2B5EF4-FFF2-40B4-BE49-F238E27FC236}">
                <a16:creationId xmlns:a16="http://schemas.microsoft.com/office/drawing/2014/main" id="{B23474D7-7DF2-C994-C044-E2027109CC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245AF-779F-9032-7579-D55A4AA10741}"/>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54053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7C5C-148D-0FAF-D978-0D632F8B2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840C33-49AB-CAB6-90E8-C621C1466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05E139-441B-2F63-1362-AD8F82CAC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E105C-89E4-E07D-6806-0EB6822C77AD}"/>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BBBF3C50-2184-E30B-EBF4-BEC5D02E9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67FDE-5741-510B-CC26-08CB84F11490}"/>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631963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996E-8787-DD33-CBA6-F71BF5337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D97D5D-DE95-4706-46D2-85248332C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EEC56-99DF-3956-AC68-F603FA801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0A88F-0C92-2945-BF2A-0286EBB90576}"/>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4C9D8DD3-12AD-235F-9A2E-1AED05E86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BB455-EF85-1CBA-E133-D192028A3A4F}"/>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84090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379"/>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19068-8B0A-7D95-637F-1F0563046BB2}"/>
              </a:ext>
            </a:extLst>
          </p:cNvPr>
          <p:cNvSpPr>
            <a:spLocks noGrp="1"/>
          </p:cNvSpPr>
          <p:nvPr>
            <p:ph type="title"/>
          </p:nvPr>
        </p:nvSpPr>
        <p:spPr>
          <a:xfrm>
            <a:off x="518160" y="212725"/>
            <a:ext cx="1101344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389D358-5DE5-306A-1100-4E48E86F001B}"/>
              </a:ext>
            </a:extLst>
          </p:cNvPr>
          <p:cNvSpPr>
            <a:spLocks noGrp="1"/>
          </p:cNvSpPr>
          <p:nvPr>
            <p:ph type="body" idx="1"/>
          </p:nvPr>
        </p:nvSpPr>
        <p:spPr>
          <a:xfrm>
            <a:off x="518160" y="1673224"/>
            <a:ext cx="11013440" cy="49720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3F4DCE-A750-5691-5865-650096655021}"/>
              </a:ext>
            </a:extLst>
          </p:cNvPr>
          <p:cNvSpPr>
            <a:spLocks noGrp="1"/>
          </p:cNvSpPr>
          <p:nvPr>
            <p:ph type="dt" sz="half" idx="2"/>
          </p:nvPr>
        </p:nvSpPr>
        <p:spPr>
          <a:xfrm>
            <a:off x="51816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Robius: App Dev in Rust</a:t>
            </a:r>
          </a:p>
        </p:txBody>
      </p:sp>
      <p:sp>
        <p:nvSpPr>
          <p:cNvPr id="5" name="Footer Placeholder 4">
            <a:extLst>
              <a:ext uri="{FF2B5EF4-FFF2-40B4-BE49-F238E27FC236}">
                <a16:creationId xmlns:a16="http://schemas.microsoft.com/office/drawing/2014/main" id="{BF3647BD-D5E4-FC66-7A0B-48E65198B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007B63-1106-846F-F041-5735287E2B63}"/>
              </a:ext>
            </a:extLst>
          </p:cNvPr>
          <p:cNvSpPr>
            <a:spLocks noGrp="1"/>
          </p:cNvSpPr>
          <p:nvPr>
            <p:ph type="sldNum" sz="quarter" idx="4"/>
          </p:nvPr>
        </p:nvSpPr>
        <p:spPr>
          <a:xfrm>
            <a:off x="87884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2C56D-5E74-2945-931D-C07ECBF0F859}" type="slidenum">
              <a:rPr lang="en-US" smtClean="0"/>
              <a:t>‹#›</a:t>
            </a:fld>
            <a:endParaRPr lang="en-US"/>
          </a:p>
        </p:txBody>
      </p:sp>
    </p:spTree>
    <p:extLst>
      <p:ext uri="{BB962C8B-B14F-4D97-AF65-F5344CB8AC3E}">
        <p14:creationId xmlns:p14="http://schemas.microsoft.com/office/powerpoint/2010/main" val="1768078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60379"/>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19068-8B0A-7D95-637F-1F0563046BB2}"/>
              </a:ext>
            </a:extLst>
          </p:cNvPr>
          <p:cNvSpPr>
            <a:spLocks noGrp="1"/>
          </p:cNvSpPr>
          <p:nvPr>
            <p:ph type="title"/>
          </p:nvPr>
        </p:nvSpPr>
        <p:spPr>
          <a:xfrm>
            <a:off x="518160" y="212725"/>
            <a:ext cx="1101344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389D358-5DE5-306A-1100-4E48E86F001B}"/>
              </a:ext>
            </a:extLst>
          </p:cNvPr>
          <p:cNvSpPr>
            <a:spLocks noGrp="1"/>
          </p:cNvSpPr>
          <p:nvPr>
            <p:ph type="body" idx="1"/>
          </p:nvPr>
        </p:nvSpPr>
        <p:spPr>
          <a:xfrm>
            <a:off x="518160" y="1673224"/>
            <a:ext cx="11013440" cy="49720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3F4DCE-A750-5691-5865-650096655021}"/>
              </a:ext>
            </a:extLst>
          </p:cNvPr>
          <p:cNvSpPr>
            <a:spLocks noGrp="1"/>
          </p:cNvSpPr>
          <p:nvPr>
            <p:ph type="dt" sz="half" idx="2"/>
          </p:nvPr>
        </p:nvSpPr>
        <p:spPr>
          <a:xfrm>
            <a:off x="808890" y="6347558"/>
            <a:ext cx="25140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Robius: App Dev in Rust</a:t>
            </a:r>
            <a:endParaRPr lang="en-US" dirty="0"/>
          </a:p>
        </p:txBody>
      </p:sp>
      <p:sp>
        <p:nvSpPr>
          <p:cNvPr id="5" name="Footer Placeholder 4">
            <a:extLst>
              <a:ext uri="{FF2B5EF4-FFF2-40B4-BE49-F238E27FC236}">
                <a16:creationId xmlns:a16="http://schemas.microsoft.com/office/drawing/2014/main" id="{BF3647BD-D5E4-FC66-7A0B-48E65198B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007B63-1106-846F-F041-5735287E2B63}"/>
              </a:ext>
            </a:extLst>
          </p:cNvPr>
          <p:cNvSpPr>
            <a:spLocks noGrp="1"/>
          </p:cNvSpPr>
          <p:nvPr>
            <p:ph type="sldNum" sz="quarter" idx="4"/>
          </p:nvPr>
        </p:nvSpPr>
        <p:spPr>
          <a:xfrm>
            <a:off x="87884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2C56D-5E74-2945-931D-C07ECBF0F859}" type="slidenum">
              <a:rPr lang="en-US" smtClean="0"/>
              <a:t>‹#›</a:t>
            </a:fld>
            <a:endParaRPr lang="en-US"/>
          </a:p>
        </p:txBody>
      </p:sp>
    </p:spTree>
    <p:extLst>
      <p:ext uri="{BB962C8B-B14F-4D97-AF65-F5344CB8AC3E}">
        <p14:creationId xmlns:p14="http://schemas.microsoft.com/office/powerpoint/2010/main" val="34746392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p:txStyles>
    <p:title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844551" y="1574800"/>
            <a:ext cx="10502900" cy="4648200"/>
          </a:xfrm>
          <a:prstGeom prst="rect">
            <a:avLst/>
          </a:prstGeom>
          <a:noFill/>
          <a:ln>
            <a:noFill/>
          </a:ln>
        </p:spPr>
        <p:txBody>
          <a:bodyPr spcFirstLastPara="1" wrap="square" lIns="19050" tIns="19050" rIns="19050" bIns="19050" anchor="ctr" anchorCtr="0">
            <a:normAutofit/>
          </a:bodyPr>
          <a:lstStyle>
            <a:lvl1pPr marL="457200" marR="0" lvl="0"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1pPr>
            <a:lvl2pPr marL="914400" marR="0" lvl="1"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2pPr>
            <a:lvl3pPr marL="1371600" marR="0" lvl="2"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3pPr>
            <a:lvl4pPr marL="1828800" marR="0" lvl="3"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4pPr>
            <a:lvl5pPr marL="2286000" marR="0" lvl="4"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667">
              <a:latin typeface="Arial"/>
              <a:ea typeface="Arial"/>
              <a:cs typeface="Arial"/>
              <a:sym typeface="Arial"/>
            </a:endParaRPr>
          </a:p>
        </p:txBody>
      </p:sp>
    </p:spTree>
    <p:extLst>
      <p:ext uri="{BB962C8B-B14F-4D97-AF65-F5344CB8AC3E}">
        <p14:creationId xmlns:p14="http://schemas.microsoft.com/office/powerpoint/2010/main" val="2210397273"/>
      </p:ext>
    </p:extLst>
  </p:cSld>
  <p:clrMap bg1="lt1" tx1="dk1" bg2="dk2" tx2="lt2" accent1="accent1" accent2="accent2" accent3="accent3" accent4="accent4" accent5="accent5" accent6="accent6" hlink="hlink" folHlink="folHlink"/>
  <p:sldLayoutIdLst>
    <p:sldLayoutId id="2147483686"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moxin-org/moly" TargetMode="External"/><Relationship Id="rId3" Type="http://schemas.openxmlformats.org/officeDocument/2006/relationships/image" Target="../media/image3.png"/><Relationship Id="rId7" Type="http://schemas.openxmlformats.org/officeDocument/2006/relationships/hyperlink" Target="https://github.com/project-robius/robrix"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hyperlink" Target="https://github.com/makepad/makepa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19.tiff"/><Relationship Id="rId12" Type="http://schemas.openxmlformats.org/officeDocument/2006/relationships/image" Target="../media/image23.png"/><Relationship Id="rId17" Type="http://schemas.microsoft.com/office/2007/relationships/hdphoto" Target="../media/hdphoto2.wdp"/><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2.svg"/><Relationship Id="rId5" Type="http://schemas.openxmlformats.org/officeDocument/2006/relationships/image" Target="../media/image17.png"/><Relationship Id="rId15" Type="http://schemas.openxmlformats.org/officeDocument/2006/relationships/image" Target="../media/image14.pn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image" Target="../media/image16.png"/><Relationship Id="rId9" Type="http://schemas.openxmlformats.org/officeDocument/2006/relationships/image" Target="../media/image2.png"/><Relationship Id="rId14" Type="http://schemas.openxmlformats.org/officeDocument/2006/relationships/image" Target="../media/image25.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14.png"/><Relationship Id="rId12" Type="http://schemas.openxmlformats.org/officeDocument/2006/relationships/hyperlink" Target="NULL" TargetMode="External"/><Relationship Id="rId2" Type="http://schemas.openxmlformats.org/officeDocument/2006/relationships/notesSlide" Target="../notesSlides/notesSlide25.xml"/><Relationship Id="rId16" Type="http://schemas.openxmlformats.org/officeDocument/2006/relationships/hyperlink" Target="https://github.com/openwallet-foundation-labs/tsp" TargetMode="External"/><Relationship Id="rId1" Type="http://schemas.openxmlformats.org/officeDocument/2006/relationships/slideLayout" Target="../slideLayouts/slideLayout24.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30.png"/><Relationship Id="rId15" Type="http://schemas.openxmlformats.org/officeDocument/2006/relationships/hyperlink" Target="https://trustoverip.github.io/tswg-tsp-specification/" TargetMode="External"/><Relationship Id="rId10" Type="http://schemas.openxmlformats.org/officeDocument/2006/relationships/image" Target="../media/image13.png"/><Relationship Id="rId4" Type="http://schemas.openxmlformats.org/officeDocument/2006/relationships/image" Target="../media/image29.png"/><Relationship Id="rId9" Type="http://schemas.microsoft.com/office/2007/relationships/hdphoto" Target="../media/hdphoto2.wdp"/><Relationship Id="rId1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media" Target="../media/media2.mov"/><Relationship Id="rId7" Type="http://schemas.openxmlformats.org/officeDocument/2006/relationships/image" Target="../media/image4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28.xml"/><Relationship Id="rId5" Type="http://schemas.openxmlformats.org/officeDocument/2006/relationships/slideLayout" Target="../slideLayouts/slideLayout24.xml"/><Relationship Id="rId4" Type="http://schemas.openxmlformats.org/officeDocument/2006/relationships/video" Target="../media/media2.mov"/></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2.sv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video" Target="NULL" TargetMode="External"/><Relationship Id="rId7" Type="http://schemas.openxmlformats.org/officeDocument/2006/relationships/image" Target="../media/image42.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notesSlide" Target="../notesSlides/notesSlide30.xml"/><Relationship Id="rId5" Type="http://schemas.openxmlformats.org/officeDocument/2006/relationships/slideLayout" Target="../slideLayouts/slideLayout24.xml"/><Relationship Id="rId4" Type="http://schemas.microsoft.com/office/2007/relationships/media" Target="../media/media4.mp4"/></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44.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robius.rs/blog/"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3.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10.png"/><Relationship Id="rId10" Type="http://schemas.openxmlformats.org/officeDocument/2006/relationships/image" Target="../media/image49.svg"/><Relationship Id="rId4" Type="http://schemas.openxmlformats.org/officeDocument/2006/relationships/image" Target="../media/image29.png"/><Relationship Id="rId9" Type="http://schemas.openxmlformats.org/officeDocument/2006/relationships/image" Target="../media/image48.png"/><Relationship Id="rId14" Type="http://schemas.openxmlformats.org/officeDocument/2006/relationships/image" Target="../media/image53.svg"/></Relationships>
</file>

<file path=ppt/slides/_rels/slide36.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18" Type="http://schemas.openxmlformats.org/officeDocument/2006/relationships/image" Target="../media/image65.jpg"/><Relationship Id="rId3" Type="http://schemas.openxmlformats.org/officeDocument/2006/relationships/image" Target="../media/image7.png"/><Relationship Id="rId7" Type="http://schemas.openxmlformats.org/officeDocument/2006/relationships/image" Target="../media/image54.jpeg"/><Relationship Id="rId12" Type="http://schemas.openxmlformats.org/officeDocument/2006/relationships/image" Target="../media/image59.png"/><Relationship Id="rId17" Type="http://schemas.openxmlformats.org/officeDocument/2006/relationships/image" Target="../media/image64.jpg"/><Relationship Id="rId2" Type="http://schemas.openxmlformats.org/officeDocument/2006/relationships/notesSlide" Target="../notesSlides/notesSlide36.xml"/><Relationship Id="rId16" Type="http://schemas.openxmlformats.org/officeDocument/2006/relationships/image" Target="../media/image63.jpg"/><Relationship Id="rId20" Type="http://schemas.openxmlformats.org/officeDocument/2006/relationships/image" Target="../media/image67.jpg"/><Relationship Id="rId1" Type="http://schemas.openxmlformats.org/officeDocument/2006/relationships/slideLayout" Target="../slideLayouts/slideLayout24.xml"/><Relationship Id="rId6" Type="http://schemas.openxmlformats.org/officeDocument/2006/relationships/image" Target="../media/image11.png"/><Relationship Id="rId11" Type="http://schemas.openxmlformats.org/officeDocument/2006/relationships/image" Target="../media/image58.png"/><Relationship Id="rId5" Type="http://schemas.openxmlformats.org/officeDocument/2006/relationships/image" Target="../media/image10.png"/><Relationship Id="rId15" Type="http://schemas.openxmlformats.org/officeDocument/2006/relationships/image" Target="../media/image62.jpg"/><Relationship Id="rId10" Type="http://schemas.openxmlformats.org/officeDocument/2006/relationships/image" Target="../media/image57.jpeg"/><Relationship Id="rId19" Type="http://schemas.openxmlformats.org/officeDocument/2006/relationships/image" Target="../media/image66.png"/><Relationship Id="rId4" Type="http://schemas.openxmlformats.org/officeDocument/2006/relationships/image" Target="../media/image8.png"/><Relationship Id="rId9" Type="http://schemas.openxmlformats.org/officeDocument/2006/relationships/image" Target="../media/image56.jpeg"/><Relationship Id="rId14" Type="http://schemas.openxmlformats.org/officeDocument/2006/relationships/image" Target="../media/image61.jpe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72.png"/><Relationship Id="rId2" Type="http://schemas.openxmlformats.org/officeDocument/2006/relationships/notesSlide" Target="../notesSlides/notesSlide37.xml"/><Relationship Id="rId16" Type="http://schemas.openxmlformats.org/officeDocument/2006/relationships/image" Target="../media/image22.svg"/><Relationship Id="rId1" Type="http://schemas.openxmlformats.org/officeDocument/2006/relationships/slideLayout" Target="../slideLayouts/slideLayout24.xml"/><Relationship Id="rId6" Type="http://schemas.openxmlformats.org/officeDocument/2006/relationships/image" Target="../media/image10.png"/><Relationship Id="rId11" Type="http://schemas.openxmlformats.org/officeDocument/2006/relationships/image" Target="../media/image71.png"/><Relationship Id="rId5" Type="http://schemas.openxmlformats.org/officeDocument/2006/relationships/image" Target="../media/image9.png"/><Relationship Id="rId15" Type="http://schemas.openxmlformats.org/officeDocument/2006/relationships/image" Target="../media/image21.png"/><Relationship Id="rId10" Type="http://schemas.openxmlformats.org/officeDocument/2006/relationships/image" Target="../media/image70.png"/><Relationship Id="rId4" Type="http://schemas.openxmlformats.org/officeDocument/2006/relationships/image" Target="../media/image8.png"/><Relationship Id="rId9" Type="http://schemas.openxmlformats.org/officeDocument/2006/relationships/image" Target="../media/image69.svg"/><Relationship Id="rId1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3.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project-robius/robrix"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hyperlink" Target="https://github.com/makepad/makepad" TargetMode="External"/><Relationship Id="rId4" Type="http://schemas.openxmlformats.org/officeDocument/2006/relationships/hyperlink" Target="https://github.com/moxin-org/moly"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2.svg"/><Relationship Id="rId26" Type="http://schemas.openxmlformats.org/officeDocument/2006/relationships/image" Target="../media/image100.svg"/><Relationship Id="rId3" Type="http://schemas.openxmlformats.org/officeDocument/2006/relationships/image" Target="../media/image45.png"/><Relationship Id="rId21" Type="http://schemas.openxmlformats.org/officeDocument/2006/relationships/image" Target="../media/image95.png"/><Relationship Id="rId7" Type="http://schemas.openxmlformats.org/officeDocument/2006/relationships/image" Target="../media/image49.svg"/><Relationship Id="rId12" Type="http://schemas.openxmlformats.org/officeDocument/2006/relationships/image" Target="../media/image88.png"/><Relationship Id="rId17" Type="http://schemas.openxmlformats.org/officeDocument/2006/relationships/image" Target="../media/image91.png"/><Relationship Id="rId25" Type="http://schemas.openxmlformats.org/officeDocument/2006/relationships/image" Target="../media/image99.png"/><Relationship Id="rId33" Type="http://schemas.openxmlformats.org/officeDocument/2006/relationships/image" Target="../media/image107.png"/><Relationship Id="rId2" Type="http://schemas.openxmlformats.org/officeDocument/2006/relationships/notesSlide" Target="../notesSlides/notesSlide57.xml"/><Relationship Id="rId16" Type="http://schemas.openxmlformats.org/officeDocument/2006/relationships/image" Target="../media/image90.png"/><Relationship Id="rId20" Type="http://schemas.openxmlformats.org/officeDocument/2006/relationships/image" Target="../media/image94.svg"/><Relationship Id="rId29" Type="http://schemas.openxmlformats.org/officeDocument/2006/relationships/image" Target="../media/image103.sv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87.svg"/><Relationship Id="rId24" Type="http://schemas.openxmlformats.org/officeDocument/2006/relationships/image" Target="../media/image98.svg"/><Relationship Id="rId32" Type="http://schemas.openxmlformats.org/officeDocument/2006/relationships/image" Target="../media/image106.png"/><Relationship Id="rId5" Type="http://schemas.openxmlformats.org/officeDocument/2006/relationships/image" Target="../media/image47.svg"/><Relationship Id="rId15" Type="http://schemas.openxmlformats.org/officeDocument/2006/relationships/image" Target="../media/image53.svg"/><Relationship Id="rId23" Type="http://schemas.openxmlformats.org/officeDocument/2006/relationships/image" Target="../media/image97.png"/><Relationship Id="rId28" Type="http://schemas.openxmlformats.org/officeDocument/2006/relationships/image" Target="../media/image102.png"/><Relationship Id="rId10" Type="http://schemas.openxmlformats.org/officeDocument/2006/relationships/image" Target="../media/image86.png"/><Relationship Id="rId19" Type="http://schemas.openxmlformats.org/officeDocument/2006/relationships/image" Target="../media/image93.png"/><Relationship Id="rId31" Type="http://schemas.openxmlformats.org/officeDocument/2006/relationships/image" Target="../media/image105.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2.png"/><Relationship Id="rId22" Type="http://schemas.openxmlformats.org/officeDocument/2006/relationships/image" Target="../media/image96.svg"/><Relationship Id="rId27" Type="http://schemas.openxmlformats.org/officeDocument/2006/relationships/image" Target="../media/image101.png"/><Relationship Id="rId30" Type="http://schemas.openxmlformats.org/officeDocument/2006/relationships/image" Target="../media/image104.png"/><Relationship Id="rId8"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sv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32.png"/><Relationship Id="rId5" Type="http://schemas.openxmlformats.org/officeDocument/2006/relationships/image" Target="../media/image2.png"/><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robius.rs/b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8" descr="Rectangle 3.png"/>
          <p:cNvPicPr preferRelativeResize="0"/>
          <p:nvPr/>
        </p:nvPicPr>
        <p:blipFill rotWithShape="1">
          <a:blip r:embed="rId3">
            <a:alphaModFix/>
          </a:blip>
          <a:srcRect/>
          <a:stretch/>
        </p:blipFill>
        <p:spPr>
          <a:xfrm>
            <a:off x="0" y="5714116"/>
            <a:ext cx="12192000" cy="1143000"/>
          </a:xfrm>
          <a:prstGeom prst="rect">
            <a:avLst/>
          </a:prstGeom>
          <a:noFill/>
          <a:ln>
            <a:noFill/>
          </a:ln>
        </p:spPr>
      </p:pic>
      <p:pic>
        <p:nvPicPr>
          <p:cNvPr id="113" name="Google Shape;113;p28" descr="Group 3.svg"/>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14" name="Google Shape;114;p28" descr="定稿-SVG-图标 2.svg"/>
          <p:cNvPicPr preferRelativeResize="0"/>
          <p:nvPr/>
        </p:nvPicPr>
        <p:blipFill rotWithShape="1">
          <a:blip r:embed="rId5">
            <a:alphaModFix/>
          </a:blip>
          <a:srcRect/>
          <a:stretch/>
        </p:blipFill>
        <p:spPr>
          <a:xfrm>
            <a:off x="8438041" y="3239559"/>
            <a:ext cx="3429000" cy="3429000"/>
          </a:xfrm>
          <a:prstGeom prst="rect">
            <a:avLst/>
          </a:prstGeom>
          <a:noFill/>
          <a:ln>
            <a:noFill/>
          </a:ln>
        </p:spPr>
      </p:pic>
      <p:pic>
        <p:nvPicPr>
          <p:cNvPr id="115" name="Google Shape;115;p28" descr="Frame 1.svg"/>
          <p:cNvPicPr preferRelativeResize="0"/>
          <p:nvPr/>
        </p:nvPicPr>
        <p:blipFill rotWithShape="1">
          <a:blip r:embed="rId6">
            <a:alphaModFix/>
          </a:blip>
          <a:srcRect/>
          <a:stretch/>
        </p:blipFill>
        <p:spPr>
          <a:xfrm>
            <a:off x="635001" y="508000"/>
            <a:ext cx="2222500" cy="508000"/>
          </a:xfrm>
          <a:prstGeom prst="rect">
            <a:avLst/>
          </a:prstGeom>
          <a:noFill/>
          <a:ln>
            <a:noFill/>
          </a:ln>
        </p:spPr>
      </p:pic>
      <p:pic>
        <p:nvPicPr>
          <p:cNvPr id="116" name="Google Shape;116;p28" descr="图层 11.svg"/>
          <p:cNvPicPr preferRelativeResize="0"/>
          <p:nvPr/>
        </p:nvPicPr>
        <p:blipFill rotWithShape="1">
          <a:blip r:embed="rId7">
            <a:alphaModFix/>
          </a:blip>
          <a:srcRect r="6195"/>
          <a:stretch>
            <a:fillRect/>
          </a:stretch>
        </p:blipFill>
        <p:spPr>
          <a:xfrm>
            <a:off x="8532993" y="501147"/>
            <a:ext cx="3067645" cy="635000"/>
          </a:xfrm>
          <a:prstGeom prst="rect">
            <a:avLst/>
          </a:prstGeom>
          <a:noFill/>
          <a:ln>
            <a:noFill/>
          </a:ln>
        </p:spPr>
      </p:pic>
      <p:sp>
        <p:nvSpPr>
          <p:cNvPr id="117" name="Google Shape;117;p28"/>
          <p:cNvSpPr txBox="1"/>
          <p:nvPr/>
        </p:nvSpPr>
        <p:spPr>
          <a:xfrm>
            <a:off x="627533" y="1238979"/>
            <a:ext cx="9834904" cy="2850267"/>
          </a:xfrm>
          <a:prstGeom prst="rect">
            <a:avLst/>
          </a:prstGeom>
          <a:noFill/>
          <a:ln>
            <a:noFill/>
          </a:ln>
        </p:spPr>
        <p:txBody>
          <a:bodyPr spcFirstLastPara="1" wrap="square" lIns="25400" tIns="25400" rIns="25400" bIns="25400" anchor="ctr" anchorCtr="0">
            <a:spAutoFit/>
          </a:bodyPr>
          <a:lstStyle/>
          <a:p>
            <a:pPr defTabSz="1219170">
              <a:lnSpc>
                <a:spcPct val="150000"/>
              </a:lnSpc>
              <a:buClr>
                <a:srgbClr val="000000"/>
              </a:buClr>
              <a:buSzPts val="3800"/>
            </a:pPr>
            <a:r>
              <a:rPr lang="en" sz="5867" b="1" kern="0" dirty="0">
                <a:solidFill>
                  <a:srgbClr val="000000"/>
                </a:solidFill>
                <a:latin typeface="Helvetica Neue"/>
                <a:ea typeface="Helvetica Neue"/>
                <a:cs typeface="Helvetica Neue"/>
                <a:sym typeface="Helvetica Neue"/>
              </a:rPr>
              <a:t>     </a:t>
            </a:r>
          </a:p>
          <a:p>
            <a:pPr defTabSz="1219170">
              <a:lnSpc>
                <a:spcPct val="110000"/>
              </a:lnSpc>
              <a:buClr>
                <a:srgbClr val="000000"/>
              </a:buClr>
              <a:buSzPts val="3800"/>
            </a:pPr>
            <a:r>
              <a:rPr lang="en" sz="4267" kern="0" dirty="0">
                <a:solidFill>
                  <a:srgbClr val="000000"/>
                </a:solidFill>
                <a:latin typeface="Helvetica" pitchFamily="2" charset="0"/>
                <a:ea typeface="Helvetica Neue"/>
                <a:cs typeface="Helvetica Neue"/>
                <a:sym typeface="Helvetica Neue"/>
              </a:rPr>
              <a:t>a complex, multi-platform app in Rust</a:t>
            </a:r>
            <a:br>
              <a:rPr lang="en" sz="4267" kern="0" dirty="0">
                <a:solidFill>
                  <a:srgbClr val="000000"/>
                </a:solidFill>
                <a:latin typeface="Helvetica" pitchFamily="2" charset="0"/>
                <a:ea typeface="Helvetica Neue"/>
                <a:cs typeface="Helvetica Neue"/>
                <a:sym typeface="Helvetica Neue"/>
              </a:rPr>
            </a:br>
            <a:r>
              <a:rPr lang="en" sz="4267" kern="0" dirty="0">
                <a:solidFill>
                  <a:srgbClr val="000000"/>
                </a:solidFill>
                <a:latin typeface="Helvetica" pitchFamily="2" charset="0"/>
                <a:ea typeface="Helvetica Neue"/>
                <a:cs typeface="Helvetica Neue"/>
                <a:sym typeface="Helvetica Neue"/>
              </a:rPr>
              <a:t>for secure chat using</a:t>
            </a:r>
            <a:endParaRPr sz="4267" kern="0" baseline="30000" dirty="0">
              <a:solidFill>
                <a:srgbClr val="000000"/>
              </a:solidFill>
              <a:latin typeface="Helvetica" pitchFamily="2" charset="0"/>
              <a:cs typeface="Arial"/>
              <a:sym typeface="Arial"/>
            </a:endParaRPr>
          </a:p>
        </p:txBody>
      </p:sp>
      <p:sp>
        <p:nvSpPr>
          <p:cNvPr id="118" name="Google Shape;118;p28"/>
          <p:cNvSpPr/>
          <p:nvPr/>
        </p:nvSpPr>
        <p:spPr>
          <a:xfrm>
            <a:off x="559068" y="4419772"/>
            <a:ext cx="2305840" cy="76200"/>
          </a:xfrm>
          <a:prstGeom prst="rect">
            <a:avLst/>
          </a:prstGeom>
          <a:solidFill>
            <a:srgbClr val="F74C00"/>
          </a:solidFill>
          <a:ln>
            <a:noFill/>
          </a:ln>
        </p:spPr>
        <p:txBody>
          <a:bodyPr spcFirstLastPara="1" wrap="square" lIns="0" tIns="0" rIns="0" bIns="0" anchor="ctr" anchorCtr="0">
            <a:noAutofit/>
          </a:bodyPr>
          <a:lstStyle/>
          <a:p>
            <a:pPr algn="ctr" defTabSz="1219170">
              <a:buClr>
                <a:srgbClr val="F74C00"/>
              </a:buClr>
              <a:buSzPts val="1200"/>
            </a:pPr>
            <a:endParaRPr sz="1600" kern="0" dirty="0">
              <a:solidFill>
                <a:srgbClr val="F74C00"/>
              </a:solidFill>
              <a:latin typeface="Helvetica Neue"/>
              <a:ea typeface="Helvetica Neue"/>
              <a:cs typeface="Helvetica Neue"/>
              <a:sym typeface="Helvetica Neue"/>
            </a:endParaRPr>
          </a:p>
        </p:txBody>
      </p:sp>
      <p:sp>
        <p:nvSpPr>
          <p:cNvPr id="119" name="Google Shape;119;p28"/>
          <p:cNvSpPr txBox="1"/>
          <p:nvPr/>
        </p:nvSpPr>
        <p:spPr>
          <a:xfrm>
            <a:off x="627528" y="4556052"/>
            <a:ext cx="7486251" cy="1089657"/>
          </a:xfrm>
          <a:prstGeom prst="rect">
            <a:avLst/>
          </a:prstGeom>
          <a:noFill/>
          <a:ln>
            <a:noFill/>
          </a:ln>
        </p:spPr>
        <p:txBody>
          <a:bodyPr spcFirstLastPara="1" wrap="square" lIns="25400" tIns="25400" rIns="25400" bIns="25400" anchor="ctr" anchorCtr="0">
            <a:spAutoFit/>
          </a:bodyPr>
          <a:lstStyle/>
          <a:p>
            <a:pPr defTabSz="1219170">
              <a:lnSpc>
                <a:spcPct val="110000"/>
              </a:lnSpc>
              <a:buClr>
                <a:srgbClr val="000000"/>
              </a:buClr>
              <a:buSzPts val="2300"/>
            </a:pPr>
            <a:r>
              <a:rPr lang="en" sz="3067" b="1" kern="0" dirty="0">
                <a:solidFill>
                  <a:srgbClr val="000000"/>
                </a:solidFill>
                <a:latin typeface="Helvetica Neue"/>
                <a:ea typeface="Helvetica Neue"/>
                <a:cs typeface="Helvetica Neue"/>
                <a:sym typeface="Helvetica Neue"/>
              </a:rPr>
              <a:t>Kevin Boos,  PhD</a:t>
            </a:r>
          </a:p>
          <a:p>
            <a:pPr defTabSz="1219170">
              <a:lnSpc>
                <a:spcPct val="110000"/>
              </a:lnSpc>
              <a:buClr>
                <a:srgbClr val="000000"/>
              </a:buClr>
              <a:buSzPts val="2300"/>
            </a:pPr>
            <a:r>
              <a:rPr lang="en" sz="3067" kern="0" dirty="0">
                <a:solidFill>
                  <a:srgbClr val="000000"/>
                </a:solidFill>
                <a:latin typeface="Helvetica Neue"/>
                <a:ea typeface="Helvetica Neue"/>
                <a:cs typeface="Helvetica Neue"/>
                <a:sym typeface="Helvetica Neue"/>
              </a:rPr>
              <a:t>Architect @ Futurewei Technologies</a:t>
            </a:r>
          </a:p>
        </p:txBody>
      </p:sp>
      <p:pic>
        <p:nvPicPr>
          <p:cNvPr id="3" name="Picture 2" descr="A colorful cube with a black background&#10;&#10;AI-generated content may be incorrect.">
            <a:extLst>
              <a:ext uri="{FF2B5EF4-FFF2-40B4-BE49-F238E27FC236}">
                <a16:creationId xmlns:a16="http://schemas.microsoft.com/office/drawing/2014/main" id="{ED7443FE-B3CC-E5DE-64B4-B1DD75BF55FE}"/>
              </a:ext>
            </a:extLst>
          </p:cNvPr>
          <p:cNvPicPr>
            <a:picLocks noChangeAspect="1"/>
          </p:cNvPicPr>
          <p:nvPr/>
        </p:nvPicPr>
        <p:blipFill>
          <a:blip r:embed="rId8"/>
          <a:stretch>
            <a:fillRect/>
          </a:stretch>
        </p:blipFill>
        <p:spPr>
          <a:xfrm>
            <a:off x="582454" y="1534207"/>
            <a:ext cx="1007023" cy="1007023"/>
          </a:xfrm>
          <a:prstGeom prst="rect">
            <a:avLst/>
          </a:prstGeom>
        </p:spPr>
      </p:pic>
      <p:pic>
        <p:nvPicPr>
          <p:cNvPr id="4" name="Picture 3">
            <a:extLst>
              <a:ext uri="{FF2B5EF4-FFF2-40B4-BE49-F238E27FC236}">
                <a16:creationId xmlns:a16="http://schemas.microsoft.com/office/drawing/2014/main" id="{54879E75-0699-BAE9-85C2-39790E52B86F}"/>
              </a:ext>
            </a:extLst>
          </p:cNvPr>
          <p:cNvPicPr>
            <a:picLocks noChangeAspect="1"/>
          </p:cNvPicPr>
          <p:nvPr/>
        </p:nvPicPr>
        <p:blipFill>
          <a:blip r:embed="rId9">
            <a:alphaModFix/>
            <a:duotone>
              <a:prstClr val="black"/>
              <a:schemeClr val="tx1">
                <a:lumMod val="95000"/>
                <a:lumOff val="5000"/>
                <a:tint val="45000"/>
                <a:satMod val="400000"/>
              </a:schemeClr>
            </a:duotone>
            <a:extLst>
              <a:ext uri="{BEBA8EAE-BF5A-486C-A8C5-ECC9F3942E4B}">
                <a14:imgProps xmlns:a14="http://schemas.microsoft.com/office/drawing/2010/main">
                  <a14:imgLayer r:embed="rId10">
                    <a14:imgEffect>
                      <a14:artisticGlowEdges/>
                    </a14:imgEffect>
                    <a14:imgEffect>
                      <a14:sharpenSoften amount="50000"/>
                    </a14:imgEffect>
                    <a14:imgEffect>
                      <a14:colorTemperature colorTemp="4700"/>
                    </a14:imgEffect>
                    <a14:imgEffect>
                      <a14:brightnessContrast bright="-40000" contrast="-40000"/>
                    </a14:imgEffect>
                  </a14:imgLayer>
                </a14:imgProps>
              </a:ext>
            </a:extLst>
          </a:blip>
          <a:srcRect/>
          <a:stretch/>
        </p:blipFill>
        <p:spPr>
          <a:xfrm>
            <a:off x="5893554" y="3340811"/>
            <a:ext cx="1832865" cy="780397"/>
          </a:xfrm>
          <a:prstGeom prst="rect">
            <a:avLst/>
          </a:prstGeom>
        </p:spPr>
      </p:pic>
      <p:pic>
        <p:nvPicPr>
          <p:cNvPr id="2" name="Picture 1" descr="A logo of a cube&#10;&#10;Description automatically generated">
            <a:extLst>
              <a:ext uri="{FF2B5EF4-FFF2-40B4-BE49-F238E27FC236}">
                <a16:creationId xmlns:a16="http://schemas.microsoft.com/office/drawing/2014/main" id="{AC2E96C7-AC1D-144B-0A0F-91D7269C6673}"/>
              </a:ext>
            </a:extLst>
          </p:cNvPr>
          <p:cNvPicPr>
            <a:picLocks noChangeAspect="1"/>
          </p:cNvPicPr>
          <p:nvPr/>
        </p:nvPicPr>
        <p:blipFill>
          <a:blip r:embed="rId11"/>
          <a:srcRect t="65810"/>
          <a:stretch/>
        </p:blipFill>
        <p:spPr>
          <a:xfrm>
            <a:off x="1264648" y="1538951"/>
            <a:ext cx="3253963" cy="12333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7F5861C3-954E-E73B-665D-423B61811DBA}"/>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72EC3B11-1B24-83C0-E415-900A4511A5C0}"/>
              </a:ext>
            </a:extLst>
          </p:cNvPr>
          <p:cNvPicPr preferRelativeResize="0"/>
          <p:nvPr/>
        </p:nvPicPr>
        <p:blipFill rotWithShape="1">
          <a:blip r:embed="rId3">
            <a:alphaModFix/>
          </a:blip>
          <a:srcRect/>
          <a:stretch/>
        </p:blipFill>
        <p:spPr>
          <a:xfrm>
            <a:off x="58453" y="223616"/>
            <a:ext cx="12192000" cy="6858000"/>
          </a:xfrm>
          <a:prstGeom prst="rect">
            <a:avLst/>
          </a:prstGeom>
          <a:noFill/>
          <a:ln>
            <a:noFill/>
          </a:ln>
        </p:spPr>
      </p:pic>
      <p:sp>
        <p:nvSpPr>
          <p:cNvPr id="137" name="Google Shape;137;p30">
            <a:extLst>
              <a:ext uri="{FF2B5EF4-FFF2-40B4-BE49-F238E27FC236}">
                <a16:creationId xmlns:a16="http://schemas.microsoft.com/office/drawing/2014/main" id="{0AA86206-A0A6-281C-3B12-5694103A848E}"/>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How do Makepad + Robius fit together?</a:t>
            </a:r>
            <a:endParaRPr sz="600" dirty="0"/>
          </a:p>
        </p:txBody>
      </p:sp>
      <p:pic>
        <p:nvPicPr>
          <p:cNvPr id="2" name="Google Shape;136;p30" descr="Frame 3.svg">
            <a:extLst>
              <a:ext uri="{FF2B5EF4-FFF2-40B4-BE49-F238E27FC236}">
                <a16:creationId xmlns:a16="http://schemas.microsoft.com/office/drawing/2014/main" id="{B2D9069B-EA6E-CAD3-D76B-C688CD149819}"/>
              </a:ext>
            </a:extLst>
          </p:cNvPr>
          <p:cNvPicPr preferRelativeResize="0"/>
          <p:nvPr/>
        </p:nvPicPr>
        <p:blipFill rotWithShape="1">
          <a:blip r:embed="rId4">
            <a:alphaModFix/>
          </a:blip>
          <a:srcRect l="46233"/>
          <a:stretch>
            <a:fillRect/>
          </a:stretch>
        </p:blipFill>
        <p:spPr>
          <a:xfrm>
            <a:off x="3131525"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FA36EB8D-0904-BF17-09D9-1E97D2E320E4}"/>
              </a:ext>
            </a:extLst>
          </p:cNvPr>
          <p:cNvPicPr preferRelativeResize="0"/>
          <p:nvPr/>
        </p:nvPicPr>
        <p:blipFill rotWithShape="1">
          <a:blip r:embed="rId5">
            <a:alphaModFix/>
          </a:blip>
          <a:srcRect/>
          <a:stretch/>
        </p:blipFill>
        <p:spPr>
          <a:xfrm>
            <a:off x="10317611" y="581173"/>
            <a:ext cx="1666875" cy="381000"/>
          </a:xfrm>
          <a:prstGeom prst="rect">
            <a:avLst/>
          </a:prstGeom>
          <a:noFill/>
          <a:ln>
            <a:noFill/>
          </a:ln>
        </p:spPr>
      </p:pic>
      <p:sp>
        <p:nvSpPr>
          <p:cNvPr id="183" name="Rectangle 182">
            <a:extLst>
              <a:ext uri="{FF2B5EF4-FFF2-40B4-BE49-F238E27FC236}">
                <a16:creationId xmlns:a16="http://schemas.microsoft.com/office/drawing/2014/main" id="{EEFD6C69-AA7D-7C4A-7669-E523B7E5A6AE}"/>
              </a:ext>
            </a:extLst>
          </p:cNvPr>
          <p:cNvSpPr/>
          <p:nvPr/>
        </p:nvSpPr>
        <p:spPr>
          <a:xfrm>
            <a:off x="1267792" y="471160"/>
            <a:ext cx="10924208" cy="757065"/>
          </a:xfrm>
          <a:prstGeom prst="rect">
            <a:avLst/>
          </a:prstGeom>
          <a:noFill/>
          <a:ln>
            <a:noFill/>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nvGrpSpPr>
          <p:cNvPr id="185" name="Group 184">
            <a:extLst>
              <a:ext uri="{FF2B5EF4-FFF2-40B4-BE49-F238E27FC236}">
                <a16:creationId xmlns:a16="http://schemas.microsoft.com/office/drawing/2014/main" id="{82222603-E56A-B76D-A75A-E5E26EFF8DD4}"/>
              </a:ext>
            </a:extLst>
          </p:cNvPr>
          <p:cNvGrpSpPr/>
          <p:nvPr/>
        </p:nvGrpSpPr>
        <p:grpSpPr>
          <a:xfrm>
            <a:off x="1217787" y="1304811"/>
            <a:ext cx="8936200" cy="5329573"/>
            <a:chOff x="1764256" y="1304811"/>
            <a:chExt cx="8936200" cy="5329573"/>
          </a:xfrm>
        </p:grpSpPr>
        <p:cxnSp>
          <p:nvCxnSpPr>
            <p:cNvPr id="186" name="Google Shape;54;p13">
              <a:extLst>
                <a:ext uri="{FF2B5EF4-FFF2-40B4-BE49-F238E27FC236}">
                  <a16:creationId xmlns:a16="http://schemas.microsoft.com/office/drawing/2014/main" id="{289954E9-4EDA-B49C-9F13-55D9250FBA82}"/>
                </a:ext>
              </a:extLst>
            </p:cNvPr>
            <p:cNvCxnSpPr>
              <a:cxnSpLocks/>
              <a:endCxn id="195" idx="3"/>
            </p:cNvCxnSpPr>
            <p:nvPr/>
          </p:nvCxnSpPr>
          <p:spPr>
            <a:xfrm flipH="1">
              <a:off x="5966706" y="4534458"/>
              <a:ext cx="982098" cy="0"/>
            </a:xfrm>
            <a:prstGeom prst="straightConnector1">
              <a:avLst/>
            </a:prstGeom>
            <a:noFill/>
            <a:ln w="19050" cap="flat" cmpd="sng">
              <a:solidFill>
                <a:sysClr val="windowText" lastClr="000000"/>
              </a:solidFill>
              <a:prstDash val="solid"/>
              <a:round/>
              <a:headEnd type="none" w="med" len="med"/>
              <a:tailEnd type="triangle" w="med" len="med"/>
            </a:ln>
          </p:spPr>
        </p:cxnSp>
        <p:sp>
          <p:nvSpPr>
            <p:cNvPr id="187" name="Google Shape;56;p13">
              <a:extLst>
                <a:ext uri="{FF2B5EF4-FFF2-40B4-BE49-F238E27FC236}">
                  <a16:creationId xmlns:a16="http://schemas.microsoft.com/office/drawing/2014/main" id="{AAA9BA85-0A26-CD60-C456-2C71CE710FB6}"/>
                </a:ext>
              </a:extLst>
            </p:cNvPr>
            <p:cNvSpPr/>
            <p:nvPr/>
          </p:nvSpPr>
          <p:spPr>
            <a:xfrm>
              <a:off x="1764256" y="1304811"/>
              <a:ext cx="8936100" cy="1397050"/>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Application</a:t>
              </a:r>
              <a:endParaRPr kumimoji="0" sz="1800" b="1" i="0" u="none" strike="noStrike" kern="0" cap="none" spc="0" normalizeH="0" baseline="0" noProof="0" dirty="0">
                <a:ln>
                  <a:noFill/>
                </a:ln>
                <a:solidFill>
                  <a:prstClr val="black"/>
                </a:solidFill>
                <a:effectLst/>
                <a:uLnTx/>
                <a:uFillTx/>
                <a:latin typeface="Calibri" panose="020F0502020204030204"/>
              </a:endParaRPr>
            </a:p>
          </p:txBody>
        </p:sp>
        <p:sp>
          <p:nvSpPr>
            <p:cNvPr id="188" name="Google Shape;57;p13">
              <a:extLst>
                <a:ext uri="{FF2B5EF4-FFF2-40B4-BE49-F238E27FC236}">
                  <a16:creationId xmlns:a16="http://schemas.microsoft.com/office/drawing/2014/main" id="{01715C9C-4C56-B4C1-120B-19359922A24F}"/>
                </a:ext>
              </a:extLst>
            </p:cNvPr>
            <p:cNvSpPr/>
            <p:nvPr/>
          </p:nvSpPr>
          <p:spPr>
            <a:xfrm>
              <a:off x="7576911"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Business logic</a:t>
              </a:r>
              <a:endParaRPr kumimoji="0" sz="1400" b="0" i="0" u="none" strike="noStrike" kern="0" cap="none" spc="0" normalizeH="0" baseline="0" noProof="0">
                <a:ln>
                  <a:noFill/>
                </a:ln>
                <a:solidFill>
                  <a:prstClr val="black"/>
                </a:solidFill>
                <a:effectLst/>
                <a:uLnTx/>
                <a:uFillTx/>
                <a:latin typeface="Calibri" panose="020F0502020204030204"/>
              </a:endParaRPr>
            </a:p>
          </p:txBody>
        </p:sp>
        <p:sp>
          <p:nvSpPr>
            <p:cNvPr id="189" name="Google Shape;58;p13">
              <a:extLst>
                <a:ext uri="{FF2B5EF4-FFF2-40B4-BE49-F238E27FC236}">
                  <a16:creationId xmlns:a16="http://schemas.microsoft.com/office/drawing/2014/main" id="{127396E8-8536-161C-C281-24825C0901F8}"/>
                </a:ext>
              </a:extLst>
            </p:cNvPr>
            <p:cNvSpPr/>
            <p:nvPr/>
          </p:nvSpPr>
          <p:spPr>
            <a:xfrm>
              <a:off x="1764356" y="5867155"/>
              <a:ext cx="8936100" cy="767229"/>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Platform/OS Native Layers</a:t>
              </a:r>
              <a:br>
                <a:rPr kumimoji="0" lang="en" sz="1800" b="0" i="0" u="none" strike="noStrike" kern="0" cap="none" spc="0" normalizeH="0" baseline="0" noProof="0" dirty="0">
                  <a:ln>
                    <a:noFill/>
                  </a:ln>
                  <a:solidFill>
                    <a:prstClr val="black"/>
                  </a:solidFill>
                  <a:effectLst/>
                  <a:uLnTx/>
                  <a:uFillTx/>
                  <a:latin typeface="Calibri" panose="020F0502020204030204"/>
                </a:rPr>
              </a:br>
              <a:r>
                <a:rPr kumimoji="0" lang="en" sz="1800" b="0" i="0" u="none" strike="noStrike" kern="0" cap="none" spc="0" normalizeH="0" baseline="0" noProof="0" dirty="0">
                  <a:ln>
                    <a:noFill/>
                  </a:ln>
                  <a:solidFill>
                    <a:prstClr val="black"/>
                  </a:solidFill>
                  <a:effectLst/>
                  <a:uLnTx/>
                  <a:uFillTx/>
                  <a:latin typeface="Calibri" panose="020F0502020204030204"/>
                </a:rPr>
                <a:t>(Linux, macOS, Windows, Android, iOS, Web, </a:t>
              </a:r>
              <a:r>
                <a:rPr kumimoji="0" lang="en" sz="1800" b="0" i="0" u="none" strike="noStrike" kern="0" cap="none" spc="0" normalizeH="0" baseline="0" noProof="0" dirty="0" err="1">
                  <a:ln>
                    <a:noFill/>
                  </a:ln>
                  <a:solidFill>
                    <a:prstClr val="black"/>
                  </a:solidFill>
                  <a:effectLst/>
                  <a:uLnTx/>
                  <a:uFillTx/>
                  <a:latin typeface="Calibri" panose="020F0502020204030204"/>
                </a:rPr>
                <a:t>OpenHarmony</a:t>
              </a:r>
              <a:r>
                <a:rPr kumimoji="0" lang="en" sz="1800" b="0" i="0" u="none" strike="noStrike" kern="0" cap="none" spc="0" normalizeH="0" baseline="0" noProof="0" dirty="0">
                  <a:ln>
                    <a:noFill/>
                  </a:ln>
                  <a:solidFill>
                    <a:prstClr val="black"/>
                  </a:solidFill>
                  <a:effectLst/>
                  <a:uLnTx/>
                  <a:uFillTx/>
                  <a:latin typeface="Calibri" panose="020F0502020204030204"/>
                </a:rPr>
                <a:t> …)</a:t>
              </a: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90" name="Google Shape;59;p13">
              <a:extLst>
                <a:ext uri="{FF2B5EF4-FFF2-40B4-BE49-F238E27FC236}">
                  <a16:creationId xmlns:a16="http://schemas.microsoft.com/office/drawing/2014/main" id="{9254F1F4-6D17-668F-63C7-757CEBB95F78}"/>
                </a:ext>
              </a:extLst>
            </p:cNvPr>
            <p:cNvSpPr/>
            <p:nvPr/>
          </p:nvSpPr>
          <p:spPr>
            <a:xfrm>
              <a:off x="1803156" y="2946977"/>
              <a:ext cx="2121600" cy="2673600"/>
            </a:xfrm>
            <a:prstGeom prst="roundRect">
              <a:avLst>
                <a:gd name="adj" fmla="val 16667"/>
              </a:avLst>
            </a:prstGeom>
            <a:solidFill>
              <a:srgbClr val="FCE5CD"/>
            </a:solidFill>
            <a:ln>
              <a:noFill/>
            </a:ln>
          </p:spPr>
          <p:txBody>
            <a:bodyPr spcFirstLastPara="1" wrap="square" lIns="0" tIns="0" rIns="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UI toolkit</a:t>
              </a:r>
              <a:br>
                <a:rPr kumimoji="0" lang="en" sz="1800" b="0" i="0" u="none" strike="noStrike" kern="0" cap="none" spc="0" normalizeH="0" baseline="0" noProof="0" dirty="0">
                  <a:ln>
                    <a:noFill/>
                  </a:ln>
                  <a:solidFill>
                    <a:prstClr val="black"/>
                  </a:solidFill>
                  <a:effectLst/>
                  <a:uLnTx/>
                  <a:uFillTx/>
                  <a:latin typeface="Calibri" panose="020F0502020204030204"/>
                </a:rPr>
              </a:br>
              <a:r>
                <a:rPr kumimoji="0" lang="en" sz="1600" b="0" i="0" u="none" strike="noStrike" kern="0" cap="none" spc="0" normalizeH="0" baseline="0" noProof="0" dirty="0">
                  <a:ln>
                    <a:noFill/>
                  </a:ln>
                  <a:solidFill>
                    <a:prstClr val="black"/>
                  </a:solidFill>
                  <a:effectLst/>
                  <a:uLnTx/>
                  <a:uFillTx/>
                  <a:latin typeface="Calibri" panose="020F0502020204030204"/>
                </a:rPr>
                <a:t>(Makepad)</a:t>
              </a: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91" name="Google Shape;60;p13">
              <a:extLst>
                <a:ext uri="{FF2B5EF4-FFF2-40B4-BE49-F238E27FC236}">
                  <a16:creationId xmlns:a16="http://schemas.microsoft.com/office/drawing/2014/main" id="{B75232C3-1D51-13D2-ED7B-420F3A32388C}"/>
                </a:ext>
              </a:extLst>
            </p:cNvPr>
            <p:cNvSpPr/>
            <p:nvPr/>
          </p:nvSpPr>
          <p:spPr>
            <a:xfrm>
              <a:off x="6232356" y="2946977"/>
              <a:ext cx="4404000" cy="2673600"/>
            </a:xfrm>
            <a:prstGeom prst="roundRect">
              <a:avLst>
                <a:gd name="adj" fmla="val 16667"/>
              </a:avLst>
            </a:prstGeom>
            <a:solidFill>
              <a:srgbClr val="D9D2E9"/>
            </a:solidFill>
            <a:ln>
              <a:noFill/>
            </a:ln>
          </p:spPr>
          <p:txBody>
            <a:bodyPr spcFirstLastPara="1" wrap="square" lIns="0" tIns="0" rIns="9144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Robius Platform Abstractions</a:t>
              </a:r>
              <a:endParaRPr kumimoji="0" sz="1800" b="1" i="0" u="none" strike="noStrike" kern="0" cap="none" spc="0" normalizeH="0" baseline="0" noProof="0" dirty="0">
                <a:ln>
                  <a:noFill/>
                </a:ln>
                <a:solidFill>
                  <a:prstClr val="black"/>
                </a:solidFill>
                <a:effectLst/>
                <a:uLnTx/>
                <a:uFillTx/>
                <a:latin typeface="Calibri" panose="020F0502020204030204"/>
              </a:endParaRPr>
            </a:p>
          </p:txBody>
        </p:sp>
        <p:sp>
          <p:nvSpPr>
            <p:cNvPr id="192" name="Google Shape;61;p13">
              <a:extLst>
                <a:ext uri="{FF2B5EF4-FFF2-40B4-BE49-F238E27FC236}">
                  <a16:creationId xmlns:a16="http://schemas.microsoft.com/office/drawing/2014/main" id="{D525F2CB-48AA-FD93-1F1D-020F4A6E2E46}"/>
                </a:ext>
              </a:extLst>
            </p:cNvPr>
            <p:cNvSpPr/>
            <p:nvPr/>
          </p:nvSpPr>
          <p:spPr>
            <a:xfrm>
              <a:off x="6512106"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Storage</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193" name="Google Shape;62;p13">
              <a:extLst>
                <a:ext uri="{FF2B5EF4-FFF2-40B4-BE49-F238E27FC236}">
                  <a16:creationId xmlns:a16="http://schemas.microsoft.com/office/drawing/2014/main" id="{3A8DC5C5-F7F8-D9D5-5059-1D8CC8981E75}"/>
                </a:ext>
              </a:extLst>
            </p:cNvPr>
            <p:cNvSpPr/>
            <p:nvPr/>
          </p:nvSpPr>
          <p:spPr>
            <a:xfrm>
              <a:off x="750501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Location</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194" name="Google Shape;63;p13">
              <a:extLst>
                <a:ext uri="{FF2B5EF4-FFF2-40B4-BE49-F238E27FC236}">
                  <a16:creationId xmlns:a16="http://schemas.microsoft.com/office/drawing/2014/main" id="{689B7E31-D222-15F6-F813-E752040A98DA}"/>
                </a:ext>
              </a:extLst>
            </p:cNvPr>
            <p:cNvSpPr/>
            <p:nvPr/>
          </p:nvSpPr>
          <p:spPr>
            <a:xfrm>
              <a:off x="949083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Sensors</a:t>
              </a:r>
              <a:endParaRPr kumimoji="0" sz="1100" b="0" i="0" u="none" strike="noStrike" kern="0" cap="none" spc="0" normalizeH="0" baseline="0" noProof="0">
                <a:ln>
                  <a:noFill/>
                </a:ln>
                <a:solidFill>
                  <a:prstClr val="black"/>
                </a:solidFill>
                <a:effectLst/>
                <a:uLnTx/>
                <a:uFillTx/>
                <a:latin typeface="Calibri" panose="020F0502020204030204"/>
              </a:endParaRPr>
            </a:p>
          </p:txBody>
        </p:sp>
        <p:sp>
          <p:nvSpPr>
            <p:cNvPr id="195" name="Google Shape;55;p13">
              <a:extLst>
                <a:ext uri="{FF2B5EF4-FFF2-40B4-BE49-F238E27FC236}">
                  <a16:creationId xmlns:a16="http://schemas.microsoft.com/office/drawing/2014/main" id="{C32CA986-C70C-D2DA-9F13-6A706B72CFD8}"/>
                </a:ext>
              </a:extLst>
            </p:cNvPr>
            <p:cNvSpPr/>
            <p:nvPr/>
          </p:nvSpPr>
          <p:spPr>
            <a:xfrm>
              <a:off x="4190406" y="3429000"/>
              <a:ext cx="1776300" cy="2210916"/>
            </a:xfrm>
            <a:prstGeom prst="roundRect">
              <a:avLst>
                <a:gd name="adj" fmla="val 16667"/>
              </a:avLst>
            </a:prstGeom>
            <a:solidFill>
              <a:srgbClr val="F4CCCC"/>
            </a:solidFill>
            <a:ln>
              <a:noFill/>
            </a:ln>
          </p:spPr>
          <p:txBody>
            <a:bodyPr spcFirstLastPara="1" wrap="square" lIns="91425" tIns="0" rIns="91425"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Concurrency </a:t>
              </a:r>
              <a:r>
                <a:rPr kumimoji="0" lang="en" sz="1800" b="1" i="0" u="none" strike="noStrike" kern="0" cap="none" spc="0" normalizeH="0" baseline="0" noProof="0" dirty="0" err="1">
                  <a:ln>
                    <a:noFill/>
                  </a:ln>
                  <a:solidFill>
                    <a:prstClr val="black"/>
                  </a:solidFill>
                  <a:effectLst/>
                  <a:uLnTx/>
                  <a:uFillTx/>
                  <a:latin typeface="Calibri" panose="020F0502020204030204"/>
                </a:rPr>
                <a:t>Mgmt</a:t>
              </a:r>
              <a:r>
                <a:rPr kumimoji="0" lang="en" sz="1800" b="1" i="0" u="none" strike="noStrike" kern="0" cap="none" spc="0" normalizeH="0" baseline="0" noProof="0" dirty="0">
                  <a:ln>
                    <a:noFill/>
                  </a:ln>
                  <a:solidFill>
                    <a:prstClr val="black"/>
                  </a:solidFill>
                  <a:effectLst/>
                  <a:uLnTx/>
                  <a:uFillTx/>
                  <a:latin typeface="Calibri" panose="020F0502020204030204"/>
                </a:rPr>
                <a:t> library</a:t>
              </a:r>
            </a:p>
          </p:txBody>
        </p:sp>
        <p:sp>
          <p:nvSpPr>
            <p:cNvPr id="196" name="Google Shape;64;p13">
              <a:extLst>
                <a:ext uri="{FF2B5EF4-FFF2-40B4-BE49-F238E27FC236}">
                  <a16:creationId xmlns:a16="http://schemas.microsoft.com/office/drawing/2014/main" id="{BC19D362-040E-29D2-9CE3-5A1B24F0C032}"/>
                </a:ext>
              </a:extLst>
            </p:cNvPr>
            <p:cNvSpPr/>
            <p:nvPr/>
          </p:nvSpPr>
          <p:spPr>
            <a:xfrm rot="10800000" flipH="1">
              <a:off x="6642906" y="5225387"/>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panose="020F0502020204030204"/>
              </a:endParaRPr>
            </a:p>
          </p:txBody>
        </p:sp>
        <p:sp>
          <p:nvSpPr>
            <p:cNvPr id="197" name="Google Shape;65;p13">
              <a:extLst>
                <a:ext uri="{FF2B5EF4-FFF2-40B4-BE49-F238E27FC236}">
                  <a16:creationId xmlns:a16="http://schemas.microsoft.com/office/drawing/2014/main" id="{C3F0A9CA-F7B4-B518-74C7-807FCEAA59E6}"/>
                </a:ext>
              </a:extLst>
            </p:cNvPr>
            <p:cNvSpPr/>
            <p:nvPr/>
          </p:nvSpPr>
          <p:spPr>
            <a:xfrm>
              <a:off x="4348506"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Application logic</a:t>
              </a:r>
              <a:endParaRPr kumimoji="0" sz="1400" b="0" i="0" u="none" strike="noStrike" kern="0" cap="none" spc="0" normalizeH="0" baseline="0" noProof="0">
                <a:ln>
                  <a:noFill/>
                </a:ln>
                <a:solidFill>
                  <a:prstClr val="black"/>
                </a:solidFill>
                <a:effectLst/>
                <a:uLnTx/>
                <a:uFillTx/>
                <a:latin typeface="Calibri" panose="020F0502020204030204"/>
              </a:endParaRPr>
            </a:p>
          </p:txBody>
        </p:sp>
        <p:cxnSp>
          <p:nvCxnSpPr>
            <p:cNvPr id="198" name="Google Shape;66;p13">
              <a:extLst>
                <a:ext uri="{FF2B5EF4-FFF2-40B4-BE49-F238E27FC236}">
                  <a16:creationId xmlns:a16="http://schemas.microsoft.com/office/drawing/2014/main" id="{B2A17FA5-7FCF-54F7-87A5-23B7DBC66183}"/>
                </a:ext>
              </a:extLst>
            </p:cNvPr>
            <p:cNvCxnSpPr>
              <a:cxnSpLocks/>
              <a:endCxn id="195" idx="0"/>
            </p:cNvCxnSpPr>
            <p:nvPr/>
          </p:nvCxnSpPr>
          <p:spPr>
            <a:xfrm>
              <a:off x="5078556" y="2390929"/>
              <a:ext cx="0" cy="1038071"/>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199" name="Google Shape;67;p13">
              <a:extLst>
                <a:ext uri="{FF2B5EF4-FFF2-40B4-BE49-F238E27FC236}">
                  <a16:creationId xmlns:a16="http://schemas.microsoft.com/office/drawing/2014/main" id="{A2764A3B-CF09-D4FB-D468-4D1AEFF1087F}"/>
                </a:ext>
              </a:extLst>
            </p:cNvPr>
            <p:cNvCxnSpPr>
              <a:cxnSpLocks/>
              <a:stCxn id="197" idx="2"/>
              <a:endCxn id="191" idx="0"/>
            </p:cNvCxnSpPr>
            <p:nvPr/>
          </p:nvCxnSpPr>
          <p:spPr>
            <a:xfrm rot="16200000" flipH="1">
              <a:off x="6720082" y="1232703"/>
              <a:ext cx="556048" cy="2872500"/>
            </a:xfrm>
            <a:prstGeom prst="bentConnector3">
              <a:avLst>
                <a:gd name="adj1" fmla="val 75665"/>
              </a:avLst>
            </a:prstGeom>
            <a:noFill/>
            <a:ln w="19050" cap="flat" cmpd="sng">
              <a:solidFill>
                <a:sysClr val="windowText" lastClr="000000"/>
              </a:solidFill>
              <a:prstDash val="solid"/>
              <a:round/>
              <a:headEnd type="none" w="med" len="med"/>
              <a:tailEnd type="triangle" w="med" len="med"/>
            </a:ln>
          </p:spPr>
        </p:cxnSp>
        <p:cxnSp>
          <p:nvCxnSpPr>
            <p:cNvPr id="200" name="Google Shape;68;p13">
              <a:extLst>
                <a:ext uri="{FF2B5EF4-FFF2-40B4-BE49-F238E27FC236}">
                  <a16:creationId xmlns:a16="http://schemas.microsoft.com/office/drawing/2014/main" id="{F4B08607-E638-A4D6-C9D1-71180A44FBC6}"/>
                </a:ext>
              </a:extLst>
            </p:cNvPr>
            <p:cNvCxnSpPr>
              <a:cxnSpLocks/>
              <a:stCxn id="188" idx="2"/>
            </p:cNvCxnSpPr>
            <p:nvPr/>
          </p:nvCxnSpPr>
          <p:spPr>
            <a:xfrm>
              <a:off x="8790261" y="2390929"/>
              <a:ext cx="0" cy="556048"/>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201" name="Google Shape;69;p13">
              <a:extLst>
                <a:ext uri="{FF2B5EF4-FFF2-40B4-BE49-F238E27FC236}">
                  <a16:creationId xmlns:a16="http://schemas.microsoft.com/office/drawing/2014/main" id="{C0C402AC-7EB2-FCB1-C209-4140254FD3E2}"/>
                </a:ext>
              </a:extLst>
            </p:cNvPr>
            <p:cNvCxnSpPr>
              <a:stCxn id="190" idx="2"/>
            </p:cNvCxnSpPr>
            <p:nvPr/>
          </p:nvCxnSpPr>
          <p:spPr>
            <a:xfrm>
              <a:off x="2863956" y="5620577"/>
              <a:ext cx="0" cy="248700"/>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202" name="Google Shape;70;p13">
              <a:extLst>
                <a:ext uri="{FF2B5EF4-FFF2-40B4-BE49-F238E27FC236}">
                  <a16:creationId xmlns:a16="http://schemas.microsoft.com/office/drawing/2014/main" id="{367B8D30-8E69-C3AF-99B2-C0161EB473D6}"/>
                </a:ext>
              </a:extLst>
            </p:cNvPr>
            <p:cNvCxnSpPr>
              <a:cxnSpLocks/>
              <a:stCxn id="195" idx="2"/>
            </p:cNvCxnSpPr>
            <p:nvPr/>
          </p:nvCxnSpPr>
          <p:spPr>
            <a:xfrm>
              <a:off x="5078556" y="5639916"/>
              <a:ext cx="0" cy="227239"/>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203" name="Google Shape;71;p13">
              <a:extLst>
                <a:ext uri="{FF2B5EF4-FFF2-40B4-BE49-F238E27FC236}">
                  <a16:creationId xmlns:a16="http://schemas.microsoft.com/office/drawing/2014/main" id="{A33B60FC-0636-2A69-7D42-EA859317EA6C}"/>
                </a:ext>
              </a:extLst>
            </p:cNvPr>
            <p:cNvCxnSpPr>
              <a:cxnSpLocks/>
              <a:stCxn id="191" idx="2"/>
            </p:cNvCxnSpPr>
            <p:nvPr/>
          </p:nvCxnSpPr>
          <p:spPr>
            <a:xfrm>
              <a:off x="8434356" y="5620577"/>
              <a:ext cx="0" cy="246578"/>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204" name="Google Shape;72;p13">
              <a:extLst>
                <a:ext uri="{FF2B5EF4-FFF2-40B4-BE49-F238E27FC236}">
                  <a16:creationId xmlns:a16="http://schemas.microsoft.com/office/drawing/2014/main" id="{A66FB8D9-6F63-D320-194D-43C0DB44E63F}"/>
                </a:ext>
              </a:extLst>
            </p:cNvPr>
            <p:cNvCxnSpPr>
              <a:cxnSpLocks/>
              <a:stCxn id="197" idx="1"/>
            </p:cNvCxnSpPr>
            <p:nvPr/>
          </p:nvCxnSpPr>
          <p:spPr>
            <a:xfrm flipH="1" flipV="1">
              <a:off x="3609472" y="2069432"/>
              <a:ext cx="739034" cy="1932"/>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205" name="Google Shape;74;p13">
              <a:extLst>
                <a:ext uri="{FF2B5EF4-FFF2-40B4-BE49-F238E27FC236}">
                  <a16:creationId xmlns:a16="http://schemas.microsoft.com/office/drawing/2014/main" id="{D79512CB-D427-BA2D-A2BD-6407DB481A4C}"/>
                </a:ext>
              </a:extLst>
            </p:cNvPr>
            <p:cNvCxnSpPr>
              <a:cxnSpLocks/>
              <a:stCxn id="197" idx="3"/>
              <a:endCxn id="188" idx="1"/>
            </p:cNvCxnSpPr>
            <p:nvPr/>
          </p:nvCxnSpPr>
          <p:spPr>
            <a:xfrm>
              <a:off x="6775206" y="2071364"/>
              <a:ext cx="801705" cy="0"/>
            </a:xfrm>
            <a:prstGeom prst="straightConnector1">
              <a:avLst/>
            </a:prstGeom>
            <a:noFill/>
            <a:ln w="19050" cap="flat" cmpd="sng">
              <a:solidFill>
                <a:sysClr val="windowText" lastClr="000000"/>
              </a:solidFill>
              <a:prstDash val="solid"/>
              <a:round/>
              <a:headEnd type="triangle" w="med" len="med"/>
              <a:tailEnd type="triangle" w="med" len="med"/>
            </a:ln>
          </p:spPr>
        </p:cxnSp>
        <p:sp>
          <p:nvSpPr>
            <p:cNvPr id="206" name="Google Shape;73;p13">
              <a:extLst>
                <a:ext uri="{FF2B5EF4-FFF2-40B4-BE49-F238E27FC236}">
                  <a16:creationId xmlns:a16="http://schemas.microsoft.com/office/drawing/2014/main" id="{4A8A503E-EEC0-419E-0452-E720C2A4B51A}"/>
                </a:ext>
              </a:extLst>
            </p:cNvPr>
            <p:cNvSpPr/>
            <p:nvPr/>
          </p:nvSpPr>
          <p:spPr>
            <a:xfrm>
              <a:off x="1973706" y="1510807"/>
              <a:ext cx="1780500" cy="1078389"/>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07" name="Google Shape;75;p13">
              <a:extLst>
                <a:ext uri="{FF2B5EF4-FFF2-40B4-BE49-F238E27FC236}">
                  <a16:creationId xmlns:a16="http://schemas.microsoft.com/office/drawing/2014/main" id="{4DA9E889-A157-7C40-DFBF-2B566A66791A}"/>
                </a:ext>
              </a:extLst>
            </p:cNvPr>
            <p:cNvSpPr/>
            <p:nvPr/>
          </p:nvSpPr>
          <p:spPr>
            <a:xfrm>
              <a:off x="212862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UI logic</a:t>
              </a:r>
              <a:endParaRPr kumimoji="0" sz="1400" b="0" i="0" u="none" strike="noStrike" kern="0" cap="none" spc="0" normalizeH="0" baseline="0" noProof="0" dirty="0">
                <a:ln>
                  <a:noFill/>
                </a:ln>
                <a:solidFill>
                  <a:prstClr val="black"/>
                </a:solidFill>
                <a:effectLst/>
                <a:uLnTx/>
                <a:uFillTx/>
                <a:latin typeface="Calibri" panose="020F0502020204030204"/>
              </a:endParaRPr>
            </a:p>
          </p:txBody>
        </p:sp>
        <p:sp>
          <p:nvSpPr>
            <p:cNvPr id="208" name="Google Shape;76;p13">
              <a:extLst>
                <a:ext uri="{FF2B5EF4-FFF2-40B4-BE49-F238E27FC236}">
                  <a16:creationId xmlns:a16="http://schemas.microsoft.com/office/drawing/2014/main" id="{010A4643-F59B-A0C8-2674-77CDB79DF323}"/>
                </a:ext>
              </a:extLst>
            </p:cNvPr>
            <p:cNvSpPr/>
            <p:nvPr/>
          </p:nvSpPr>
          <p:spPr>
            <a:xfrm>
              <a:off x="302635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UX logic</a:t>
              </a:r>
              <a:endParaRPr kumimoji="0" sz="1400" b="0" i="0" u="none" strike="noStrike" kern="0" cap="none" spc="0" normalizeH="0" baseline="0" noProof="0">
                <a:ln>
                  <a:noFill/>
                </a:ln>
                <a:solidFill>
                  <a:prstClr val="black"/>
                </a:solidFill>
                <a:effectLst/>
                <a:uLnTx/>
                <a:uFillTx/>
                <a:latin typeface="Calibri" panose="020F0502020204030204"/>
              </a:endParaRPr>
            </a:p>
          </p:txBody>
        </p:sp>
        <p:cxnSp>
          <p:nvCxnSpPr>
            <p:cNvPr id="209" name="Google Shape;77;p13">
              <a:extLst>
                <a:ext uri="{FF2B5EF4-FFF2-40B4-BE49-F238E27FC236}">
                  <a16:creationId xmlns:a16="http://schemas.microsoft.com/office/drawing/2014/main" id="{829E8B8A-CF60-F655-09A1-321E3093AD42}"/>
                </a:ext>
              </a:extLst>
            </p:cNvPr>
            <p:cNvCxnSpPr>
              <a:stCxn id="207" idx="3"/>
              <a:endCxn id="208" idx="1"/>
            </p:cNvCxnSpPr>
            <p:nvPr/>
          </p:nvCxnSpPr>
          <p:spPr>
            <a:xfrm>
              <a:off x="2707929" y="2047780"/>
              <a:ext cx="318430" cy="0"/>
            </a:xfrm>
            <a:prstGeom prst="straightConnector1">
              <a:avLst/>
            </a:prstGeom>
            <a:noFill/>
            <a:ln w="9525" cap="flat" cmpd="sng">
              <a:solidFill>
                <a:srgbClr val="000000"/>
              </a:solidFill>
              <a:prstDash val="solid"/>
              <a:round/>
              <a:headEnd type="triangle" w="med" len="med"/>
              <a:tailEnd type="triangle" w="med" len="med"/>
            </a:ln>
          </p:spPr>
        </p:cxnSp>
        <p:cxnSp>
          <p:nvCxnSpPr>
            <p:cNvPr id="210" name="Google Shape;78;p13">
              <a:extLst>
                <a:ext uri="{FF2B5EF4-FFF2-40B4-BE49-F238E27FC236}">
                  <a16:creationId xmlns:a16="http://schemas.microsoft.com/office/drawing/2014/main" id="{FC11B7B9-46B3-9549-8E70-795CDBCC2C78}"/>
                </a:ext>
              </a:extLst>
            </p:cNvPr>
            <p:cNvCxnSpPr>
              <a:cxnSpLocks/>
              <a:stCxn id="206" idx="2"/>
              <a:endCxn id="190" idx="0"/>
            </p:cNvCxnSpPr>
            <p:nvPr/>
          </p:nvCxnSpPr>
          <p:spPr>
            <a:xfrm>
              <a:off x="2863956" y="2589196"/>
              <a:ext cx="0" cy="357781"/>
            </a:xfrm>
            <a:prstGeom prst="straightConnector1">
              <a:avLst/>
            </a:prstGeom>
            <a:noFill/>
            <a:ln w="19050" cap="flat" cmpd="sng">
              <a:solidFill>
                <a:sysClr val="windowText" lastClr="000000"/>
              </a:solidFill>
              <a:prstDash val="solid"/>
              <a:round/>
              <a:headEnd type="none" w="med" len="med"/>
              <a:tailEnd type="triangle" w="med" len="med"/>
            </a:ln>
          </p:spPr>
        </p:cxnSp>
        <p:sp>
          <p:nvSpPr>
            <p:cNvPr id="211" name="Google Shape;79;p13">
              <a:extLst>
                <a:ext uri="{FF2B5EF4-FFF2-40B4-BE49-F238E27FC236}">
                  <a16:creationId xmlns:a16="http://schemas.microsoft.com/office/drawing/2014/main" id="{458C854B-0476-3C0F-AF0F-8F6A5CD68C2F}"/>
                </a:ext>
              </a:extLst>
            </p:cNvPr>
            <p:cNvSpPr/>
            <p:nvPr/>
          </p:nvSpPr>
          <p:spPr>
            <a:xfrm>
              <a:off x="2337301" y="3766840"/>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Widgets</a:t>
              </a:r>
              <a:endParaRPr kumimoji="0" sz="1400" b="0" i="0" u="none" strike="noStrike" kern="0" cap="none" spc="0" normalizeH="0" baseline="0" noProof="0" dirty="0">
                <a:ln>
                  <a:noFill/>
                </a:ln>
                <a:solidFill>
                  <a:prstClr val="black"/>
                </a:solidFill>
                <a:effectLst/>
                <a:uLnTx/>
                <a:uFillTx/>
                <a:latin typeface="Calibri" panose="020F0502020204030204"/>
              </a:endParaRPr>
            </a:p>
          </p:txBody>
        </p:sp>
        <p:sp>
          <p:nvSpPr>
            <p:cNvPr id="212" name="Google Shape;80;p13">
              <a:extLst>
                <a:ext uri="{FF2B5EF4-FFF2-40B4-BE49-F238E27FC236}">
                  <a16:creationId xmlns:a16="http://schemas.microsoft.com/office/drawing/2014/main" id="{84B7F590-2184-A34C-7340-DEA73F2F648A}"/>
                </a:ext>
              </a:extLst>
            </p:cNvPr>
            <p:cNvSpPr/>
            <p:nvPr/>
          </p:nvSpPr>
          <p:spPr>
            <a:xfrm>
              <a:off x="2128629" y="4817002"/>
              <a:ext cx="642567"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Events</a:t>
              </a:r>
              <a:endParaRPr kumimoji="0" sz="1400" b="0" i="0" u="none" strike="noStrike" kern="0" cap="none" spc="0" normalizeH="0" baseline="0" noProof="0" dirty="0">
                <a:ln>
                  <a:noFill/>
                </a:ln>
                <a:solidFill>
                  <a:prstClr val="black"/>
                </a:solidFill>
                <a:effectLst/>
                <a:uLnTx/>
                <a:uFillTx/>
                <a:latin typeface="Calibri" panose="020F0502020204030204"/>
              </a:endParaRPr>
            </a:p>
          </p:txBody>
        </p:sp>
        <p:sp>
          <p:nvSpPr>
            <p:cNvPr id="213" name="Google Shape;81;p13">
              <a:extLst>
                <a:ext uri="{FF2B5EF4-FFF2-40B4-BE49-F238E27FC236}">
                  <a16:creationId xmlns:a16="http://schemas.microsoft.com/office/drawing/2014/main" id="{D6E88B4D-FCE6-B10D-C7F6-BA53010A3311}"/>
                </a:ext>
              </a:extLst>
            </p:cNvPr>
            <p:cNvSpPr/>
            <p:nvPr/>
          </p:nvSpPr>
          <p:spPr>
            <a:xfrm>
              <a:off x="2021051" y="4291927"/>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Animation</a:t>
              </a:r>
              <a:endParaRPr kumimoji="0" sz="1400" b="0" i="0" u="none" strike="noStrike" kern="0" cap="none" spc="0" normalizeH="0" baseline="0" noProof="0">
                <a:ln>
                  <a:noFill/>
                </a:ln>
                <a:solidFill>
                  <a:prstClr val="black"/>
                </a:solidFill>
                <a:effectLst/>
                <a:uLnTx/>
                <a:uFillTx/>
                <a:latin typeface="Calibri" panose="020F0502020204030204"/>
              </a:endParaRPr>
            </a:p>
          </p:txBody>
        </p:sp>
        <p:sp>
          <p:nvSpPr>
            <p:cNvPr id="215" name="Google Shape;83;p13">
              <a:extLst>
                <a:ext uri="{FF2B5EF4-FFF2-40B4-BE49-F238E27FC236}">
                  <a16:creationId xmlns:a16="http://schemas.microsoft.com/office/drawing/2014/main" id="{A9EF94BE-BC82-6921-AC31-8EA844E6FF3F}"/>
                </a:ext>
              </a:extLst>
            </p:cNvPr>
            <p:cNvSpPr/>
            <p:nvPr/>
          </p:nvSpPr>
          <p:spPr>
            <a:xfrm>
              <a:off x="2980506" y="4291915"/>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Actions</a:t>
              </a:r>
              <a:endParaRPr kumimoji="0" sz="1400" b="0" i="0" u="none" strike="noStrike" kern="0" cap="none" spc="0" normalizeH="0" baseline="0" noProof="0" dirty="0">
                <a:ln>
                  <a:noFill/>
                </a:ln>
                <a:solidFill>
                  <a:prstClr val="black"/>
                </a:solidFill>
                <a:effectLst/>
                <a:uLnTx/>
                <a:uFillTx/>
                <a:latin typeface="Calibri" panose="020F0502020204030204"/>
              </a:endParaRPr>
            </a:p>
          </p:txBody>
        </p:sp>
        <p:sp>
          <p:nvSpPr>
            <p:cNvPr id="216" name="Google Shape;84;p13">
              <a:extLst>
                <a:ext uri="{FF2B5EF4-FFF2-40B4-BE49-F238E27FC236}">
                  <a16:creationId xmlns:a16="http://schemas.microsoft.com/office/drawing/2014/main" id="{724240B3-E8A6-0F8A-59BE-348838AC2F0B}"/>
                </a:ext>
              </a:extLst>
            </p:cNvPr>
            <p:cNvSpPr/>
            <p:nvPr/>
          </p:nvSpPr>
          <p:spPr>
            <a:xfrm>
              <a:off x="2918506" y="481700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Drawing</a:t>
              </a:r>
              <a:endParaRPr kumimoji="0" sz="1400" b="0" i="0" u="none" strike="noStrike" kern="0" cap="none" spc="0" normalizeH="0" baseline="0" noProof="0">
                <a:ln>
                  <a:noFill/>
                </a:ln>
                <a:solidFill>
                  <a:prstClr val="black"/>
                </a:solidFill>
                <a:effectLst/>
                <a:uLnTx/>
                <a:uFillTx/>
                <a:latin typeface="Calibri" panose="020F0502020204030204"/>
              </a:endParaRPr>
            </a:p>
          </p:txBody>
        </p:sp>
        <p:sp>
          <p:nvSpPr>
            <p:cNvPr id="217" name="Google Shape;85;p13">
              <a:extLst>
                <a:ext uri="{FF2B5EF4-FFF2-40B4-BE49-F238E27FC236}">
                  <a16:creationId xmlns:a16="http://schemas.microsoft.com/office/drawing/2014/main" id="{7A41A1C9-A295-595D-7B80-4D35CBE9CB88}"/>
                </a:ext>
              </a:extLst>
            </p:cNvPr>
            <p:cNvSpPr/>
            <p:nvPr/>
          </p:nvSpPr>
          <p:spPr>
            <a:xfrm>
              <a:off x="9490830"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Multimedia</a:t>
              </a:r>
              <a:endParaRPr kumimoji="0" sz="1000" b="0" i="0" u="none" strike="noStrike" kern="0" cap="none" spc="0" normalizeH="0" baseline="0" noProof="0">
                <a:ln>
                  <a:noFill/>
                </a:ln>
                <a:solidFill>
                  <a:prstClr val="black"/>
                </a:solidFill>
                <a:effectLst/>
                <a:uLnTx/>
                <a:uFillTx/>
                <a:latin typeface="Calibri" panose="020F0502020204030204"/>
              </a:endParaRPr>
            </a:p>
          </p:txBody>
        </p:sp>
        <p:sp>
          <p:nvSpPr>
            <p:cNvPr id="218" name="Google Shape;86;p13">
              <a:extLst>
                <a:ext uri="{FF2B5EF4-FFF2-40B4-BE49-F238E27FC236}">
                  <a16:creationId xmlns:a16="http://schemas.microsoft.com/office/drawing/2014/main" id="{4FFD9F7C-5533-3963-FE57-758ED974F7B8}"/>
                </a:ext>
              </a:extLst>
            </p:cNvPr>
            <p:cNvSpPr/>
            <p:nvPr/>
          </p:nvSpPr>
          <p:spPr>
            <a:xfrm>
              <a:off x="651210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Power</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19" name="Google Shape;87;p13">
              <a:extLst>
                <a:ext uri="{FF2B5EF4-FFF2-40B4-BE49-F238E27FC236}">
                  <a16:creationId xmlns:a16="http://schemas.microsoft.com/office/drawing/2014/main" id="{8578EFCA-3EFD-AEF9-C96F-317B412FF559}"/>
                </a:ext>
              </a:extLst>
            </p:cNvPr>
            <p:cNvSpPr/>
            <p:nvPr/>
          </p:nvSpPr>
          <p:spPr>
            <a:xfrm>
              <a:off x="750017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Permissions</a:t>
              </a:r>
              <a:endParaRPr kumimoji="0" sz="1100" b="0" i="0" u="none" strike="noStrike" kern="0" cap="none" spc="0" normalizeH="0" baseline="0" noProof="0">
                <a:ln>
                  <a:noFill/>
                </a:ln>
                <a:solidFill>
                  <a:prstClr val="black"/>
                </a:solidFill>
                <a:effectLst/>
                <a:uLnTx/>
                <a:uFillTx/>
                <a:latin typeface="Calibri" panose="020F0502020204030204"/>
              </a:endParaRPr>
            </a:p>
          </p:txBody>
        </p:sp>
        <p:sp>
          <p:nvSpPr>
            <p:cNvPr id="220" name="Google Shape;88;p13">
              <a:extLst>
                <a:ext uri="{FF2B5EF4-FFF2-40B4-BE49-F238E27FC236}">
                  <a16:creationId xmlns:a16="http://schemas.microsoft.com/office/drawing/2014/main" id="{B73D90E2-F745-5D9F-CB94-3CAF1684A92F}"/>
                </a:ext>
              </a:extLst>
            </p:cNvPr>
            <p:cNvSpPr/>
            <p:nvPr/>
          </p:nvSpPr>
          <p:spPr>
            <a:xfrm>
              <a:off x="850276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Connectivity</a:t>
              </a:r>
              <a:endParaRPr kumimoji="0" sz="1100" b="0" i="0" u="none" strike="noStrike" kern="0" cap="none" spc="0" normalizeH="0" baseline="0" noProof="0">
                <a:ln>
                  <a:noFill/>
                </a:ln>
                <a:solidFill>
                  <a:prstClr val="black"/>
                </a:solidFill>
                <a:effectLst/>
                <a:uLnTx/>
                <a:uFillTx/>
                <a:latin typeface="Calibri" panose="020F0502020204030204"/>
              </a:endParaRPr>
            </a:p>
          </p:txBody>
        </p:sp>
        <p:sp>
          <p:nvSpPr>
            <p:cNvPr id="221" name="Google Shape;89;p13">
              <a:extLst>
                <a:ext uri="{FF2B5EF4-FFF2-40B4-BE49-F238E27FC236}">
                  <a16:creationId xmlns:a16="http://schemas.microsoft.com/office/drawing/2014/main" id="{29BD6E34-B16A-F1DE-F375-A1FB3DDCDB1C}"/>
                </a:ext>
              </a:extLst>
            </p:cNvPr>
            <p:cNvSpPr/>
            <p:nvPr/>
          </p:nvSpPr>
          <p:spPr>
            <a:xfrm>
              <a:off x="849308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Cache</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22" name="Google Shape;90;p13">
              <a:extLst>
                <a:ext uri="{FF2B5EF4-FFF2-40B4-BE49-F238E27FC236}">
                  <a16:creationId xmlns:a16="http://schemas.microsoft.com/office/drawing/2014/main" id="{A8D75A82-EEA6-7E37-B159-2BF1C85926CA}"/>
                </a:ext>
              </a:extLst>
            </p:cNvPr>
            <p:cNvSpPr/>
            <p:nvPr/>
          </p:nvSpPr>
          <p:spPr>
            <a:xfrm>
              <a:off x="651210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prstClr val="black"/>
                  </a:solidFill>
                  <a:latin typeface="Calibri" panose="020F0502020204030204"/>
                </a:rPr>
                <a:t>URI Handling</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23" name="Google Shape;91;p13">
              <a:extLst>
                <a:ext uri="{FF2B5EF4-FFF2-40B4-BE49-F238E27FC236}">
                  <a16:creationId xmlns:a16="http://schemas.microsoft.com/office/drawing/2014/main" id="{D3E70C1C-CC26-4E19-4BC4-91E2BDD671EE}"/>
                </a:ext>
              </a:extLst>
            </p:cNvPr>
            <p:cNvSpPr/>
            <p:nvPr/>
          </p:nvSpPr>
          <p:spPr>
            <a:xfrm>
              <a:off x="750017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Keychain</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24" name="Google Shape;92;p13">
              <a:extLst>
                <a:ext uri="{FF2B5EF4-FFF2-40B4-BE49-F238E27FC236}">
                  <a16:creationId xmlns:a16="http://schemas.microsoft.com/office/drawing/2014/main" id="{BD773BF4-857F-797F-D09C-D6D4C2026EAC}"/>
                </a:ext>
              </a:extLst>
            </p:cNvPr>
            <p:cNvSpPr/>
            <p:nvPr/>
          </p:nvSpPr>
          <p:spPr>
            <a:xfrm>
              <a:off x="848824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Dialogs</a:t>
              </a:r>
            </a:p>
          </p:txBody>
        </p:sp>
        <p:sp>
          <p:nvSpPr>
            <p:cNvPr id="225" name="Google Shape;93;p13">
              <a:extLst>
                <a:ext uri="{FF2B5EF4-FFF2-40B4-BE49-F238E27FC236}">
                  <a16:creationId xmlns:a16="http://schemas.microsoft.com/office/drawing/2014/main" id="{DD9B4412-EF3A-D54C-2B4A-97F002F3C698}"/>
                </a:ext>
              </a:extLst>
            </p:cNvPr>
            <p:cNvSpPr/>
            <p:nvPr/>
          </p:nvSpPr>
          <p:spPr>
            <a:xfrm>
              <a:off x="947631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Notifications</a:t>
              </a:r>
              <a:endParaRPr kumimoji="0" sz="1100" b="0" i="0" u="none" strike="noStrike" kern="0" cap="none" spc="0" normalizeH="0" baseline="0" noProof="0">
                <a:ln>
                  <a:noFill/>
                </a:ln>
                <a:solidFill>
                  <a:prstClr val="black"/>
                </a:solidFill>
                <a:effectLst/>
                <a:uLnTx/>
                <a:uFillTx/>
                <a:latin typeface="Calibri" panose="020F0502020204030204"/>
              </a:endParaRPr>
            </a:p>
          </p:txBody>
        </p:sp>
        <p:sp>
          <p:nvSpPr>
            <p:cNvPr id="226" name="Google Shape;94;p13">
              <a:extLst>
                <a:ext uri="{FF2B5EF4-FFF2-40B4-BE49-F238E27FC236}">
                  <a16:creationId xmlns:a16="http://schemas.microsoft.com/office/drawing/2014/main" id="{41DB34C3-5C2D-2990-2A2C-99FDFCBAF570}"/>
                </a:ext>
              </a:extLst>
            </p:cNvPr>
            <p:cNvSpPr/>
            <p:nvPr/>
          </p:nvSpPr>
          <p:spPr>
            <a:xfrm>
              <a:off x="9476317" y="4729262"/>
              <a:ext cx="827400" cy="3219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Clipboard</a:t>
              </a:r>
              <a:endParaRPr kumimoji="0" sz="1100" b="0" i="0" u="none" strike="noStrike" kern="0" cap="none" spc="0" normalizeH="0" baseline="0" noProof="0">
                <a:ln>
                  <a:noFill/>
                </a:ln>
                <a:solidFill>
                  <a:prstClr val="black"/>
                </a:solidFill>
                <a:effectLst/>
                <a:uLnTx/>
                <a:uFillTx/>
                <a:latin typeface="Calibri" panose="020F0502020204030204"/>
              </a:endParaRPr>
            </a:p>
          </p:txBody>
        </p:sp>
        <p:sp>
          <p:nvSpPr>
            <p:cNvPr id="227" name="Google Shape;95;p13">
              <a:extLst>
                <a:ext uri="{FF2B5EF4-FFF2-40B4-BE49-F238E27FC236}">
                  <a16:creationId xmlns:a16="http://schemas.microsoft.com/office/drawing/2014/main" id="{E86755C7-5B99-AF38-A3AB-A1FEBAF76992}"/>
                </a:ext>
              </a:extLst>
            </p:cNvPr>
            <p:cNvSpPr/>
            <p:nvPr/>
          </p:nvSpPr>
          <p:spPr>
            <a:xfrm>
              <a:off x="8488247" y="4729262"/>
              <a:ext cx="827400" cy="3219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Drag &amp; Drop</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28" name="Google Shape;96;p13">
              <a:extLst>
                <a:ext uri="{FF2B5EF4-FFF2-40B4-BE49-F238E27FC236}">
                  <a16:creationId xmlns:a16="http://schemas.microsoft.com/office/drawing/2014/main" id="{4BBF38D6-8D38-912D-0BB8-4E9441766B23}"/>
                </a:ext>
              </a:extLst>
            </p:cNvPr>
            <p:cNvSpPr/>
            <p:nvPr/>
          </p:nvSpPr>
          <p:spPr>
            <a:xfrm>
              <a:off x="7500176"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Timer/Alarm</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29" name="Google Shape;97;p13">
              <a:extLst>
                <a:ext uri="{FF2B5EF4-FFF2-40B4-BE49-F238E27FC236}">
                  <a16:creationId xmlns:a16="http://schemas.microsoft.com/office/drawing/2014/main" id="{10E485DC-FA91-B8AE-04EB-E57585BB8868}"/>
                </a:ext>
              </a:extLst>
            </p:cNvPr>
            <p:cNvSpPr/>
            <p:nvPr/>
          </p:nvSpPr>
          <p:spPr>
            <a:xfrm>
              <a:off x="6512106" y="472927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Open/Share</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30" name="Google Shape;98;p13">
              <a:extLst>
                <a:ext uri="{FF2B5EF4-FFF2-40B4-BE49-F238E27FC236}">
                  <a16:creationId xmlns:a16="http://schemas.microsoft.com/office/drawing/2014/main" id="{40395172-A163-CECC-92F3-1D496F94BC52}"/>
                </a:ext>
              </a:extLst>
            </p:cNvPr>
            <p:cNvSpPr txBox="1"/>
            <p:nvPr/>
          </p:nvSpPr>
          <p:spPr>
            <a:xfrm>
              <a:off x="6509556" y="5239716"/>
              <a:ext cx="3849600" cy="400200"/>
            </a:xfrm>
            <a:prstGeom prst="rect">
              <a:avLst/>
            </a:prstGeom>
            <a:noFill/>
            <a:ln>
              <a:noFill/>
            </a:ln>
          </p:spPr>
          <p:txBody>
            <a:bodyPr spcFirstLastPara="1" wrap="square" lIns="0" tIns="0" rIns="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a:ln>
                    <a:noFill/>
                  </a:ln>
                  <a:solidFill>
                    <a:srgbClr val="FFFFFF"/>
                  </a:solidFill>
                  <a:effectLst/>
                  <a:uLnTx/>
                  <a:uFillTx/>
                  <a:latin typeface="Calibri" panose="020F0502020204030204"/>
                </a:rPr>
                <a:t>FFI layer (Rust → native language)</a:t>
              </a:r>
              <a:endParaRPr kumimoji="0" sz="1600" b="0" i="0" u="none" strike="noStrike" kern="0" cap="none" spc="0" normalizeH="0" baseline="0" noProof="0">
                <a:ln>
                  <a:noFill/>
                </a:ln>
                <a:solidFill>
                  <a:srgbClr val="FFFFFF"/>
                </a:solidFill>
                <a:effectLst/>
                <a:uLnTx/>
                <a:uFillTx/>
                <a:latin typeface="Calibri" panose="020F0502020204030204"/>
              </a:endParaRPr>
            </a:p>
          </p:txBody>
        </p:sp>
      </p:grpSp>
      <p:sp>
        <p:nvSpPr>
          <p:cNvPr id="231" name="TextBox 230">
            <a:extLst>
              <a:ext uri="{FF2B5EF4-FFF2-40B4-BE49-F238E27FC236}">
                <a16:creationId xmlns:a16="http://schemas.microsoft.com/office/drawing/2014/main" id="{F79ADC57-CC6A-1697-9953-3CF0163F29E6}"/>
              </a:ext>
            </a:extLst>
          </p:cNvPr>
          <p:cNvSpPr txBox="1"/>
          <p:nvPr/>
        </p:nvSpPr>
        <p:spPr>
          <a:xfrm>
            <a:off x="10465376" y="3148278"/>
            <a:ext cx="1427546" cy="1169551"/>
          </a:xfrm>
          <a:prstGeom prst="rect">
            <a:avLst/>
          </a:prstGeom>
          <a:noFill/>
        </p:spPr>
        <p:txBody>
          <a:bodyPr wrap="square" rtlCol="0">
            <a:spAutoFit/>
          </a:bodyPr>
          <a:lstStyle/>
          <a:p>
            <a:pPr algn="ctr"/>
            <a:r>
              <a:rPr lang="en-US" sz="1400" dirty="0">
                <a:solidFill>
                  <a:prstClr val="white">
                    <a:lumMod val="50000"/>
                  </a:prstClr>
                </a:solidFill>
                <a:latin typeface="Calibri" panose="020F0502020204030204"/>
              </a:rPr>
              <a:t>Only runtime components</a:t>
            </a:r>
            <a:br>
              <a:rPr lang="en-US" sz="1400" dirty="0">
                <a:solidFill>
                  <a:prstClr val="white">
                    <a:lumMod val="50000"/>
                  </a:prstClr>
                </a:solidFill>
                <a:latin typeface="Calibri" panose="020F0502020204030204"/>
              </a:rPr>
            </a:br>
            <a:r>
              <a:rPr lang="en-US" sz="1400" dirty="0">
                <a:solidFill>
                  <a:prstClr val="white">
                    <a:lumMod val="50000"/>
                  </a:prstClr>
                </a:solidFill>
                <a:latin typeface="Calibri" panose="020F0502020204030204"/>
              </a:rPr>
              <a:t>are shown.</a:t>
            </a:r>
          </a:p>
          <a:p>
            <a:pPr algn="ctr"/>
            <a:r>
              <a:rPr lang="en-US" sz="1400" dirty="0">
                <a:solidFill>
                  <a:prstClr val="white">
                    <a:lumMod val="50000"/>
                  </a:prstClr>
                </a:solidFill>
                <a:latin typeface="Calibri" panose="020F0502020204030204"/>
              </a:rPr>
              <a:t>Build tooling</a:t>
            </a:r>
            <a:br>
              <a:rPr lang="en-US" sz="1400" dirty="0">
                <a:solidFill>
                  <a:prstClr val="white">
                    <a:lumMod val="50000"/>
                  </a:prstClr>
                </a:solidFill>
                <a:latin typeface="Calibri" panose="020F0502020204030204"/>
              </a:rPr>
            </a:br>
            <a:r>
              <a:rPr lang="en-US" sz="1400" dirty="0">
                <a:solidFill>
                  <a:prstClr val="white">
                    <a:lumMod val="50000"/>
                  </a:prstClr>
                </a:solidFill>
                <a:latin typeface="Calibri" panose="020F0502020204030204"/>
              </a:rPr>
              <a:t>is not shown.</a:t>
            </a:r>
          </a:p>
        </p:txBody>
      </p:sp>
      <p:sp>
        <p:nvSpPr>
          <p:cNvPr id="232" name="Double Bracket 231">
            <a:extLst>
              <a:ext uri="{FF2B5EF4-FFF2-40B4-BE49-F238E27FC236}">
                <a16:creationId xmlns:a16="http://schemas.microsoft.com/office/drawing/2014/main" id="{112C09A6-068C-E57E-25F4-98C88C4C3BDF}"/>
              </a:ext>
            </a:extLst>
          </p:cNvPr>
          <p:cNvSpPr/>
          <p:nvPr/>
        </p:nvSpPr>
        <p:spPr>
          <a:xfrm>
            <a:off x="10537337" y="3088002"/>
            <a:ext cx="1280576" cy="1294626"/>
          </a:xfrm>
          <a:prstGeom prst="bracketPair">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3" name="Google Shape;76;p13">
            <a:extLst>
              <a:ext uri="{FF2B5EF4-FFF2-40B4-BE49-F238E27FC236}">
                <a16:creationId xmlns:a16="http://schemas.microsoft.com/office/drawing/2014/main" id="{3B23CBF5-EF54-1B69-0B86-2A323FEB4BB4}"/>
              </a:ext>
            </a:extLst>
          </p:cNvPr>
          <p:cNvSpPr/>
          <p:nvPr/>
        </p:nvSpPr>
        <p:spPr>
          <a:xfrm>
            <a:off x="3812668" y="4130201"/>
            <a:ext cx="654420" cy="617010"/>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solidFill>
                  <a:prstClr val="black"/>
                </a:solidFill>
                <a:latin typeface="Calibri" panose="020F0502020204030204"/>
              </a:rPr>
              <a:t>main UI thread token</a:t>
            </a:r>
            <a:endParaRPr sz="1200" dirty="0">
              <a:solidFill>
                <a:prstClr val="black"/>
              </a:solidFill>
              <a:latin typeface="Calibri" panose="020F0502020204030204"/>
            </a:endParaRPr>
          </a:p>
        </p:txBody>
      </p:sp>
      <p:sp>
        <p:nvSpPr>
          <p:cNvPr id="234" name="Google Shape;76;p13">
            <a:extLst>
              <a:ext uri="{FF2B5EF4-FFF2-40B4-BE49-F238E27FC236}">
                <a16:creationId xmlns:a16="http://schemas.microsoft.com/office/drawing/2014/main" id="{FC6018CF-37D1-3A42-19E3-82095BC9580A}"/>
              </a:ext>
            </a:extLst>
          </p:cNvPr>
          <p:cNvSpPr/>
          <p:nvPr/>
        </p:nvSpPr>
        <p:spPr>
          <a:xfrm>
            <a:off x="4611938" y="4218433"/>
            <a:ext cx="654420" cy="52877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solidFill>
                  <a:prstClr val="black"/>
                </a:solidFill>
                <a:latin typeface="Calibri" panose="020F0502020204030204"/>
              </a:rPr>
              <a:t>async tasks</a:t>
            </a:r>
          </a:p>
        </p:txBody>
      </p:sp>
      <p:sp>
        <p:nvSpPr>
          <p:cNvPr id="235" name="Google Shape;76;p13">
            <a:extLst>
              <a:ext uri="{FF2B5EF4-FFF2-40B4-BE49-F238E27FC236}">
                <a16:creationId xmlns:a16="http://schemas.microsoft.com/office/drawing/2014/main" id="{5F9F0264-A018-E598-BE2A-733C57172377}"/>
              </a:ext>
            </a:extLst>
          </p:cNvPr>
          <p:cNvSpPr/>
          <p:nvPr/>
        </p:nvSpPr>
        <p:spPr>
          <a:xfrm>
            <a:off x="3760910" y="4867259"/>
            <a:ext cx="1542352"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err="1">
                <a:solidFill>
                  <a:prstClr val="black"/>
                </a:solidFill>
                <a:latin typeface="Calibri" panose="020F0502020204030204"/>
              </a:rPr>
              <a:t>bkgd</a:t>
            </a:r>
            <a:r>
              <a:rPr lang="en-US" sz="1200" dirty="0">
                <a:solidFill>
                  <a:prstClr val="black"/>
                </a:solidFill>
                <a:latin typeface="Calibri" panose="020F0502020204030204"/>
              </a:rPr>
              <a:t> thread workloads</a:t>
            </a:r>
            <a:endParaRPr sz="1200" dirty="0">
              <a:solidFill>
                <a:prstClr val="black"/>
              </a:solidFill>
              <a:latin typeface="Calibri" panose="020F0502020204030204"/>
            </a:endParaRPr>
          </a:p>
        </p:txBody>
      </p:sp>
      <p:sp>
        <p:nvSpPr>
          <p:cNvPr id="236" name="Google Shape;76;p13">
            <a:extLst>
              <a:ext uri="{FF2B5EF4-FFF2-40B4-BE49-F238E27FC236}">
                <a16:creationId xmlns:a16="http://schemas.microsoft.com/office/drawing/2014/main" id="{24D17218-39CA-675A-F1F0-24985CB74F19}"/>
              </a:ext>
            </a:extLst>
          </p:cNvPr>
          <p:cNvSpPr/>
          <p:nvPr/>
        </p:nvSpPr>
        <p:spPr>
          <a:xfrm>
            <a:off x="3871319" y="5254293"/>
            <a:ext cx="1321533"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solidFill>
                  <a:prstClr val="black"/>
                </a:solidFill>
                <a:latin typeface="Calibri" panose="020F0502020204030204"/>
              </a:rPr>
              <a:t>comm. primitives</a:t>
            </a:r>
            <a:endParaRPr sz="1200" dirty="0">
              <a:solidFill>
                <a:prstClr val="black"/>
              </a:solidFill>
              <a:latin typeface="Calibri" panose="020F0502020204030204"/>
            </a:endParaRPr>
          </a:p>
        </p:txBody>
      </p:sp>
      <p:pic>
        <p:nvPicPr>
          <p:cNvPr id="237" name="Picture 236" descr="A colorful logo with a black background&#10;&#10;AI-generated content may be incorrect.">
            <a:extLst>
              <a:ext uri="{FF2B5EF4-FFF2-40B4-BE49-F238E27FC236}">
                <a16:creationId xmlns:a16="http://schemas.microsoft.com/office/drawing/2014/main" id="{F0188EC6-BA7F-339C-92A5-B4E5D6B61998}"/>
              </a:ext>
            </a:extLst>
          </p:cNvPr>
          <p:cNvPicPr>
            <a:picLocks noChangeAspect="1"/>
          </p:cNvPicPr>
          <p:nvPr/>
        </p:nvPicPr>
        <p:blipFill>
          <a:blip r:embed="rId6"/>
          <a:stretch>
            <a:fillRect/>
          </a:stretch>
        </p:blipFill>
        <p:spPr>
          <a:xfrm>
            <a:off x="6053887" y="3012249"/>
            <a:ext cx="349699" cy="349699"/>
          </a:xfrm>
          <a:prstGeom prst="rect">
            <a:avLst/>
          </a:prstGeom>
        </p:spPr>
      </p:pic>
      <p:pic>
        <p:nvPicPr>
          <p:cNvPr id="238" name="Graphic 237">
            <a:extLst>
              <a:ext uri="{FF2B5EF4-FFF2-40B4-BE49-F238E27FC236}">
                <a16:creationId xmlns:a16="http://schemas.microsoft.com/office/drawing/2014/main" id="{486076C7-1C7F-F06A-047D-D67EEB38297D}"/>
              </a:ext>
            </a:extLst>
          </p:cNvPr>
          <p:cNvPicPr>
            <a:picLocks noChangeAspect="1"/>
          </p:cNvPicPr>
          <p:nvPr/>
        </p:nvPicPr>
        <p:blipFill>
          <a:blip r:embed="rId7">
            <a:extLst>
              <a:ext uri="{96DAC541-7B7A-43D3-8B79-37D633B846F1}">
                <asvg:svgBlip xmlns:asvg="http://schemas.microsoft.com/office/drawing/2016/SVG/main" r:embed="rId8"/>
              </a:ext>
            </a:extLst>
          </a:blip>
          <a:srcRect r="72945"/>
          <a:stretch/>
        </p:blipFill>
        <p:spPr>
          <a:xfrm>
            <a:off x="1375252" y="3188870"/>
            <a:ext cx="446623" cy="291237"/>
          </a:xfrm>
          <a:prstGeom prst="rect">
            <a:avLst/>
          </a:prstGeom>
        </p:spPr>
      </p:pic>
    </p:spTree>
    <p:extLst>
      <p:ext uri="{BB962C8B-B14F-4D97-AF65-F5344CB8AC3E}">
        <p14:creationId xmlns:p14="http://schemas.microsoft.com/office/powerpoint/2010/main" val="42093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9BE6B9A2-A023-E6C2-8FE8-E649979D612E}"/>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38C78939-0201-AC35-A2B7-F19BFBC12570}"/>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285" name="Content Placeholder 2">
            <a:extLst>
              <a:ext uri="{FF2B5EF4-FFF2-40B4-BE49-F238E27FC236}">
                <a16:creationId xmlns:a16="http://schemas.microsoft.com/office/drawing/2014/main" id="{EEAD2548-BCA8-CADB-981E-341357C0A9FF}"/>
              </a:ext>
            </a:extLst>
          </p:cNvPr>
          <p:cNvSpPr txBox="1">
            <a:spLocks/>
          </p:cNvSpPr>
          <p:nvPr/>
        </p:nvSpPr>
        <p:spPr>
          <a:xfrm>
            <a:off x="88490" y="691306"/>
            <a:ext cx="2963764" cy="5731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3200" b="1"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3200" b="1" i="0" u="none" strike="noStrike" kern="1200" cap="none" spc="0" normalizeH="0" baseline="0" noProof="0" dirty="0">
                <a:ln>
                  <a:noFill/>
                </a:ln>
                <a:solidFill>
                  <a:sysClr val="windowText" lastClr="000000"/>
                </a:solidFill>
                <a:effectLst/>
                <a:uLnTx/>
                <a:uFillTx/>
                <a:latin typeface="Tenorite" pitchFamily="2" charset="0"/>
                <a:ea typeface="+mn-ea"/>
                <a:cs typeface="+mn-cs"/>
              </a:rPr>
              <a:t>Architecture of the Robrix App  </a:t>
            </a:r>
            <a:br>
              <a:rPr kumimoji="0" lang="en-US" sz="3200" b="1" i="0" u="none" strike="noStrike" kern="1200" cap="none" spc="0" normalizeH="0" baseline="0" noProof="0" dirty="0">
                <a:ln>
                  <a:noFill/>
                </a:ln>
                <a:solidFill>
                  <a:sysClr val="windowText" lastClr="000000"/>
                </a:solidFill>
                <a:effectLst/>
                <a:uLnTx/>
                <a:uFillTx/>
                <a:latin typeface="Tenorite" pitchFamily="2" charset="0"/>
                <a:ea typeface="+mn-ea"/>
                <a:cs typeface="+mn-cs"/>
              </a:rPr>
            </a:br>
            <a:br>
              <a:rPr kumimoji="0" lang="en-US" sz="3200" b="1"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2000" b="0" i="0" u="none" strike="noStrike" kern="1200" cap="none" spc="0" normalizeH="0" baseline="0" noProof="0" dirty="0">
                <a:ln>
                  <a:noFill/>
                </a:ln>
                <a:solidFill>
                  <a:sysClr val="windowText" lastClr="000000"/>
                </a:solidFill>
                <a:effectLst/>
                <a:uLnTx/>
                <a:uFillTx/>
                <a:latin typeface="Tenorite" pitchFamily="2" charset="0"/>
                <a:ea typeface="+mn-ea"/>
                <a:cs typeface="+mn-cs"/>
              </a:rPr>
              <a:t>a Matrix chat client</a:t>
            </a:r>
            <a:endParaRPr kumimoji="0" lang="en-US" sz="2000" b="1"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174625" marR="0" lvl="0" indent="-174625"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err="1">
                <a:ln>
                  <a:noFill/>
                </a:ln>
                <a:solidFill>
                  <a:sysClr val="windowText" lastClr="000000"/>
                </a:solidFill>
                <a:effectLst/>
                <a:uLnTx/>
                <a:uFillTx/>
                <a:latin typeface="Tenorite" pitchFamily="2" charset="0"/>
                <a:ea typeface="+mn-ea"/>
                <a:cs typeface="+mn-cs"/>
              </a:rPr>
              <a:t>Robrix’s</a:t>
            </a: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 needs </a:t>
            </a:r>
            <a:r>
              <a:rPr kumimoji="0" lang="en-US" sz="1900" b="1" i="0" u="none" strike="noStrike" kern="1200" cap="none" spc="0" normalizeH="0" baseline="0" noProof="0" dirty="0">
                <a:ln>
                  <a:noFill/>
                </a:ln>
                <a:solidFill>
                  <a:sysClr val="windowText" lastClr="000000"/>
                </a:solidFill>
                <a:effectLst/>
                <a:uLnTx/>
                <a:uFillTx/>
                <a:latin typeface="Tenorite" pitchFamily="2" charset="0"/>
                <a:ea typeface="+mn-ea"/>
                <a:cs typeface="+mn-cs"/>
              </a:rPr>
              <a:t>guide</a:t>
            </a: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 </a:t>
            </a:r>
            <a:b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Robius development and   </a:t>
            </a:r>
            <a:b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implementation priority</a:t>
            </a:r>
          </a:p>
          <a:p>
            <a:pPr marL="174625" marR="0" lvl="0" indent="-174625"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Writing &amp; using Robrix forces us to </a:t>
            </a:r>
            <a:r>
              <a:rPr kumimoji="0" lang="en-US" sz="1900" b="1" i="0" u="none" strike="noStrike" kern="1200" cap="none" spc="0" normalizeH="0" baseline="0" noProof="0" dirty="0">
                <a:ln>
                  <a:noFill/>
                </a:ln>
                <a:solidFill>
                  <a:sysClr val="windowText" lastClr="000000"/>
                </a:solidFill>
                <a:effectLst/>
                <a:uLnTx/>
                <a:uFillTx/>
                <a:latin typeface="Tenorite" pitchFamily="2" charset="0"/>
                <a:ea typeface="+mn-ea"/>
                <a:cs typeface="+mn-cs"/>
              </a:rPr>
              <a:t>dogfood</a:t>
            </a: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 Robius components</a:t>
            </a:r>
          </a:p>
          <a:p>
            <a:pPr marL="381000" marR="0" lvl="1" indent="-1778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Tenorite" pitchFamily="2" charset="0"/>
                <a:ea typeface="+mn-ea"/>
                <a:cs typeface="+mn-cs"/>
              </a:rPr>
              <a:t>and Makepad, of course</a:t>
            </a:r>
          </a:p>
          <a:p>
            <a:pPr marL="381000" marR="0" lvl="1" indent="-1778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Tenorite" pitchFamily="2" charset="0"/>
                <a:ea typeface="+mn-ea"/>
                <a:cs typeface="+mn-cs"/>
              </a:rPr>
              <a:t>Added many new features to Makepad over the past ~2 years to support Robrix</a:t>
            </a:r>
          </a:p>
        </p:txBody>
      </p:sp>
      <p:sp>
        <p:nvSpPr>
          <p:cNvPr id="286" name="Slide Number Placeholder 4">
            <a:extLst>
              <a:ext uri="{FF2B5EF4-FFF2-40B4-BE49-F238E27FC236}">
                <a16:creationId xmlns:a16="http://schemas.microsoft.com/office/drawing/2014/main" id="{EF805FB8-505E-EDE2-0E67-0BF83B44901E}"/>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solidFill>
                  <a:prstClr val="black">
                    <a:tint val="75000"/>
                  </a:prstClr>
                </a:solidFill>
                <a:latin typeface="Calibri" panose="020F0502020204030204"/>
              </a:rPr>
              <a:pPr/>
              <a:t>11</a:t>
            </a:fld>
            <a:endParaRPr lang="en-US">
              <a:solidFill>
                <a:prstClr val="black">
                  <a:tint val="75000"/>
                </a:prstClr>
              </a:solidFill>
              <a:latin typeface="Calibri" panose="020F0502020204030204"/>
            </a:endParaRPr>
          </a:p>
        </p:txBody>
      </p:sp>
      <p:grpSp>
        <p:nvGrpSpPr>
          <p:cNvPr id="287" name="Group 286">
            <a:extLst>
              <a:ext uri="{FF2B5EF4-FFF2-40B4-BE49-F238E27FC236}">
                <a16:creationId xmlns:a16="http://schemas.microsoft.com/office/drawing/2014/main" id="{74CCDA23-89AD-F5A7-10B4-F31E0226367D}"/>
              </a:ext>
            </a:extLst>
          </p:cNvPr>
          <p:cNvGrpSpPr/>
          <p:nvPr/>
        </p:nvGrpSpPr>
        <p:grpSpPr>
          <a:xfrm>
            <a:off x="3116316" y="69612"/>
            <a:ext cx="8941304" cy="6712669"/>
            <a:chOff x="3116316" y="69612"/>
            <a:chExt cx="8941304" cy="6712669"/>
          </a:xfrm>
        </p:grpSpPr>
        <p:cxnSp>
          <p:nvCxnSpPr>
            <p:cNvPr id="288" name="Straight Arrow Connector 287">
              <a:extLst>
                <a:ext uri="{FF2B5EF4-FFF2-40B4-BE49-F238E27FC236}">
                  <a16:creationId xmlns:a16="http://schemas.microsoft.com/office/drawing/2014/main" id="{A84C9388-8873-79A0-59A2-D50A37978CD3}"/>
                </a:ext>
              </a:extLst>
            </p:cNvPr>
            <p:cNvCxnSpPr>
              <a:cxnSpLocks/>
            </p:cNvCxnSpPr>
            <p:nvPr/>
          </p:nvCxnSpPr>
          <p:spPr>
            <a:xfrm>
              <a:off x="5281920" y="3973419"/>
              <a:ext cx="2353680" cy="0"/>
            </a:xfrm>
            <a:prstGeom prst="straightConnector1">
              <a:avLst/>
            </a:prstGeom>
            <a:noFill/>
            <a:ln w="19050" cap="flat" cmpd="sng" algn="ctr">
              <a:solidFill>
                <a:sysClr val="windowText" lastClr="000000"/>
              </a:solidFill>
              <a:prstDash val="solid"/>
              <a:miter lim="800000"/>
              <a:tailEnd type="triangle"/>
            </a:ln>
            <a:effectLst/>
          </p:spPr>
        </p:cxnSp>
        <p:cxnSp>
          <p:nvCxnSpPr>
            <p:cNvPr id="289" name="Google Shape;70;p13">
              <a:extLst>
                <a:ext uri="{FF2B5EF4-FFF2-40B4-BE49-F238E27FC236}">
                  <a16:creationId xmlns:a16="http://schemas.microsoft.com/office/drawing/2014/main" id="{7CC24C59-A355-FE40-9FE9-9A5ACC826F76}"/>
                </a:ext>
              </a:extLst>
            </p:cNvPr>
            <p:cNvCxnSpPr>
              <a:cxnSpLocks/>
              <a:endCxn id="291" idx="3"/>
            </p:cNvCxnSpPr>
            <p:nvPr/>
          </p:nvCxnSpPr>
          <p:spPr>
            <a:xfrm flipH="1">
              <a:off x="7323870" y="4835567"/>
              <a:ext cx="1089663" cy="1014"/>
            </a:xfrm>
            <a:prstGeom prst="straightConnector1">
              <a:avLst/>
            </a:prstGeom>
            <a:noFill/>
            <a:ln w="19050" cap="flat" cmpd="sng">
              <a:solidFill>
                <a:srgbClr val="000000"/>
              </a:solidFill>
              <a:prstDash val="solid"/>
              <a:round/>
              <a:headEnd type="none" w="med" len="med"/>
              <a:tailEnd type="triangle" w="med" len="med"/>
            </a:ln>
          </p:spPr>
        </p:cxnSp>
        <p:sp>
          <p:nvSpPr>
            <p:cNvPr id="290" name="Google Shape;55;p13">
              <a:extLst>
                <a:ext uri="{FF2B5EF4-FFF2-40B4-BE49-F238E27FC236}">
                  <a16:creationId xmlns:a16="http://schemas.microsoft.com/office/drawing/2014/main" id="{D9E32E41-120F-3DEE-27EE-9430A2B619E4}"/>
                </a:ext>
              </a:extLst>
            </p:cNvPr>
            <p:cNvSpPr/>
            <p:nvPr/>
          </p:nvSpPr>
          <p:spPr>
            <a:xfrm>
              <a:off x="5540242" y="4064196"/>
              <a:ext cx="1776300" cy="1969461"/>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a:ln>
                    <a:noFill/>
                  </a:ln>
                  <a:solidFill>
                    <a:srgbClr val="F5CCCD"/>
                  </a:solidFill>
                  <a:effectLst/>
                  <a:uLnTx/>
                  <a:uFillTx/>
                  <a:latin typeface="Calibri" panose="020F0502020204030204"/>
                </a:rPr>
                <a:t>Concurrent Runtime</a:t>
              </a:r>
              <a:endParaRPr kumimoji="0" sz="1800" b="1" i="0" u="none" strike="noStrike" kern="0" cap="none" spc="0" normalizeH="0" baseline="0" noProof="0">
                <a:ln>
                  <a:noFill/>
                </a:ln>
                <a:solidFill>
                  <a:srgbClr val="F5CCCD"/>
                </a:solidFill>
                <a:effectLst/>
                <a:uLnTx/>
                <a:uFillTx/>
                <a:latin typeface="Calibri" panose="020F0502020204030204"/>
              </a:endParaRPr>
            </a:p>
            <a:p>
              <a:pPr marL="0" marR="0" lvl="0" indent="0" algn="ctr" defTabSz="914400" eaLnBrk="1" fontAlgn="auto" latinLnBrk="0" hangingPunct="1">
                <a:lnSpc>
                  <a:spcPct val="100000"/>
                </a:lnSpc>
                <a:spcBef>
                  <a:spcPts val="1000"/>
                </a:spcBef>
                <a:spcAft>
                  <a:spcPts val="0"/>
                </a:spcAft>
                <a:buClrTx/>
                <a:buSzTx/>
                <a:buFontTx/>
                <a:buNone/>
                <a:tabLst/>
                <a:defRPr/>
              </a:pPr>
              <a:r>
                <a:rPr kumimoji="0" lang="en" sz="1600" b="0" i="1" u="none" strike="noStrike" kern="0" cap="none" spc="0" normalizeH="0" baseline="0" noProof="0">
                  <a:ln>
                    <a:noFill/>
                  </a:ln>
                  <a:solidFill>
                    <a:srgbClr val="F5CCCD"/>
                  </a:solidFill>
                  <a:effectLst/>
                  <a:uLnTx/>
                  <a:uFillTx/>
                  <a:latin typeface="Calibri" panose="020F0502020204030204"/>
                </a:rPr>
                <a:t>async executor,</a:t>
              </a:r>
              <a:br>
                <a:rPr kumimoji="0" lang="en" sz="1600" b="0" i="1" u="none" strike="noStrike" kern="0" cap="none" spc="0" normalizeH="0" baseline="0" noProof="0">
                  <a:ln>
                    <a:noFill/>
                  </a:ln>
                  <a:solidFill>
                    <a:srgbClr val="F5CCCD"/>
                  </a:solidFill>
                  <a:effectLst/>
                  <a:uLnTx/>
                  <a:uFillTx/>
                  <a:latin typeface="Calibri" panose="020F0502020204030204"/>
                </a:rPr>
              </a:br>
              <a:r>
                <a:rPr kumimoji="0" lang="en" sz="1600" b="0" i="1" u="none" strike="noStrike" kern="0" cap="none" spc="0" normalizeH="0" baseline="0" noProof="0">
                  <a:ln>
                    <a:noFill/>
                  </a:ln>
                  <a:solidFill>
                    <a:srgbClr val="F5CCCD"/>
                  </a:solidFill>
                  <a:effectLst/>
                  <a:uLnTx/>
                  <a:uFillTx/>
                  <a:latin typeface="Calibri" panose="020F0502020204030204"/>
                </a:rPr>
                <a:t>multithreading,</a:t>
              </a:r>
              <a:br>
                <a:rPr kumimoji="0" lang="en" sz="1600" b="0" i="1" u="none" strike="noStrike" kern="0" cap="none" spc="0" normalizeH="0" baseline="0" noProof="0">
                  <a:ln>
                    <a:noFill/>
                  </a:ln>
                  <a:solidFill>
                    <a:srgbClr val="F5CCCD"/>
                  </a:solidFill>
                  <a:effectLst/>
                  <a:uLnTx/>
                  <a:uFillTx/>
                  <a:latin typeface="Calibri" panose="020F0502020204030204"/>
                </a:rPr>
              </a:br>
              <a:r>
                <a:rPr kumimoji="0" lang="en" sz="1600" b="0" i="1" u="none" strike="noStrike" kern="0" cap="none" spc="0" normalizeH="0" baseline="0" noProof="0">
                  <a:ln>
                    <a:noFill/>
                  </a:ln>
                  <a:solidFill>
                    <a:srgbClr val="F5CCCD"/>
                  </a:solidFill>
                  <a:effectLst/>
                  <a:uLnTx/>
                  <a:uFillTx/>
                  <a:latin typeface="Calibri" panose="020F0502020204030204"/>
                </a:rPr>
                <a:t>thread pools</a:t>
              </a:r>
              <a:endParaRPr kumimoji="0" sz="1600" b="0" i="1" u="none" strike="noStrike" kern="0" cap="none" spc="0" normalizeH="0" baseline="0" noProof="0">
                <a:ln>
                  <a:noFill/>
                </a:ln>
                <a:solidFill>
                  <a:srgbClr val="F5CCCD"/>
                </a:solidFill>
                <a:effectLst/>
                <a:uLnTx/>
                <a:uFillTx/>
                <a:latin typeface="Calibri" panose="020F0502020204030204"/>
              </a:endParaRPr>
            </a:p>
          </p:txBody>
        </p:sp>
        <p:sp>
          <p:nvSpPr>
            <p:cNvPr id="291" name="Google Shape;55;p13">
              <a:extLst>
                <a:ext uri="{FF2B5EF4-FFF2-40B4-BE49-F238E27FC236}">
                  <a16:creationId xmlns:a16="http://schemas.microsoft.com/office/drawing/2014/main" id="{83BAE350-8314-095C-2625-49F2477681E5}"/>
                </a:ext>
              </a:extLst>
            </p:cNvPr>
            <p:cNvSpPr/>
            <p:nvPr/>
          </p:nvSpPr>
          <p:spPr>
            <a:xfrm>
              <a:off x="5547570" y="3632758"/>
              <a:ext cx="1776300" cy="2407646"/>
            </a:xfrm>
            <a:prstGeom prst="roundRect">
              <a:avLst>
                <a:gd name="adj" fmla="val 16667"/>
              </a:avLst>
            </a:prstGeom>
            <a:solidFill>
              <a:srgbClr val="F4CCCC"/>
            </a:solidFill>
            <a:ln>
              <a:noFill/>
            </a:ln>
          </p:spPr>
          <p:txBody>
            <a:bodyPr spcFirstLastPara="1" wrap="square" lIns="91425" tIns="0" rIns="91425"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Concurrency </a:t>
              </a:r>
              <a:r>
                <a:rPr kumimoji="0" lang="en" sz="1800" b="1" i="0" u="none" strike="noStrike" kern="0" cap="none" spc="0" normalizeH="0" baseline="0" noProof="0" dirty="0" err="1">
                  <a:ln>
                    <a:noFill/>
                  </a:ln>
                  <a:solidFill>
                    <a:prstClr val="black"/>
                  </a:solidFill>
                  <a:effectLst/>
                  <a:uLnTx/>
                  <a:uFillTx/>
                  <a:latin typeface="Calibri" panose="020F0502020204030204"/>
                </a:rPr>
                <a:t>Mgmt</a:t>
              </a:r>
              <a:r>
                <a:rPr kumimoji="0" lang="en" sz="1800" b="1" i="0" u="none" strike="noStrike" kern="0" cap="none" spc="0" normalizeH="0" baseline="0" noProof="0" dirty="0">
                  <a:ln>
                    <a:noFill/>
                  </a:ln>
                  <a:solidFill>
                    <a:prstClr val="black"/>
                  </a:solidFill>
                  <a:effectLst/>
                  <a:uLnTx/>
                  <a:uFillTx/>
                  <a:latin typeface="Calibri" panose="020F0502020204030204"/>
                </a:rPr>
                <a:t> library</a:t>
              </a:r>
            </a:p>
          </p:txBody>
        </p:sp>
        <p:sp>
          <p:nvSpPr>
            <p:cNvPr id="292" name="Google Shape;56;p13">
              <a:extLst>
                <a:ext uri="{FF2B5EF4-FFF2-40B4-BE49-F238E27FC236}">
                  <a16:creationId xmlns:a16="http://schemas.microsoft.com/office/drawing/2014/main" id="{3111FAE9-7572-09B4-C142-3A5D5D27F6AD}"/>
                </a:ext>
              </a:extLst>
            </p:cNvPr>
            <p:cNvSpPr/>
            <p:nvPr/>
          </p:nvSpPr>
          <p:spPr>
            <a:xfrm>
              <a:off x="3116316" y="69612"/>
              <a:ext cx="8936100" cy="3301999"/>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a:ln>
                    <a:noFill/>
                  </a:ln>
                  <a:solidFill>
                    <a:srgbClr val="D0E2F3"/>
                  </a:solidFill>
                  <a:effectLst/>
                  <a:uLnTx/>
                  <a:uFillTx/>
                  <a:latin typeface="Calibri" panose="020F0502020204030204"/>
                </a:rPr>
                <a:t>Application</a:t>
              </a:r>
              <a:endParaRPr kumimoji="0" sz="1800" b="1" i="0" u="none" strike="noStrike" kern="0" cap="none" spc="0" normalizeH="0" baseline="0" noProof="0">
                <a:ln>
                  <a:noFill/>
                </a:ln>
                <a:solidFill>
                  <a:srgbClr val="D0E2F3"/>
                </a:solidFill>
                <a:effectLst/>
                <a:uLnTx/>
                <a:uFillTx/>
                <a:latin typeface="Calibri" panose="020F0502020204030204"/>
              </a:endParaRPr>
            </a:p>
          </p:txBody>
        </p:sp>
        <p:sp>
          <p:nvSpPr>
            <p:cNvPr id="293" name="Google Shape;57;p13">
              <a:extLst>
                <a:ext uri="{FF2B5EF4-FFF2-40B4-BE49-F238E27FC236}">
                  <a16:creationId xmlns:a16="http://schemas.microsoft.com/office/drawing/2014/main" id="{A0248DFB-8672-A11D-4C32-1AB1F80B60F8}"/>
                </a:ext>
              </a:extLst>
            </p:cNvPr>
            <p:cNvSpPr/>
            <p:nvPr/>
          </p:nvSpPr>
          <p:spPr>
            <a:xfrm>
              <a:off x="9317297" y="573729"/>
              <a:ext cx="2426700" cy="2575603"/>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Business logic (SDK use &amp; more)</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294" name="Google Shape;58;p13">
              <a:extLst>
                <a:ext uri="{FF2B5EF4-FFF2-40B4-BE49-F238E27FC236}">
                  <a16:creationId xmlns:a16="http://schemas.microsoft.com/office/drawing/2014/main" id="{A6F02DA8-77F9-90CD-464C-9121F46DB29A}"/>
                </a:ext>
              </a:extLst>
            </p:cNvPr>
            <p:cNvSpPr/>
            <p:nvPr/>
          </p:nvSpPr>
          <p:spPr>
            <a:xfrm>
              <a:off x="3121520" y="6294803"/>
              <a:ext cx="8936100"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libri" panose="020F0502020204030204"/>
                </a:rPr>
                <a:t>Platform/OS Native Layers</a:t>
              </a: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95" name="Google Shape;59;p13">
              <a:extLst>
                <a:ext uri="{FF2B5EF4-FFF2-40B4-BE49-F238E27FC236}">
                  <a16:creationId xmlns:a16="http://schemas.microsoft.com/office/drawing/2014/main" id="{EB9697BB-9107-8BB3-3C91-8D170D36B734}"/>
                </a:ext>
              </a:extLst>
            </p:cNvPr>
            <p:cNvSpPr/>
            <p:nvPr/>
          </p:nvSpPr>
          <p:spPr>
            <a:xfrm>
              <a:off x="3160320" y="3588155"/>
              <a:ext cx="2121600" cy="2452248"/>
            </a:xfrm>
            <a:prstGeom prst="roundRect">
              <a:avLst>
                <a:gd name="adj" fmla="val 16667"/>
              </a:avLst>
            </a:prstGeom>
            <a:solidFill>
              <a:srgbClr val="FCE5CD"/>
            </a:solidFill>
            <a:ln>
              <a:noFill/>
            </a:ln>
          </p:spPr>
          <p:txBody>
            <a:bodyPr spcFirstLastPara="1" wrap="square" lIns="0" tIns="0" rIns="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UI toolkit</a:t>
              </a:r>
              <a:br>
                <a:rPr kumimoji="0" lang="en" sz="1800" b="0" i="0" u="none" strike="noStrike" kern="0" cap="none" spc="0" normalizeH="0" baseline="0" noProof="0" dirty="0">
                  <a:ln>
                    <a:noFill/>
                  </a:ln>
                  <a:solidFill>
                    <a:prstClr val="black"/>
                  </a:solidFill>
                  <a:effectLst/>
                  <a:uLnTx/>
                  <a:uFillTx/>
                  <a:latin typeface="Calibri" panose="020F0502020204030204"/>
                </a:rPr>
              </a:br>
              <a:r>
                <a:rPr kumimoji="0" lang="en" sz="1800" b="0" i="0" u="none" strike="noStrike" kern="0" cap="none" spc="0" normalizeH="0" baseline="0" noProof="0" dirty="0">
                  <a:ln>
                    <a:noFill/>
                  </a:ln>
                  <a:solidFill>
                    <a:prstClr val="black"/>
                  </a:solidFill>
                  <a:effectLst/>
                  <a:uLnTx/>
                  <a:uFillTx/>
                  <a:latin typeface="Calibri" panose="020F0502020204030204"/>
                </a:rPr>
                <a:t>(Makepad)</a:t>
              </a: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96" name="Google Shape;60;p13">
              <a:extLst>
                <a:ext uri="{FF2B5EF4-FFF2-40B4-BE49-F238E27FC236}">
                  <a16:creationId xmlns:a16="http://schemas.microsoft.com/office/drawing/2014/main" id="{C32C82F6-3EF5-3421-ADF6-AC66A03C95EA}"/>
                </a:ext>
              </a:extLst>
            </p:cNvPr>
            <p:cNvSpPr/>
            <p:nvPr/>
          </p:nvSpPr>
          <p:spPr>
            <a:xfrm>
              <a:off x="7589520" y="3771406"/>
              <a:ext cx="4404000" cy="2268998"/>
            </a:xfrm>
            <a:prstGeom prst="roundRect">
              <a:avLst>
                <a:gd name="adj" fmla="val 16667"/>
              </a:avLst>
            </a:prstGeom>
            <a:solidFill>
              <a:srgbClr val="D9D2E9"/>
            </a:solidFill>
            <a:ln>
              <a:noFill/>
            </a:ln>
          </p:spPr>
          <p:txBody>
            <a:bodyPr spcFirstLastPara="1" wrap="square" lIns="0" tIns="0" rIns="9144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libri" panose="020F0502020204030204"/>
                </a:rPr>
                <a:t>Platform Abstractions</a:t>
              </a:r>
            </a:p>
          </p:txBody>
        </p:sp>
        <p:sp>
          <p:nvSpPr>
            <p:cNvPr id="297" name="Google Shape;61;p13">
              <a:extLst>
                <a:ext uri="{FF2B5EF4-FFF2-40B4-BE49-F238E27FC236}">
                  <a16:creationId xmlns:a16="http://schemas.microsoft.com/office/drawing/2014/main" id="{A7D99ADA-4619-0FAA-4D68-6ECA70FFA777}"/>
                </a:ext>
              </a:extLst>
            </p:cNvPr>
            <p:cNvSpPr/>
            <p:nvPr/>
          </p:nvSpPr>
          <p:spPr>
            <a:xfrm>
              <a:off x="7866720"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Networking</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298" name="Google Shape;62;p13">
              <a:extLst>
                <a:ext uri="{FF2B5EF4-FFF2-40B4-BE49-F238E27FC236}">
                  <a16:creationId xmlns:a16="http://schemas.microsoft.com/office/drawing/2014/main" id="{01A5EEB4-7844-1818-8C3B-6583862499E6}"/>
                </a:ext>
              </a:extLst>
            </p:cNvPr>
            <p:cNvSpPr/>
            <p:nvPr/>
          </p:nvSpPr>
          <p:spPr>
            <a:xfrm>
              <a:off x="885962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Location</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299" name="Google Shape;64;p13">
              <a:extLst>
                <a:ext uri="{FF2B5EF4-FFF2-40B4-BE49-F238E27FC236}">
                  <a16:creationId xmlns:a16="http://schemas.microsoft.com/office/drawing/2014/main" id="{C7DE732B-7A50-5F02-E1F4-7CF631CDD8EE}"/>
                </a:ext>
              </a:extLst>
            </p:cNvPr>
            <p:cNvSpPr/>
            <p:nvPr/>
          </p:nvSpPr>
          <p:spPr>
            <a:xfrm rot="10800000" flipH="1">
              <a:off x="8000070" y="5645214"/>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panose="020F0502020204030204"/>
              </a:endParaRPr>
            </a:p>
          </p:txBody>
        </p:sp>
        <p:sp>
          <p:nvSpPr>
            <p:cNvPr id="300" name="Google Shape;65;p13">
              <a:extLst>
                <a:ext uri="{FF2B5EF4-FFF2-40B4-BE49-F238E27FC236}">
                  <a16:creationId xmlns:a16="http://schemas.microsoft.com/office/drawing/2014/main" id="{651A54F0-10EC-820B-24C4-341D9C81B019}"/>
                </a:ext>
              </a:extLst>
            </p:cNvPr>
            <p:cNvSpPr/>
            <p:nvPr/>
          </p:nvSpPr>
          <p:spPr>
            <a:xfrm>
              <a:off x="5961498" y="574378"/>
              <a:ext cx="2858389" cy="2574954"/>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a:ln>
                    <a:noFill/>
                  </a:ln>
                  <a:solidFill>
                    <a:prstClr val="black"/>
                  </a:solidFill>
                  <a:effectLst/>
                  <a:uLnTx/>
                  <a:uFillTx/>
                  <a:latin typeface="Calibri" panose="020F0502020204030204"/>
                </a:rPr>
                <a:t>Application logic</a:t>
              </a:r>
              <a:endParaRPr kumimoji="0" sz="1200" b="0" i="0" u="none" strike="noStrike" kern="0" cap="none" spc="0" normalizeH="0" baseline="0" noProof="0">
                <a:ln>
                  <a:noFill/>
                </a:ln>
                <a:solidFill>
                  <a:prstClr val="black"/>
                </a:solidFill>
                <a:effectLst/>
                <a:uLnTx/>
                <a:uFillTx/>
                <a:latin typeface="Calibri" panose="020F0502020204030204"/>
              </a:endParaRPr>
            </a:p>
          </p:txBody>
        </p:sp>
        <p:cxnSp>
          <p:nvCxnSpPr>
            <p:cNvPr id="301" name="Google Shape;66;p13">
              <a:extLst>
                <a:ext uri="{FF2B5EF4-FFF2-40B4-BE49-F238E27FC236}">
                  <a16:creationId xmlns:a16="http://schemas.microsoft.com/office/drawing/2014/main" id="{2F1A4221-DC0F-DBB0-FCC2-2EBE8CDF7ADE}"/>
                </a:ext>
              </a:extLst>
            </p:cNvPr>
            <p:cNvCxnSpPr>
              <a:cxnSpLocks/>
              <a:endCxn id="291" idx="0"/>
            </p:cNvCxnSpPr>
            <p:nvPr/>
          </p:nvCxnSpPr>
          <p:spPr>
            <a:xfrm>
              <a:off x="6435720" y="3149331"/>
              <a:ext cx="0" cy="483427"/>
            </a:xfrm>
            <a:prstGeom prst="straightConnector1">
              <a:avLst/>
            </a:prstGeom>
            <a:noFill/>
            <a:ln w="19050" cap="flat" cmpd="sng">
              <a:solidFill>
                <a:srgbClr val="000000"/>
              </a:solidFill>
              <a:prstDash val="solid"/>
              <a:round/>
              <a:headEnd type="none" w="med" len="med"/>
              <a:tailEnd type="triangle" w="med" len="med"/>
            </a:ln>
          </p:spPr>
        </p:cxnSp>
        <p:cxnSp>
          <p:nvCxnSpPr>
            <p:cNvPr id="302" name="Google Shape;67;p13">
              <a:extLst>
                <a:ext uri="{FF2B5EF4-FFF2-40B4-BE49-F238E27FC236}">
                  <a16:creationId xmlns:a16="http://schemas.microsoft.com/office/drawing/2014/main" id="{7D2180C5-6270-DE88-7F15-F4282E47C787}"/>
                </a:ext>
              </a:extLst>
            </p:cNvPr>
            <p:cNvCxnSpPr>
              <a:cxnSpLocks/>
              <a:stCxn id="300" idx="2"/>
              <a:endCxn id="296" idx="0"/>
            </p:cNvCxnSpPr>
            <p:nvPr/>
          </p:nvCxnSpPr>
          <p:spPr>
            <a:xfrm rot="16200000" flipH="1">
              <a:off x="8280069" y="2259955"/>
              <a:ext cx="622074" cy="2400827"/>
            </a:xfrm>
            <a:prstGeom prst="bentConnector3">
              <a:avLst>
                <a:gd name="adj1" fmla="val 65046"/>
              </a:avLst>
            </a:prstGeom>
            <a:noFill/>
            <a:ln w="19050" cap="flat" cmpd="sng">
              <a:solidFill>
                <a:srgbClr val="000000"/>
              </a:solidFill>
              <a:prstDash val="solid"/>
              <a:round/>
              <a:headEnd type="none" w="med" len="med"/>
              <a:tailEnd type="triangle" w="med" len="med"/>
            </a:ln>
          </p:spPr>
        </p:cxnSp>
        <p:cxnSp>
          <p:nvCxnSpPr>
            <p:cNvPr id="303" name="Google Shape;68;p13">
              <a:extLst>
                <a:ext uri="{FF2B5EF4-FFF2-40B4-BE49-F238E27FC236}">
                  <a16:creationId xmlns:a16="http://schemas.microsoft.com/office/drawing/2014/main" id="{C1C13D32-1F30-3BF6-F7C1-562B44933B24}"/>
                </a:ext>
              </a:extLst>
            </p:cNvPr>
            <p:cNvCxnSpPr>
              <a:cxnSpLocks/>
              <a:stCxn id="293" idx="2"/>
              <a:endCxn id="296" idx="0"/>
            </p:cNvCxnSpPr>
            <p:nvPr/>
          </p:nvCxnSpPr>
          <p:spPr>
            <a:xfrm rot="5400000">
              <a:off x="9850047" y="3090806"/>
              <a:ext cx="622074" cy="739127"/>
            </a:xfrm>
            <a:prstGeom prst="bentConnector3">
              <a:avLst>
                <a:gd name="adj1" fmla="val 65046"/>
              </a:avLst>
            </a:prstGeom>
            <a:noFill/>
            <a:ln w="19050" cap="flat" cmpd="sng">
              <a:solidFill>
                <a:srgbClr val="000000"/>
              </a:solidFill>
              <a:prstDash val="solid"/>
              <a:round/>
              <a:headEnd type="none" w="med" len="med"/>
              <a:tailEnd type="triangle" w="med" len="med"/>
            </a:ln>
          </p:spPr>
        </p:cxnSp>
        <p:cxnSp>
          <p:nvCxnSpPr>
            <p:cNvPr id="304" name="Google Shape;69;p13">
              <a:extLst>
                <a:ext uri="{FF2B5EF4-FFF2-40B4-BE49-F238E27FC236}">
                  <a16:creationId xmlns:a16="http://schemas.microsoft.com/office/drawing/2014/main" id="{5A168D6F-9170-A58F-65D8-85FE8C7FA381}"/>
                </a:ext>
              </a:extLst>
            </p:cNvPr>
            <p:cNvCxnSpPr>
              <a:cxnSpLocks/>
              <a:stCxn id="295" idx="2"/>
            </p:cNvCxnSpPr>
            <p:nvPr/>
          </p:nvCxnSpPr>
          <p:spPr>
            <a:xfrm>
              <a:off x="4221120" y="6040403"/>
              <a:ext cx="0" cy="248701"/>
            </a:xfrm>
            <a:prstGeom prst="straightConnector1">
              <a:avLst/>
            </a:prstGeom>
            <a:noFill/>
            <a:ln w="19050" cap="flat" cmpd="sng">
              <a:solidFill>
                <a:srgbClr val="000000"/>
              </a:solidFill>
              <a:prstDash val="solid"/>
              <a:round/>
              <a:headEnd type="none" w="med" len="med"/>
              <a:tailEnd type="triangle" w="med" len="med"/>
            </a:ln>
          </p:spPr>
        </p:cxnSp>
        <p:cxnSp>
          <p:nvCxnSpPr>
            <p:cNvPr id="305" name="Google Shape;70;p13">
              <a:extLst>
                <a:ext uri="{FF2B5EF4-FFF2-40B4-BE49-F238E27FC236}">
                  <a16:creationId xmlns:a16="http://schemas.microsoft.com/office/drawing/2014/main" id="{0B160B09-1EC2-E51B-6996-25958C0A3CE9}"/>
                </a:ext>
              </a:extLst>
            </p:cNvPr>
            <p:cNvCxnSpPr>
              <a:cxnSpLocks/>
              <a:stCxn id="291" idx="2"/>
            </p:cNvCxnSpPr>
            <p:nvPr/>
          </p:nvCxnSpPr>
          <p:spPr>
            <a:xfrm>
              <a:off x="6435720" y="6040404"/>
              <a:ext cx="0" cy="253100"/>
            </a:xfrm>
            <a:prstGeom prst="straightConnector1">
              <a:avLst/>
            </a:prstGeom>
            <a:noFill/>
            <a:ln w="19050" cap="flat" cmpd="sng">
              <a:solidFill>
                <a:srgbClr val="000000"/>
              </a:solidFill>
              <a:prstDash val="solid"/>
              <a:round/>
              <a:headEnd type="none" w="med" len="med"/>
              <a:tailEnd type="triangle" w="med" len="med"/>
            </a:ln>
          </p:spPr>
        </p:cxnSp>
        <p:cxnSp>
          <p:nvCxnSpPr>
            <p:cNvPr id="306" name="Google Shape;71;p13">
              <a:extLst>
                <a:ext uri="{FF2B5EF4-FFF2-40B4-BE49-F238E27FC236}">
                  <a16:creationId xmlns:a16="http://schemas.microsoft.com/office/drawing/2014/main" id="{10EDD9A9-1236-0024-B2F2-07F630A4E25B}"/>
                </a:ext>
              </a:extLst>
            </p:cNvPr>
            <p:cNvCxnSpPr>
              <a:cxnSpLocks/>
              <a:stCxn id="296" idx="2"/>
            </p:cNvCxnSpPr>
            <p:nvPr/>
          </p:nvCxnSpPr>
          <p:spPr>
            <a:xfrm>
              <a:off x="9791520" y="6040404"/>
              <a:ext cx="0" cy="248700"/>
            </a:xfrm>
            <a:prstGeom prst="straightConnector1">
              <a:avLst/>
            </a:prstGeom>
            <a:noFill/>
            <a:ln w="19050" cap="flat" cmpd="sng">
              <a:solidFill>
                <a:srgbClr val="000000"/>
              </a:solidFill>
              <a:prstDash val="solid"/>
              <a:round/>
              <a:headEnd type="none" w="med" len="med"/>
              <a:tailEnd type="triangle" w="med" len="med"/>
            </a:ln>
          </p:spPr>
        </p:cxnSp>
        <p:cxnSp>
          <p:nvCxnSpPr>
            <p:cNvPr id="307" name="Google Shape;72;p13">
              <a:extLst>
                <a:ext uri="{FF2B5EF4-FFF2-40B4-BE49-F238E27FC236}">
                  <a16:creationId xmlns:a16="http://schemas.microsoft.com/office/drawing/2014/main" id="{3A7D13CE-32E1-6139-BD4E-81268089684F}"/>
                </a:ext>
              </a:extLst>
            </p:cNvPr>
            <p:cNvCxnSpPr>
              <a:cxnSpLocks/>
              <a:stCxn id="300" idx="1"/>
            </p:cNvCxnSpPr>
            <p:nvPr/>
          </p:nvCxnSpPr>
          <p:spPr>
            <a:xfrm flipH="1">
              <a:off x="5469291" y="1861855"/>
              <a:ext cx="492207" cy="0"/>
            </a:xfrm>
            <a:prstGeom prst="straightConnector1">
              <a:avLst/>
            </a:prstGeom>
            <a:noFill/>
            <a:ln w="19050" cap="flat" cmpd="sng">
              <a:solidFill>
                <a:srgbClr val="000000"/>
              </a:solidFill>
              <a:prstDash val="solid"/>
              <a:round/>
              <a:headEnd type="triangle" w="med" len="med"/>
              <a:tailEnd type="triangle" w="med" len="med"/>
            </a:ln>
          </p:spPr>
        </p:cxnSp>
        <p:cxnSp>
          <p:nvCxnSpPr>
            <p:cNvPr id="308" name="Google Shape;74;p13">
              <a:extLst>
                <a:ext uri="{FF2B5EF4-FFF2-40B4-BE49-F238E27FC236}">
                  <a16:creationId xmlns:a16="http://schemas.microsoft.com/office/drawing/2014/main" id="{F888E55C-31F1-1EC4-7EC6-86B24EF59F4C}"/>
                </a:ext>
              </a:extLst>
            </p:cNvPr>
            <p:cNvCxnSpPr>
              <a:cxnSpLocks/>
              <a:stCxn id="300" idx="3"/>
              <a:endCxn id="293" idx="1"/>
            </p:cNvCxnSpPr>
            <p:nvPr/>
          </p:nvCxnSpPr>
          <p:spPr>
            <a:xfrm flipV="1">
              <a:off x="8819887" y="1861531"/>
              <a:ext cx="497410" cy="324"/>
            </a:xfrm>
            <a:prstGeom prst="straightConnector1">
              <a:avLst/>
            </a:prstGeom>
            <a:noFill/>
            <a:ln w="19050" cap="flat" cmpd="sng">
              <a:solidFill>
                <a:srgbClr val="000000"/>
              </a:solidFill>
              <a:prstDash val="solid"/>
              <a:round/>
              <a:headEnd type="triangle" w="med" len="med"/>
              <a:tailEnd type="triangle" w="med" len="med"/>
            </a:ln>
          </p:spPr>
        </p:cxnSp>
        <p:sp>
          <p:nvSpPr>
            <p:cNvPr id="309" name="Google Shape;76;p13">
              <a:extLst>
                <a:ext uri="{FF2B5EF4-FFF2-40B4-BE49-F238E27FC236}">
                  <a16:creationId xmlns:a16="http://schemas.microsoft.com/office/drawing/2014/main" id="{369C0169-75B7-0AA8-2DE8-E1C40948F762}"/>
                </a:ext>
              </a:extLst>
            </p:cNvPr>
            <p:cNvSpPr/>
            <p:nvPr/>
          </p:nvSpPr>
          <p:spPr>
            <a:xfrm>
              <a:off x="3383863" y="694643"/>
              <a:ext cx="68020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Rooms list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cxnSp>
          <p:nvCxnSpPr>
            <p:cNvPr id="310" name="Google Shape;78;p13">
              <a:extLst>
                <a:ext uri="{FF2B5EF4-FFF2-40B4-BE49-F238E27FC236}">
                  <a16:creationId xmlns:a16="http://schemas.microsoft.com/office/drawing/2014/main" id="{194731C5-AD8E-266C-451A-479767497883}"/>
                </a:ext>
              </a:extLst>
            </p:cNvPr>
            <p:cNvCxnSpPr>
              <a:cxnSpLocks/>
              <a:endCxn id="295" idx="0"/>
            </p:cNvCxnSpPr>
            <p:nvPr/>
          </p:nvCxnSpPr>
          <p:spPr>
            <a:xfrm>
              <a:off x="4221120" y="3149331"/>
              <a:ext cx="0" cy="438824"/>
            </a:xfrm>
            <a:prstGeom prst="straightConnector1">
              <a:avLst/>
            </a:prstGeom>
            <a:noFill/>
            <a:ln w="19050" cap="flat" cmpd="sng">
              <a:solidFill>
                <a:srgbClr val="000000"/>
              </a:solidFill>
              <a:prstDash val="solid"/>
              <a:round/>
              <a:headEnd type="none" w="med" len="med"/>
              <a:tailEnd type="triangle" w="med" len="med"/>
            </a:ln>
          </p:spPr>
        </p:cxnSp>
        <p:sp>
          <p:nvSpPr>
            <p:cNvPr id="311" name="Google Shape;79;p13">
              <a:extLst>
                <a:ext uri="{FF2B5EF4-FFF2-40B4-BE49-F238E27FC236}">
                  <a16:creationId xmlns:a16="http://schemas.microsoft.com/office/drawing/2014/main" id="{EB2C6144-7AFD-4BF7-5558-CF658328F163}"/>
                </a:ext>
              </a:extLst>
            </p:cNvPr>
            <p:cNvSpPr/>
            <p:nvPr/>
          </p:nvSpPr>
          <p:spPr>
            <a:xfrm>
              <a:off x="3694465" y="4445867"/>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Widgets</a:t>
              </a:r>
              <a:endParaRPr kumimoji="0" sz="1400" b="0" i="0" u="none" strike="noStrike" kern="0" cap="none" spc="0" normalizeH="0" baseline="0" noProof="0">
                <a:ln>
                  <a:noFill/>
                </a:ln>
                <a:solidFill>
                  <a:prstClr val="black"/>
                </a:solidFill>
                <a:effectLst/>
                <a:uLnTx/>
                <a:uFillTx/>
                <a:latin typeface="Calibri" panose="020F0502020204030204"/>
              </a:endParaRPr>
            </a:p>
          </p:txBody>
        </p:sp>
        <p:sp>
          <p:nvSpPr>
            <p:cNvPr id="312" name="Google Shape;81;p13">
              <a:extLst>
                <a:ext uri="{FF2B5EF4-FFF2-40B4-BE49-F238E27FC236}">
                  <a16:creationId xmlns:a16="http://schemas.microsoft.com/office/drawing/2014/main" id="{6E0C1283-0396-4071-CBA2-B668E4C46A50}"/>
                </a:ext>
              </a:extLst>
            </p:cNvPr>
            <p:cNvSpPr/>
            <p:nvPr/>
          </p:nvSpPr>
          <p:spPr>
            <a:xfrm>
              <a:off x="3378215" y="4970954"/>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Animation</a:t>
              </a:r>
              <a:endParaRPr kumimoji="0" sz="1400" b="0" i="0" u="none" strike="noStrike" kern="0" cap="none" spc="0" normalizeH="0" baseline="0" noProof="0" dirty="0">
                <a:ln>
                  <a:noFill/>
                </a:ln>
                <a:solidFill>
                  <a:prstClr val="black"/>
                </a:solidFill>
                <a:effectLst/>
                <a:uLnTx/>
                <a:uFillTx/>
                <a:latin typeface="Calibri" panose="020F0502020204030204"/>
              </a:endParaRPr>
            </a:p>
          </p:txBody>
        </p:sp>
        <p:sp>
          <p:nvSpPr>
            <p:cNvPr id="313" name="Google Shape;84;p13">
              <a:extLst>
                <a:ext uri="{FF2B5EF4-FFF2-40B4-BE49-F238E27FC236}">
                  <a16:creationId xmlns:a16="http://schemas.microsoft.com/office/drawing/2014/main" id="{EF204AAA-1D65-69EC-C102-E3A07346F663}"/>
                </a:ext>
              </a:extLst>
            </p:cNvPr>
            <p:cNvSpPr/>
            <p:nvPr/>
          </p:nvSpPr>
          <p:spPr>
            <a:xfrm>
              <a:off x="4275670" y="5496029"/>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Drawing</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14" name="Google Shape;85;p13">
              <a:extLst>
                <a:ext uri="{FF2B5EF4-FFF2-40B4-BE49-F238E27FC236}">
                  <a16:creationId xmlns:a16="http://schemas.microsoft.com/office/drawing/2014/main" id="{19E85857-2B04-F9A2-909D-36955B89BFC2}"/>
                </a:ext>
              </a:extLst>
            </p:cNvPr>
            <p:cNvSpPr/>
            <p:nvPr/>
          </p:nvSpPr>
          <p:spPr>
            <a:xfrm>
              <a:off x="10845444"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a:ln>
                    <a:noFill/>
                  </a:ln>
                  <a:solidFill>
                    <a:prstClr val="black"/>
                  </a:solidFill>
                  <a:effectLst/>
                  <a:uLnTx/>
                  <a:uFillTx/>
                  <a:latin typeface="Calibri" panose="020F0502020204030204"/>
                </a:rPr>
                <a:t>Multimedia</a:t>
              </a:r>
              <a:endParaRPr kumimoji="0" sz="900" b="0" i="0" u="none" strike="noStrike" kern="0" cap="none" spc="0" normalizeH="0" baseline="0" noProof="0">
                <a:ln>
                  <a:noFill/>
                </a:ln>
                <a:solidFill>
                  <a:prstClr val="black"/>
                </a:solidFill>
                <a:effectLst/>
                <a:uLnTx/>
                <a:uFillTx/>
                <a:latin typeface="Calibri" panose="020F0502020204030204"/>
              </a:endParaRPr>
            </a:p>
          </p:txBody>
        </p:sp>
        <p:sp>
          <p:nvSpPr>
            <p:cNvPr id="315" name="Google Shape;87;p13">
              <a:extLst>
                <a:ext uri="{FF2B5EF4-FFF2-40B4-BE49-F238E27FC236}">
                  <a16:creationId xmlns:a16="http://schemas.microsoft.com/office/drawing/2014/main" id="{F4EE593A-F8C9-B5B3-CA37-9C8BCA3641B3}"/>
                </a:ext>
              </a:extLst>
            </p:cNvPr>
            <p:cNvSpPr/>
            <p:nvPr/>
          </p:nvSpPr>
          <p:spPr>
            <a:xfrm>
              <a:off x="885734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a:ln>
                    <a:noFill/>
                  </a:ln>
                  <a:solidFill>
                    <a:prstClr val="black"/>
                  </a:solidFill>
                  <a:effectLst/>
                  <a:uLnTx/>
                  <a:uFillTx/>
                  <a:latin typeface="Calibri" panose="020F0502020204030204"/>
                </a:rPr>
                <a:t>Permissions</a:t>
              </a:r>
              <a:endParaRPr kumimoji="0" sz="1050" b="0" i="0" u="none" strike="noStrike" kern="0" cap="none" spc="0" normalizeH="0" baseline="0" noProof="0">
                <a:ln>
                  <a:noFill/>
                </a:ln>
                <a:solidFill>
                  <a:prstClr val="black"/>
                </a:solidFill>
                <a:effectLst/>
                <a:uLnTx/>
                <a:uFillTx/>
                <a:latin typeface="Calibri" panose="020F0502020204030204"/>
              </a:endParaRPr>
            </a:p>
          </p:txBody>
        </p:sp>
        <p:sp>
          <p:nvSpPr>
            <p:cNvPr id="316" name="Google Shape;88;p13">
              <a:extLst>
                <a:ext uri="{FF2B5EF4-FFF2-40B4-BE49-F238E27FC236}">
                  <a16:creationId xmlns:a16="http://schemas.microsoft.com/office/drawing/2014/main" id="{5B74A96E-061B-E329-1261-5E74D61BAFDA}"/>
                </a:ext>
              </a:extLst>
            </p:cNvPr>
            <p:cNvSpPr/>
            <p:nvPr/>
          </p:nvSpPr>
          <p:spPr>
            <a:xfrm>
              <a:off x="9842882"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a:ln>
                    <a:noFill/>
                  </a:ln>
                  <a:solidFill>
                    <a:prstClr val="black"/>
                  </a:solidFill>
                  <a:effectLst/>
                  <a:uLnTx/>
                  <a:uFillTx/>
                  <a:latin typeface="Calibri" panose="020F0502020204030204"/>
                </a:rPr>
                <a:t>Connectivity</a:t>
              </a:r>
              <a:endParaRPr kumimoji="0" sz="1050" b="0" i="0" u="none" strike="noStrike" kern="0" cap="none" spc="0" normalizeH="0" baseline="0" noProof="0">
                <a:ln>
                  <a:noFill/>
                </a:ln>
                <a:solidFill>
                  <a:prstClr val="black"/>
                </a:solidFill>
                <a:effectLst/>
                <a:uLnTx/>
                <a:uFillTx/>
                <a:latin typeface="Calibri" panose="020F0502020204030204"/>
              </a:endParaRPr>
            </a:p>
          </p:txBody>
        </p:sp>
        <p:sp>
          <p:nvSpPr>
            <p:cNvPr id="317" name="Google Shape;89;p13">
              <a:extLst>
                <a:ext uri="{FF2B5EF4-FFF2-40B4-BE49-F238E27FC236}">
                  <a16:creationId xmlns:a16="http://schemas.microsoft.com/office/drawing/2014/main" id="{AE3FE1E2-60C8-AE0E-53BF-BB6B8910582C}"/>
                </a:ext>
              </a:extLst>
            </p:cNvPr>
            <p:cNvSpPr/>
            <p:nvPr/>
          </p:nvSpPr>
          <p:spPr>
            <a:xfrm>
              <a:off x="984769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Storage/Cache</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318" name="Google Shape;90;p13">
              <a:extLst>
                <a:ext uri="{FF2B5EF4-FFF2-40B4-BE49-F238E27FC236}">
                  <a16:creationId xmlns:a16="http://schemas.microsoft.com/office/drawing/2014/main" id="{DB7BF2DF-0F6B-BA95-2D93-D20B186F4006}"/>
                </a:ext>
              </a:extLst>
            </p:cNvPr>
            <p:cNvSpPr/>
            <p:nvPr/>
          </p:nvSpPr>
          <p:spPr>
            <a:xfrm>
              <a:off x="786927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Input Events</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319" name="Google Shape;91;p13">
              <a:extLst>
                <a:ext uri="{FF2B5EF4-FFF2-40B4-BE49-F238E27FC236}">
                  <a16:creationId xmlns:a16="http://schemas.microsoft.com/office/drawing/2014/main" id="{4A4DCECA-7D2F-8C36-6F1A-228C3B524C01}"/>
                </a:ext>
              </a:extLst>
            </p:cNvPr>
            <p:cNvSpPr/>
            <p:nvPr/>
          </p:nvSpPr>
          <p:spPr>
            <a:xfrm>
              <a:off x="885734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Keychain</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320" name="Google Shape;93;p13">
              <a:extLst>
                <a:ext uri="{FF2B5EF4-FFF2-40B4-BE49-F238E27FC236}">
                  <a16:creationId xmlns:a16="http://schemas.microsoft.com/office/drawing/2014/main" id="{D5FC5145-553A-2089-C5C8-E015867773F3}"/>
                </a:ext>
              </a:extLst>
            </p:cNvPr>
            <p:cNvSpPr/>
            <p:nvPr/>
          </p:nvSpPr>
          <p:spPr>
            <a:xfrm>
              <a:off x="10833481"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a:ln>
                    <a:noFill/>
                  </a:ln>
                  <a:solidFill>
                    <a:prstClr val="black"/>
                  </a:solidFill>
                  <a:effectLst/>
                  <a:uLnTx/>
                  <a:uFillTx/>
                  <a:latin typeface="Calibri" panose="020F0502020204030204"/>
                </a:rPr>
                <a:t>Notifications</a:t>
              </a:r>
              <a:endParaRPr kumimoji="0" sz="1050" b="0" i="0" u="none" strike="noStrike" kern="0" cap="none" spc="0" normalizeH="0" baseline="0" noProof="0">
                <a:ln>
                  <a:noFill/>
                </a:ln>
                <a:solidFill>
                  <a:prstClr val="black"/>
                </a:solidFill>
                <a:effectLst/>
                <a:uLnTx/>
                <a:uFillTx/>
                <a:latin typeface="Calibri" panose="020F0502020204030204"/>
              </a:endParaRPr>
            </a:p>
          </p:txBody>
        </p:sp>
        <p:sp>
          <p:nvSpPr>
            <p:cNvPr id="321" name="Google Shape;94;p13">
              <a:extLst>
                <a:ext uri="{FF2B5EF4-FFF2-40B4-BE49-F238E27FC236}">
                  <a16:creationId xmlns:a16="http://schemas.microsoft.com/office/drawing/2014/main" id="{61E26F94-F9E6-B770-F84F-6C066AD74193}"/>
                </a:ext>
              </a:extLst>
            </p:cNvPr>
            <p:cNvSpPr/>
            <p:nvPr/>
          </p:nvSpPr>
          <p:spPr>
            <a:xfrm>
              <a:off x="1083348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a:ln>
                    <a:noFill/>
                  </a:ln>
                  <a:solidFill>
                    <a:prstClr val="black"/>
                  </a:solidFill>
                  <a:effectLst/>
                  <a:uLnTx/>
                  <a:uFillTx/>
                  <a:latin typeface="Calibri" panose="020F0502020204030204"/>
                </a:rPr>
                <a:t>Clipboard</a:t>
              </a:r>
              <a:endParaRPr kumimoji="0" sz="1050" b="0" i="0" u="none" strike="noStrike" kern="0" cap="none" spc="0" normalizeH="0" baseline="0" noProof="0">
                <a:ln>
                  <a:noFill/>
                </a:ln>
                <a:solidFill>
                  <a:prstClr val="black"/>
                </a:solidFill>
                <a:effectLst/>
                <a:uLnTx/>
                <a:uFillTx/>
                <a:latin typeface="Calibri" panose="020F0502020204030204"/>
              </a:endParaRPr>
            </a:p>
          </p:txBody>
        </p:sp>
        <p:sp>
          <p:nvSpPr>
            <p:cNvPr id="322" name="Google Shape;95;p13">
              <a:extLst>
                <a:ext uri="{FF2B5EF4-FFF2-40B4-BE49-F238E27FC236}">
                  <a16:creationId xmlns:a16="http://schemas.microsoft.com/office/drawing/2014/main" id="{7C388784-27B4-3271-6DD4-D59DE60C1F85}"/>
                </a:ext>
              </a:extLst>
            </p:cNvPr>
            <p:cNvSpPr/>
            <p:nvPr/>
          </p:nvSpPr>
          <p:spPr>
            <a:xfrm>
              <a:off x="984541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Dialogs</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323" name="Google Shape;98;p13">
              <a:extLst>
                <a:ext uri="{FF2B5EF4-FFF2-40B4-BE49-F238E27FC236}">
                  <a16:creationId xmlns:a16="http://schemas.microsoft.com/office/drawing/2014/main" id="{04BA0C12-A9B8-96DC-D6D0-5EE528472FF1}"/>
                </a:ext>
              </a:extLst>
            </p:cNvPr>
            <p:cNvSpPr txBox="1"/>
            <p:nvPr/>
          </p:nvSpPr>
          <p:spPr>
            <a:xfrm>
              <a:off x="7866720" y="5659543"/>
              <a:ext cx="3849600" cy="400200"/>
            </a:xfrm>
            <a:prstGeom prst="rect">
              <a:avLst/>
            </a:prstGeom>
            <a:noFill/>
            <a:ln>
              <a:noFill/>
            </a:ln>
          </p:spPr>
          <p:txBody>
            <a:bodyPr spcFirstLastPara="1" wrap="square" lIns="0" tIns="0" rIns="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a:ln>
                    <a:noFill/>
                  </a:ln>
                  <a:solidFill>
                    <a:srgbClr val="FFFFFF"/>
                  </a:solidFill>
                  <a:effectLst/>
                  <a:uLnTx/>
                  <a:uFillTx/>
                  <a:latin typeface="Calibri" panose="020F0502020204030204"/>
                </a:rPr>
                <a:t>FFI layer (Rust → native language)</a:t>
              </a:r>
              <a:endParaRPr kumimoji="0" sz="1600" b="0" i="0" u="none" strike="noStrike" kern="0" cap="none" spc="0" normalizeH="0" baseline="0" noProof="0">
                <a:ln>
                  <a:noFill/>
                </a:ln>
                <a:solidFill>
                  <a:srgbClr val="FFFFFF"/>
                </a:solidFill>
                <a:effectLst/>
                <a:uLnTx/>
                <a:uFillTx/>
                <a:latin typeface="Calibri" panose="020F0502020204030204"/>
              </a:endParaRPr>
            </a:p>
          </p:txBody>
        </p:sp>
        <p:sp>
          <p:nvSpPr>
            <p:cNvPr id="324" name="Google Shape;76;p13">
              <a:extLst>
                <a:ext uri="{FF2B5EF4-FFF2-40B4-BE49-F238E27FC236}">
                  <a16:creationId xmlns:a16="http://schemas.microsoft.com/office/drawing/2014/main" id="{DA0E7F06-0D38-BC1F-80DC-AE2B0B521171}"/>
                </a:ext>
              </a:extLst>
            </p:cNvPr>
            <p:cNvSpPr/>
            <p:nvPr/>
          </p:nvSpPr>
          <p:spPr>
            <a:xfrm>
              <a:off x="4154690" y="691307"/>
              <a:ext cx="53485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Room view</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25" name="Google Shape;76;p13">
              <a:extLst>
                <a:ext uri="{FF2B5EF4-FFF2-40B4-BE49-F238E27FC236}">
                  <a16:creationId xmlns:a16="http://schemas.microsoft.com/office/drawing/2014/main" id="{FA46A6E0-3A79-96A7-B6F0-C1AB69B14B06}"/>
                </a:ext>
              </a:extLst>
            </p:cNvPr>
            <p:cNvSpPr/>
            <p:nvPr/>
          </p:nvSpPr>
          <p:spPr>
            <a:xfrm>
              <a:off x="4771590" y="691307"/>
              <a:ext cx="614010"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Rooms browser</a:t>
              </a:r>
            </a:p>
          </p:txBody>
        </p:sp>
        <p:sp>
          <p:nvSpPr>
            <p:cNvPr id="326" name="Google Shape;76;p13">
              <a:extLst>
                <a:ext uri="{FF2B5EF4-FFF2-40B4-BE49-F238E27FC236}">
                  <a16:creationId xmlns:a16="http://schemas.microsoft.com/office/drawing/2014/main" id="{0B3896F3-7DDC-02BA-17C3-18C8891C2410}"/>
                </a:ext>
              </a:extLst>
            </p:cNvPr>
            <p:cNvSpPr/>
            <p:nvPr/>
          </p:nvSpPr>
          <p:spPr>
            <a:xfrm>
              <a:off x="5703909" y="4361794"/>
              <a:ext cx="719862" cy="66342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thread token:</a:t>
              </a:r>
              <a:br>
                <a:rPr kumimoji="0" lang="en-US" sz="1200" b="0" i="0" u="none" strike="noStrike" kern="0" cap="none" spc="0" normalizeH="0" baseline="0" noProof="0" dirty="0">
                  <a:ln>
                    <a:noFill/>
                  </a:ln>
                  <a:solidFill>
                    <a:prstClr val="black"/>
                  </a:solidFill>
                  <a:effectLst/>
                  <a:uLnTx/>
                  <a:uFillTx/>
                  <a:latin typeface="Calibri" panose="020F0502020204030204"/>
                </a:rPr>
              </a:br>
              <a:r>
                <a:rPr kumimoji="0" lang="en-US" sz="1200" b="0" i="0" u="none" strike="noStrike" kern="0" cap="none" spc="0" normalizeH="0" baseline="0" noProof="0" dirty="0">
                  <a:ln>
                    <a:noFill/>
                  </a:ln>
                  <a:solidFill>
                    <a:prstClr val="black"/>
                  </a:solidFill>
                  <a:effectLst/>
                  <a:uLnTx/>
                  <a:uFillTx/>
                  <a:latin typeface="PT Mono" panose="02060509020205020204" pitchFamily="49" charset="77"/>
                </a:rPr>
                <a:t>&amp;mut</a:t>
              </a:r>
              <a:r>
                <a:rPr kumimoji="0" lang="en-US" sz="700" b="0" i="0" u="none" strike="noStrike" kern="0" cap="none" spc="0" normalizeH="0" baseline="0" noProof="0" dirty="0">
                  <a:ln>
                    <a:noFill/>
                  </a:ln>
                  <a:solidFill>
                    <a:prstClr val="black"/>
                  </a:solidFill>
                  <a:effectLst/>
                  <a:uLnTx/>
                  <a:uFillTx/>
                  <a:latin typeface="PT Mono" panose="02060509020205020204" pitchFamily="49" charset="77"/>
                </a:rPr>
                <a:t> </a:t>
              </a:r>
              <a:r>
                <a:rPr kumimoji="0" lang="en-US" sz="1200" b="0" i="0" u="none" strike="noStrike" kern="0" cap="none" spc="0" normalizeH="0" baseline="0" noProof="0" dirty="0" err="1">
                  <a:ln>
                    <a:noFill/>
                  </a:ln>
                  <a:solidFill>
                    <a:prstClr val="black"/>
                  </a:solidFill>
                  <a:effectLst/>
                  <a:uLnTx/>
                  <a:uFillTx/>
                  <a:latin typeface="PT Mono" panose="02060509020205020204" pitchFamily="49" charset="77"/>
                </a:rPr>
                <a:t>Cx</a:t>
              </a:r>
              <a:endParaRPr kumimoji="0" sz="1200" b="0" i="0" u="none" strike="noStrike" kern="0" cap="none" spc="0" normalizeH="0" baseline="0" noProof="0" dirty="0">
                <a:ln>
                  <a:noFill/>
                </a:ln>
                <a:solidFill>
                  <a:prstClr val="black"/>
                </a:solidFill>
                <a:effectLst/>
                <a:uLnTx/>
                <a:uFillTx/>
                <a:latin typeface="PT Mono" panose="02060509020205020204" pitchFamily="49" charset="77"/>
              </a:endParaRPr>
            </a:p>
          </p:txBody>
        </p:sp>
        <p:sp>
          <p:nvSpPr>
            <p:cNvPr id="327" name="Google Shape;76;p13">
              <a:extLst>
                <a:ext uri="{FF2B5EF4-FFF2-40B4-BE49-F238E27FC236}">
                  <a16:creationId xmlns:a16="http://schemas.microsoft.com/office/drawing/2014/main" id="{480AE9B0-E317-F03D-4E3E-6E3FD92D244C}"/>
                </a:ext>
              </a:extLst>
            </p:cNvPr>
            <p:cNvSpPr/>
            <p:nvPr/>
          </p:nvSpPr>
          <p:spPr>
            <a:xfrm>
              <a:off x="6533476" y="4454754"/>
              <a:ext cx="636759" cy="52877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async task pool</a:t>
              </a:r>
            </a:p>
          </p:txBody>
        </p:sp>
        <p:sp>
          <p:nvSpPr>
            <p:cNvPr id="328" name="Google Shape;76;p13">
              <a:extLst>
                <a:ext uri="{FF2B5EF4-FFF2-40B4-BE49-F238E27FC236}">
                  <a16:creationId xmlns:a16="http://schemas.microsoft.com/office/drawing/2014/main" id="{FDCC0B77-522A-0417-C7EB-7768B52876DB}"/>
                </a:ext>
              </a:extLst>
            </p:cNvPr>
            <p:cNvSpPr/>
            <p:nvPr/>
          </p:nvSpPr>
          <p:spPr>
            <a:xfrm>
              <a:off x="5676087" y="5552855"/>
              <a:ext cx="1542352"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thread-local caches</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29" name="Google Shape;76;p13">
              <a:extLst>
                <a:ext uri="{FF2B5EF4-FFF2-40B4-BE49-F238E27FC236}">
                  <a16:creationId xmlns:a16="http://schemas.microsoft.com/office/drawing/2014/main" id="{EA036C4A-A3AD-22D9-4F19-24F016AFB1D5}"/>
                </a:ext>
              </a:extLst>
            </p:cNvPr>
            <p:cNvSpPr/>
            <p:nvPr/>
          </p:nvSpPr>
          <p:spPr>
            <a:xfrm>
              <a:off x="6879050" y="1002152"/>
              <a:ext cx="49230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Show </a:t>
              </a:r>
              <a:r>
                <a:rPr kumimoji="0" lang="en" sz="1200" b="0" i="0" u="none" strike="noStrike" kern="0" cap="none" spc="0" normalizeH="0" baseline="0" noProof="0" dirty="0" err="1">
                  <a:ln>
                    <a:noFill/>
                  </a:ln>
                  <a:solidFill>
                    <a:prstClr val="black"/>
                  </a:solidFill>
                  <a:effectLst/>
                  <a:uLnTx/>
                  <a:uFillTx/>
                  <a:latin typeface="Calibri" panose="020F0502020204030204"/>
                </a:rPr>
                <a:t>notifs</a:t>
              </a:r>
              <a:r>
                <a:rPr kumimoji="0" lang="en" sz="1200" b="0" i="0" u="none" strike="noStrike" kern="0" cap="none" spc="0" normalizeH="0" baseline="0" noProof="0" dirty="0">
                  <a:ln>
                    <a:noFill/>
                  </a:ln>
                  <a:solidFill>
                    <a:prstClr val="black"/>
                  </a:solidFill>
                  <a:effectLst/>
                  <a:uLnTx/>
                  <a:uFillTx/>
                  <a:latin typeface="Calibri" panose="020F0502020204030204"/>
                </a:rPr>
                <a: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0" name="Google Shape;76;p13">
              <a:extLst>
                <a:ext uri="{FF2B5EF4-FFF2-40B4-BE49-F238E27FC236}">
                  <a16:creationId xmlns:a16="http://schemas.microsoft.com/office/drawing/2014/main" id="{8AE13E8D-82E8-3BA5-911E-8643CE6ABF7D}"/>
                </a:ext>
              </a:extLst>
            </p:cNvPr>
            <p:cNvSpPr/>
            <p:nvPr/>
          </p:nvSpPr>
          <p:spPr>
            <a:xfrm>
              <a:off x="7457331" y="995677"/>
              <a:ext cx="678407"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Local msg search</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1" name="Google Shape;76;p13">
              <a:extLst>
                <a:ext uri="{FF2B5EF4-FFF2-40B4-BE49-F238E27FC236}">
                  <a16:creationId xmlns:a16="http://schemas.microsoft.com/office/drawing/2014/main" id="{1F734151-8847-C21F-CE84-81230B7DE97D}"/>
                </a:ext>
              </a:extLst>
            </p:cNvPr>
            <p:cNvSpPr/>
            <p:nvPr/>
          </p:nvSpPr>
          <p:spPr>
            <a:xfrm>
              <a:off x="6095527" y="989829"/>
              <a:ext cx="69290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Persistent settings</a:t>
              </a:r>
            </a:p>
          </p:txBody>
        </p:sp>
        <p:sp>
          <p:nvSpPr>
            <p:cNvPr id="332" name="Google Shape;76;p13">
              <a:extLst>
                <a:ext uri="{FF2B5EF4-FFF2-40B4-BE49-F238E27FC236}">
                  <a16:creationId xmlns:a16="http://schemas.microsoft.com/office/drawing/2014/main" id="{146A4A18-D7E8-1B0E-44C5-C27026F3A6BF}"/>
                </a:ext>
              </a:extLst>
            </p:cNvPr>
            <p:cNvSpPr/>
            <p:nvPr/>
          </p:nvSpPr>
          <p:spPr>
            <a:xfrm>
              <a:off x="8226357" y="996348"/>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Jump to event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3" name="Google Shape;76;p13">
              <a:extLst>
                <a:ext uri="{FF2B5EF4-FFF2-40B4-BE49-F238E27FC236}">
                  <a16:creationId xmlns:a16="http://schemas.microsoft.com/office/drawing/2014/main" id="{585253CB-9C3E-419B-E48C-55DBB6C373B2}"/>
                </a:ext>
              </a:extLst>
            </p:cNvPr>
            <p:cNvSpPr/>
            <p:nvPr/>
          </p:nvSpPr>
          <p:spPr>
            <a:xfrm>
              <a:off x="10435207" y="1033670"/>
              <a:ext cx="718963" cy="46515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Send/</a:t>
              </a:r>
              <a:r>
                <a:rPr kumimoji="0" lang="en-US" sz="1200" b="0" i="0" u="none" strike="noStrike" kern="0" cap="none" spc="0" normalizeH="0" baseline="0" noProof="0" dirty="0" err="1">
                  <a:ln>
                    <a:noFill/>
                  </a:ln>
                  <a:solidFill>
                    <a:prstClr val="black"/>
                  </a:solidFill>
                  <a:effectLst/>
                  <a:uLnTx/>
                  <a:uFillTx/>
                  <a:latin typeface="Calibri" panose="020F0502020204030204"/>
                </a:rPr>
                <a:t>recv</a:t>
              </a:r>
              <a:r>
                <a:rPr kumimoji="0" lang="en-US" sz="1200" b="0" i="0" u="none" strike="noStrike" kern="0" cap="none" spc="0" normalizeH="0" baseline="0" noProof="0" dirty="0">
                  <a:ln>
                    <a:noFill/>
                  </a:ln>
                  <a:solidFill>
                    <a:prstClr val="black"/>
                  </a:solidFill>
                  <a:effectLst/>
                  <a:uLnTx/>
                  <a:uFillTx/>
                  <a:latin typeface="Calibri" panose="020F0502020204030204"/>
                </a:rPr>
                <a:t> messages</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4" name="Google Shape;76;p13">
              <a:extLst>
                <a:ext uri="{FF2B5EF4-FFF2-40B4-BE49-F238E27FC236}">
                  <a16:creationId xmlns:a16="http://schemas.microsoft.com/office/drawing/2014/main" id="{1D46474A-D5C2-ABF9-4DEC-CA9345367A31}"/>
                </a:ext>
              </a:extLst>
            </p:cNvPr>
            <p:cNvSpPr/>
            <p:nvPr/>
          </p:nvSpPr>
          <p:spPr>
            <a:xfrm>
              <a:off x="9460801"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Event query</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5" name="Google Shape;76;p13">
              <a:extLst>
                <a:ext uri="{FF2B5EF4-FFF2-40B4-BE49-F238E27FC236}">
                  <a16:creationId xmlns:a16="http://schemas.microsoft.com/office/drawing/2014/main" id="{6637C112-EB4F-58AA-212A-F07B7A08CA88}"/>
                </a:ext>
              </a:extLst>
            </p:cNvPr>
            <p:cNvSpPr/>
            <p:nvPr/>
          </p:nvSpPr>
          <p:spPr>
            <a:xfrm>
              <a:off x="3391215" y="1205887"/>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rPr>
                <a:t>Settings, Themes</a:t>
              </a:r>
            </a:p>
          </p:txBody>
        </p:sp>
        <p:sp>
          <p:nvSpPr>
            <p:cNvPr id="336" name="Google Shape;76;p13">
              <a:extLst>
                <a:ext uri="{FF2B5EF4-FFF2-40B4-BE49-F238E27FC236}">
                  <a16:creationId xmlns:a16="http://schemas.microsoft.com/office/drawing/2014/main" id="{8DE712A8-3140-9DDF-FB9D-3A9CE34CC031}"/>
                </a:ext>
              </a:extLst>
            </p:cNvPr>
            <p:cNvSpPr/>
            <p:nvPr/>
          </p:nvSpPr>
          <p:spPr>
            <a:xfrm>
              <a:off x="4075538" y="1208731"/>
              <a:ext cx="525549"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In-app </a:t>
              </a:r>
              <a:r>
                <a:rPr kumimoji="0" lang="en-US" sz="1200" b="0" i="0" u="none" strike="noStrike" kern="0" cap="none" spc="0" normalizeH="0" baseline="0" noProof="0" dirty="0" err="1">
                  <a:ln>
                    <a:noFill/>
                  </a:ln>
                  <a:solidFill>
                    <a:prstClr val="black"/>
                  </a:solidFill>
                  <a:effectLst/>
                  <a:uLnTx/>
                  <a:uFillTx/>
                  <a:latin typeface="Calibri" panose="020F0502020204030204"/>
                </a:rPr>
                <a:t>notifs</a:t>
              </a:r>
              <a:r>
                <a:rPr kumimoji="0" lang="en-US" sz="1200" b="0" i="0" u="none" strike="noStrike" kern="0" cap="none" spc="0" normalizeH="0" baseline="0" noProof="0" dirty="0">
                  <a:ln>
                    <a:noFill/>
                  </a:ln>
                  <a:solidFill>
                    <a:prstClr val="black"/>
                  </a:solidFill>
                  <a:effectLst/>
                  <a:uLnTx/>
                  <a:uFillTx/>
                  <a:latin typeface="Calibri" panose="020F0502020204030204"/>
                </a:rPr>
                <a:t>.</a:t>
              </a:r>
            </a:p>
          </p:txBody>
        </p:sp>
        <p:sp>
          <p:nvSpPr>
            <p:cNvPr id="337" name="Google Shape;76;p13">
              <a:extLst>
                <a:ext uri="{FF2B5EF4-FFF2-40B4-BE49-F238E27FC236}">
                  <a16:creationId xmlns:a16="http://schemas.microsoft.com/office/drawing/2014/main" id="{ED218937-6AA8-D439-0C2B-0EB7A32C7B69}"/>
                </a:ext>
              </a:extLst>
            </p:cNvPr>
            <p:cNvSpPr/>
            <p:nvPr/>
          </p:nvSpPr>
          <p:spPr>
            <a:xfrm>
              <a:off x="4676166" y="1205887"/>
              <a:ext cx="707051"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Context menus</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8" name="Google Shape;76;p13">
              <a:extLst>
                <a:ext uri="{FF2B5EF4-FFF2-40B4-BE49-F238E27FC236}">
                  <a16:creationId xmlns:a16="http://schemas.microsoft.com/office/drawing/2014/main" id="{649D1876-0118-6497-1D9A-CBA8ADC2F42E}"/>
                </a:ext>
              </a:extLst>
            </p:cNvPr>
            <p:cNvSpPr/>
            <p:nvPr/>
          </p:nvSpPr>
          <p:spPr>
            <a:xfrm>
              <a:off x="3378215"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Member info</a:t>
              </a:r>
            </a:p>
          </p:txBody>
        </p:sp>
        <p:sp>
          <p:nvSpPr>
            <p:cNvPr id="339" name="Google Shape;76;p13">
              <a:extLst>
                <a:ext uri="{FF2B5EF4-FFF2-40B4-BE49-F238E27FC236}">
                  <a16:creationId xmlns:a16="http://schemas.microsoft.com/office/drawing/2014/main" id="{4E284C7D-5301-60E4-EB1E-958679974380}"/>
                </a:ext>
              </a:extLst>
            </p:cNvPr>
            <p:cNvSpPr/>
            <p:nvPr/>
          </p:nvSpPr>
          <p:spPr>
            <a:xfrm>
              <a:off x="4075538" y="1711673"/>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Image viewer</a:t>
              </a:r>
            </a:p>
          </p:txBody>
        </p:sp>
        <p:sp>
          <p:nvSpPr>
            <p:cNvPr id="340" name="Google Shape;76;p13">
              <a:extLst>
                <a:ext uri="{FF2B5EF4-FFF2-40B4-BE49-F238E27FC236}">
                  <a16:creationId xmlns:a16="http://schemas.microsoft.com/office/drawing/2014/main" id="{8AE27426-BD90-8EF2-125E-BDF5EED621E3}"/>
                </a:ext>
              </a:extLst>
            </p:cNvPr>
            <p:cNvSpPr/>
            <p:nvPr/>
          </p:nvSpPr>
          <p:spPr>
            <a:xfrm>
              <a:off x="9535886" y="1685601"/>
              <a:ext cx="929395" cy="527487"/>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Login, session management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1" name="Google Shape;76;p13">
              <a:extLst>
                <a:ext uri="{FF2B5EF4-FFF2-40B4-BE49-F238E27FC236}">
                  <a16:creationId xmlns:a16="http://schemas.microsoft.com/office/drawing/2014/main" id="{A59A6FA8-FC4A-73A7-61CE-2B282AEBA3E2}"/>
                </a:ext>
              </a:extLst>
            </p:cNvPr>
            <p:cNvSpPr/>
            <p:nvPr/>
          </p:nvSpPr>
          <p:spPr>
            <a:xfrm>
              <a:off x="10627035" y="2178687"/>
              <a:ext cx="92939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Multimedia upload/</a:t>
              </a:r>
              <a:r>
                <a:rPr kumimoji="0" lang="en-US" sz="1200" b="0" i="0" u="none" strike="noStrike" kern="0" cap="none" spc="0" normalizeH="0" baseline="0" noProof="0" dirty="0" err="1">
                  <a:ln>
                    <a:noFill/>
                  </a:ln>
                  <a:solidFill>
                    <a:prstClr val="black"/>
                  </a:solidFill>
                  <a:effectLst/>
                  <a:uLnTx/>
                  <a:uFillTx/>
                  <a:latin typeface="Calibri" panose="020F0502020204030204"/>
                </a:rPr>
                <a:t>mgmt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2" name="Google Shape;76;p13">
              <a:extLst>
                <a:ext uri="{FF2B5EF4-FFF2-40B4-BE49-F238E27FC236}">
                  <a16:creationId xmlns:a16="http://schemas.microsoft.com/office/drawing/2014/main" id="{8177856F-2547-9DD1-75E7-3107B416ED44}"/>
                </a:ext>
              </a:extLst>
            </p:cNvPr>
            <p:cNvSpPr/>
            <p:nvPr/>
          </p:nvSpPr>
          <p:spPr>
            <a:xfrm>
              <a:off x="7062399" y="1684236"/>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Quick replies</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3" name="Google Shape;76;p13">
              <a:extLst>
                <a:ext uri="{FF2B5EF4-FFF2-40B4-BE49-F238E27FC236}">
                  <a16:creationId xmlns:a16="http://schemas.microsoft.com/office/drawing/2014/main" id="{B3AB78CF-919C-F48B-187D-815C9373E63D}"/>
                </a:ext>
              </a:extLst>
            </p:cNvPr>
            <p:cNvSpPr/>
            <p:nvPr/>
          </p:nvSpPr>
          <p:spPr>
            <a:xfrm>
              <a:off x="6200970" y="1684236"/>
              <a:ext cx="77535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Create, modify room</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4" name="Google Shape;76;p13">
              <a:extLst>
                <a:ext uri="{FF2B5EF4-FFF2-40B4-BE49-F238E27FC236}">
                  <a16:creationId xmlns:a16="http://schemas.microsoft.com/office/drawing/2014/main" id="{1FB3232A-74F3-F78A-A730-02007290A510}"/>
                </a:ext>
              </a:extLst>
            </p:cNvPr>
            <p:cNvSpPr/>
            <p:nvPr/>
          </p:nvSpPr>
          <p:spPr>
            <a:xfrm>
              <a:off x="4773973"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Video display</a:t>
              </a:r>
            </a:p>
          </p:txBody>
        </p:sp>
        <p:sp>
          <p:nvSpPr>
            <p:cNvPr id="345" name="Google Shape;76;p13">
              <a:extLst>
                <a:ext uri="{FF2B5EF4-FFF2-40B4-BE49-F238E27FC236}">
                  <a16:creationId xmlns:a16="http://schemas.microsoft.com/office/drawing/2014/main" id="{17F5B00B-21E2-8963-2BAF-53E604721DC6}"/>
                </a:ext>
              </a:extLst>
            </p:cNvPr>
            <p:cNvSpPr/>
            <p:nvPr/>
          </p:nvSpPr>
          <p:spPr>
            <a:xfrm>
              <a:off x="10587084" y="1660592"/>
              <a:ext cx="995886" cy="430738"/>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Account management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6" name="Google Shape;76;p13">
              <a:extLst>
                <a:ext uri="{FF2B5EF4-FFF2-40B4-BE49-F238E27FC236}">
                  <a16:creationId xmlns:a16="http://schemas.microsoft.com/office/drawing/2014/main" id="{CC558AD0-62FE-5C38-DD89-A4FB658F7DE4}"/>
                </a:ext>
              </a:extLst>
            </p:cNvPr>
            <p:cNvSpPr/>
            <p:nvPr/>
          </p:nvSpPr>
          <p:spPr>
            <a:xfrm>
              <a:off x="6289404" y="2371902"/>
              <a:ext cx="1020317"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Input reaction</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7" name="Google Shape;76;p13">
              <a:extLst>
                <a:ext uri="{FF2B5EF4-FFF2-40B4-BE49-F238E27FC236}">
                  <a16:creationId xmlns:a16="http://schemas.microsoft.com/office/drawing/2014/main" id="{F4C345D0-7723-14C6-E2B4-4820A9DD7533}"/>
                </a:ext>
              </a:extLst>
            </p:cNvPr>
            <p:cNvSpPr/>
            <p:nvPr/>
          </p:nvSpPr>
          <p:spPr>
            <a:xfrm>
              <a:off x="9469821" y="2320784"/>
              <a:ext cx="1061951" cy="42059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Authentication,</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Calibri" panose="020F0502020204030204"/>
                </a:rPr>
                <a:t>verification</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8" name="Google Shape;76;p13">
              <a:extLst>
                <a:ext uri="{FF2B5EF4-FFF2-40B4-BE49-F238E27FC236}">
                  <a16:creationId xmlns:a16="http://schemas.microsoft.com/office/drawing/2014/main" id="{80EFDD81-4F15-A322-0E7C-A7BF66491429}"/>
                </a:ext>
              </a:extLst>
            </p:cNvPr>
            <p:cNvSpPr/>
            <p:nvPr/>
          </p:nvSpPr>
          <p:spPr>
            <a:xfrm>
              <a:off x="7418707" y="2371511"/>
              <a:ext cx="1156155"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File/media dialog</a:t>
              </a:r>
            </a:p>
          </p:txBody>
        </p:sp>
        <p:sp>
          <p:nvSpPr>
            <p:cNvPr id="349" name="Google Shape;76;p13">
              <a:extLst>
                <a:ext uri="{FF2B5EF4-FFF2-40B4-BE49-F238E27FC236}">
                  <a16:creationId xmlns:a16="http://schemas.microsoft.com/office/drawing/2014/main" id="{DD943A97-00ED-B855-F870-40625D93AE72}"/>
                </a:ext>
              </a:extLst>
            </p:cNvPr>
            <p:cNvSpPr/>
            <p:nvPr/>
          </p:nvSpPr>
          <p:spPr>
            <a:xfrm>
              <a:off x="7635600" y="1684236"/>
              <a:ext cx="91128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Access camera, mic, speaker</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50" name="Google Shape;76;p13">
              <a:extLst>
                <a:ext uri="{FF2B5EF4-FFF2-40B4-BE49-F238E27FC236}">
                  <a16:creationId xmlns:a16="http://schemas.microsoft.com/office/drawing/2014/main" id="{14A50BC2-F931-E971-7443-90AAD33DD55B}"/>
                </a:ext>
              </a:extLst>
            </p:cNvPr>
            <p:cNvSpPr/>
            <p:nvPr/>
          </p:nvSpPr>
          <p:spPr>
            <a:xfrm>
              <a:off x="3380599" y="2223524"/>
              <a:ext cx="746454" cy="582738"/>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Reactions, read receipts</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351" name="Google Shape;76;p13">
              <a:extLst>
                <a:ext uri="{FF2B5EF4-FFF2-40B4-BE49-F238E27FC236}">
                  <a16:creationId xmlns:a16="http://schemas.microsoft.com/office/drawing/2014/main" id="{598451A8-804B-DBC6-9B30-C05B838E71BA}"/>
                </a:ext>
              </a:extLst>
            </p:cNvPr>
            <p:cNvSpPr/>
            <p:nvPr/>
          </p:nvSpPr>
          <p:spPr>
            <a:xfrm>
              <a:off x="4206652" y="2218066"/>
              <a:ext cx="480513"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rPr>
                <a:t>Search</a:t>
              </a:r>
              <a:endParaRPr kumimoji="0" sz="1200" b="0" i="0" u="none" strike="noStrike" kern="0" cap="none" spc="0" normalizeH="0" baseline="0" noProof="0">
                <a:ln>
                  <a:noFill/>
                </a:ln>
                <a:solidFill>
                  <a:prstClr val="black"/>
                </a:solidFill>
                <a:effectLst/>
                <a:uLnTx/>
                <a:uFillTx/>
                <a:latin typeface="Calibri" panose="020F0502020204030204"/>
              </a:endParaRPr>
            </a:p>
          </p:txBody>
        </p:sp>
        <p:sp>
          <p:nvSpPr>
            <p:cNvPr id="352" name="Google Shape;76;p13">
              <a:extLst>
                <a:ext uri="{FF2B5EF4-FFF2-40B4-BE49-F238E27FC236}">
                  <a16:creationId xmlns:a16="http://schemas.microsoft.com/office/drawing/2014/main" id="{2B388563-0DFC-55C6-3C7B-BA4C20A4AF01}"/>
                </a:ext>
              </a:extLst>
            </p:cNvPr>
            <p:cNvSpPr/>
            <p:nvPr/>
          </p:nvSpPr>
          <p:spPr>
            <a:xfrm>
              <a:off x="4776357" y="2223524"/>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Rich text format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53" name="Google Shape;76;p13">
              <a:extLst>
                <a:ext uri="{FF2B5EF4-FFF2-40B4-BE49-F238E27FC236}">
                  <a16:creationId xmlns:a16="http://schemas.microsoft.com/office/drawing/2014/main" id="{2AEC892F-5B51-E88D-BD63-66A9763EF453}"/>
                </a:ext>
              </a:extLst>
            </p:cNvPr>
            <p:cNvSpPr/>
            <p:nvPr/>
          </p:nvSpPr>
          <p:spPr>
            <a:xfrm>
              <a:off x="9946853"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rPr>
                <a:t>Join/</a:t>
              </a:r>
              <a:br>
                <a:rPr kumimoji="0" lang="en-US" sz="1200" b="0" i="0" u="none" strike="noStrike" kern="0" cap="none" spc="0" normalizeH="0" baseline="0" noProof="0">
                  <a:ln>
                    <a:noFill/>
                  </a:ln>
                  <a:solidFill>
                    <a:prstClr val="black"/>
                  </a:solidFill>
                  <a:effectLst/>
                  <a:uLnTx/>
                  <a:uFillTx/>
                  <a:latin typeface="Calibri" panose="020F0502020204030204"/>
                </a:rPr>
              </a:br>
              <a:r>
                <a:rPr kumimoji="0" lang="en-US" sz="1200" b="0" i="0" u="none" strike="noStrike" kern="0" cap="none" spc="0" normalizeH="0" baseline="0" noProof="0">
                  <a:ln>
                    <a:noFill/>
                  </a:ln>
                  <a:solidFill>
                    <a:prstClr val="black"/>
                  </a:solidFill>
                  <a:effectLst/>
                  <a:uLnTx/>
                  <a:uFillTx/>
                  <a:latin typeface="Calibri" panose="020F0502020204030204"/>
                </a:rPr>
                <a:t>leave room</a:t>
              </a:r>
              <a:endParaRPr kumimoji="0" sz="1200" b="0" i="0" u="none" strike="noStrike" kern="0" cap="none" spc="0" normalizeH="0" baseline="0" noProof="0">
                <a:ln>
                  <a:noFill/>
                </a:ln>
                <a:solidFill>
                  <a:prstClr val="black"/>
                </a:solidFill>
                <a:effectLst/>
                <a:uLnTx/>
                <a:uFillTx/>
                <a:latin typeface="Calibri" panose="020F0502020204030204"/>
              </a:endParaRPr>
            </a:p>
          </p:txBody>
        </p:sp>
        <p:sp>
          <p:nvSpPr>
            <p:cNvPr id="354" name="Google Shape;76;p13">
              <a:extLst>
                <a:ext uri="{FF2B5EF4-FFF2-40B4-BE49-F238E27FC236}">
                  <a16:creationId xmlns:a16="http://schemas.microsoft.com/office/drawing/2014/main" id="{D8B4EBB7-8927-33A0-36E7-3028DC27ABE1}"/>
                </a:ext>
              </a:extLst>
            </p:cNvPr>
            <p:cNvSpPr/>
            <p:nvPr/>
          </p:nvSpPr>
          <p:spPr>
            <a:xfrm>
              <a:off x="4216400" y="2745624"/>
              <a:ext cx="1016000" cy="272069"/>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Threaded view</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55" name="Google Shape;76;p13">
              <a:extLst>
                <a:ext uri="{FF2B5EF4-FFF2-40B4-BE49-F238E27FC236}">
                  <a16:creationId xmlns:a16="http://schemas.microsoft.com/office/drawing/2014/main" id="{6E2644F5-84A4-A45F-00FC-7D48345EECE8}"/>
                </a:ext>
              </a:extLst>
            </p:cNvPr>
            <p:cNvSpPr/>
            <p:nvPr/>
          </p:nvSpPr>
          <p:spPr>
            <a:xfrm>
              <a:off x="11224564" y="972427"/>
              <a:ext cx="450829"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Read receipt</a:t>
              </a:r>
            </a:p>
          </p:txBody>
        </p:sp>
        <p:sp>
          <p:nvSpPr>
            <p:cNvPr id="356" name="TextBox 355">
              <a:extLst>
                <a:ext uri="{FF2B5EF4-FFF2-40B4-BE49-F238E27FC236}">
                  <a16:creationId xmlns:a16="http://schemas.microsoft.com/office/drawing/2014/main" id="{3BDDD3B5-F37B-A12E-0CC7-A15ADA9A3F97}"/>
                </a:ext>
              </a:extLst>
            </p:cNvPr>
            <p:cNvSpPr txBox="1"/>
            <p:nvPr/>
          </p:nvSpPr>
          <p:spPr>
            <a:xfrm>
              <a:off x="6755246" y="70243"/>
              <a:ext cx="197487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rPr>
                <a:t>Application</a:t>
              </a:r>
            </a:p>
          </p:txBody>
        </p:sp>
        <p:sp>
          <p:nvSpPr>
            <p:cNvPr id="357" name="Google Shape;73;p13">
              <a:extLst>
                <a:ext uri="{FF2B5EF4-FFF2-40B4-BE49-F238E27FC236}">
                  <a16:creationId xmlns:a16="http://schemas.microsoft.com/office/drawing/2014/main" id="{2C9C9B82-2B70-664C-F6D3-5EA8C369CF59}"/>
                </a:ext>
              </a:extLst>
            </p:cNvPr>
            <p:cNvSpPr/>
            <p:nvPr/>
          </p:nvSpPr>
          <p:spPr>
            <a:xfrm>
              <a:off x="3261359" y="226141"/>
              <a:ext cx="2202725" cy="2916436"/>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358" name="TextBox 357">
              <a:extLst>
                <a:ext uri="{FF2B5EF4-FFF2-40B4-BE49-F238E27FC236}">
                  <a16:creationId xmlns:a16="http://schemas.microsoft.com/office/drawing/2014/main" id="{12A2D33D-86B8-AE71-8A0D-81AF134355B6}"/>
                </a:ext>
              </a:extLst>
            </p:cNvPr>
            <p:cNvSpPr txBox="1"/>
            <p:nvPr/>
          </p:nvSpPr>
          <p:spPr>
            <a:xfrm>
              <a:off x="3350233" y="249400"/>
              <a:ext cx="197487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rPr>
                <a:t>UI / UX</a:t>
              </a:r>
            </a:p>
          </p:txBody>
        </p:sp>
        <p:sp>
          <p:nvSpPr>
            <p:cNvPr id="359" name="Google Shape;76;p13">
              <a:extLst>
                <a:ext uri="{FF2B5EF4-FFF2-40B4-BE49-F238E27FC236}">
                  <a16:creationId xmlns:a16="http://schemas.microsoft.com/office/drawing/2014/main" id="{1B3A3471-2558-F47F-B2E1-749826AAF268}"/>
                </a:ext>
              </a:extLst>
            </p:cNvPr>
            <p:cNvSpPr/>
            <p:nvPr/>
          </p:nvSpPr>
          <p:spPr>
            <a:xfrm>
              <a:off x="6545704" y="2739373"/>
              <a:ext cx="1844764"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UI</a:t>
              </a:r>
              <a:r>
                <a:rPr kumimoji="0" lang="en-US" sz="1200" b="0" i="0" u="none" strike="noStrike" kern="0" cap="none" spc="0" normalizeH="0" baseline="0" noProof="0" dirty="0">
                  <a:ln>
                    <a:noFill/>
                  </a:ln>
                  <a:solidFill>
                    <a:prstClr val="black"/>
                  </a:solidFill>
                  <a:effectLst/>
                  <a:uLnTx/>
                  <a:uFillTx/>
                  <a:latin typeface="Calibri" panose="020F0502020204030204"/>
                  <a:sym typeface="Wingdings" pitchFamily="2" charset="2"/>
                </a:rPr>
                <a:t> ↔ SDK communication</a:t>
              </a:r>
              <a:endParaRPr kumimoji="0" lang="en-US" sz="1200" b="0" i="0" u="none" strike="noStrike" kern="0" cap="none" spc="0" normalizeH="0" baseline="0" noProof="0" dirty="0">
                <a:ln>
                  <a:noFill/>
                </a:ln>
                <a:solidFill>
                  <a:prstClr val="black"/>
                </a:solidFill>
                <a:effectLst/>
                <a:uLnTx/>
                <a:uFillTx/>
                <a:latin typeface="Calibri" panose="020F0502020204030204"/>
              </a:endParaRPr>
            </a:p>
          </p:txBody>
        </p:sp>
      </p:grpSp>
      <p:sp>
        <p:nvSpPr>
          <p:cNvPr id="360" name="Google Shape;90;p13">
            <a:extLst>
              <a:ext uri="{FF2B5EF4-FFF2-40B4-BE49-F238E27FC236}">
                <a16:creationId xmlns:a16="http://schemas.microsoft.com/office/drawing/2014/main" id="{F25A2F63-5DD2-5A2B-8344-734EC3D3DCC4}"/>
              </a:ext>
            </a:extLst>
          </p:cNvPr>
          <p:cNvSpPr/>
          <p:nvPr/>
        </p:nvSpPr>
        <p:spPr>
          <a:xfrm>
            <a:off x="786672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000" dirty="0">
                <a:solidFill>
                  <a:prstClr val="black"/>
                </a:solidFill>
                <a:latin typeface="Calibri" panose="020F0502020204030204"/>
              </a:rPr>
              <a:t>Authentication</a:t>
            </a:r>
            <a:endParaRPr sz="1000" dirty="0">
              <a:solidFill>
                <a:prstClr val="black"/>
              </a:solidFill>
              <a:latin typeface="Calibri" panose="020F0502020204030204"/>
            </a:endParaRPr>
          </a:p>
        </p:txBody>
      </p:sp>
      <p:sp>
        <p:nvSpPr>
          <p:cNvPr id="361" name="Google Shape;76;p13">
            <a:extLst>
              <a:ext uri="{FF2B5EF4-FFF2-40B4-BE49-F238E27FC236}">
                <a16:creationId xmlns:a16="http://schemas.microsoft.com/office/drawing/2014/main" id="{89DEAECB-6218-0309-E533-D4655ECA7182}"/>
              </a:ext>
            </a:extLst>
          </p:cNvPr>
          <p:cNvSpPr/>
          <p:nvPr/>
        </p:nvSpPr>
        <p:spPr>
          <a:xfrm>
            <a:off x="5602698" y="5157519"/>
            <a:ext cx="1647936"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solidFill>
                  <a:prstClr val="black"/>
                </a:solidFill>
                <a:latin typeface="Calibri" panose="020F0502020204030204"/>
              </a:rPr>
              <a:t>channels, </a:t>
            </a:r>
            <a:r>
              <a:rPr lang="en-US" sz="1200" dirty="0" err="1">
                <a:solidFill>
                  <a:prstClr val="black"/>
                </a:solidFill>
                <a:latin typeface="Calibri" panose="020F0502020204030204"/>
              </a:rPr>
              <a:t>segqueues</a:t>
            </a:r>
            <a:r>
              <a:rPr lang="en-US" sz="1200" dirty="0">
                <a:solidFill>
                  <a:prstClr val="black"/>
                </a:solidFill>
                <a:latin typeface="Calibri" panose="020F0502020204030204"/>
              </a:rPr>
              <a:t>, </a:t>
            </a:r>
            <a:r>
              <a:rPr lang="en-US" sz="1200" dirty="0" err="1">
                <a:solidFill>
                  <a:prstClr val="black"/>
                </a:solidFill>
                <a:latin typeface="Calibri" panose="020F0502020204030204"/>
              </a:rPr>
              <a:t>etc</a:t>
            </a:r>
            <a:r>
              <a:rPr lang="en-US" sz="1200" dirty="0">
                <a:solidFill>
                  <a:prstClr val="black"/>
                </a:solidFill>
                <a:latin typeface="Calibri" panose="020F0502020204030204"/>
              </a:rPr>
              <a:t> </a:t>
            </a:r>
            <a:endParaRPr sz="1200" dirty="0">
              <a:solidFill>
                <a:prstClr val="black"/>
              </a:solidFill>
              <a:latin typeface="Calibri" panose="020F0502020204030204"/>
            </a:endParaRPr>
          </a:p>
        </p:txBody>
      </p:sp>
      <p:sp>
        <p:nvSpPr>
          <p:cNvPr id="362" name="Google Shape;80;p13">
            <a:extLst>
              <a:ext uri="{FF2B5EF4-FFF2-40B4-BE49-F238E27FC236}">
                <a16:creationId xmlns:a16="http://schemas.microsoft.com/office/drawing/2014/main" id="{34E6988A-6E76-977B-5930-9B4B41085B19}"/>
              </a:ext>
            </a:extLst>
          </p:cNvPr>
          <p:cNvSpPr/>
          <p:nvPr/>
        </p:nvSpPr>
        <p:spPr>
          <a:xfrm>
            <a:off x="3507794" y="5497298"/>
            <a:ext cx="642567"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 sz="1400" dirty="0">
                <a:solidFill>
                  <a:prstClr val="black"/>
                </a:solidFill>
                <a:latin typeface="Calibri" panose="020F0502020204030204"/>
              </a:rPr>
              <a:t>Events</a:t>
            </a:r>
            <a:endParaRPr sz="1400" dirty="0">
              <a:solidFill>
                <a:prstClr val="black"/>
              </a:solidFill>
              <a:latin typeface="Calibri" panose="020F0502020204030204"/>
            </a:endParaRPr>
          </a:p>
        </p:txBody>
      </p:sp>
      <p:sp>
        <p:nvSpPr>
          <p:cNvPr id="363" name="Google Shape;83;p13">
            <a:extLst>
              <a:ext uri="{FF2B5EF4-FFF2-40B4-BE49-F238E27FC236}">
                <a16:creationId xmlns:a16="http://schemas.microsoft.com/office/drawing/2014/main" id="{D665B96B-50E0-02DB-C17A-1F13065A662D}"/>
              </a:ext>
            </a:extLst>
          </p:cNvPr>
          <p:cNvSpPr/>
          <p:nvPr/>
        </p:nvSpPr>
        <p:spPr>
          <a:xfrm>
            <a:off x="4359671" y="4972211"/>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 sz="1400" dirty="0">
                <a:solidFill>
                  <a:prstClr val="black"/>
                </a:solidFill>
                <a:latin typeface="Calibri" panose="020F0502020204030204"/>
              </a:rPr>
              <a:t>Actions</a:t>
            </a:r>
            <a:endParaRPr sz="1400" dirty="0">
              <a:solidFill>
                <a:prstClr val="black"/>
              </a:solidFill>
              <a:latin typeface="Calibri" panose="020F0502020204030204"/>
            </a:endParaRPr>
          </a:p>
        </p:txBody>
      </p:sp>
      <p:sp>
        <p:nvSpPr>
          <p:cNvPr id="364" name="Google Shape;76;p13">
            <a:extLst>
              <a:ext uri="{FF2B5EF4-FFF2-40B4-BE49-F238E27FC236}">
                <a16:creationId xmlns:a16="http://schemas.microsoft.com/office/drawing/2014/main" id="{1E620F1C-1917-B0B4-515D-FA75635BF196}"/>
              </a:ext>
            </a:extLst>
          </p:cNvPr>
          <p:cNvSpPr/>
          <p:nvPr/>
        </p:nvSpPr>
        <p:spPr>
          <a:xfrm>
            <a:off x="10124800" y="2827843"/>
            <a:ext cx="748224" cy="257964"/>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solidFill>
                  <a:prstClr val="black"/>
                </a:solidFill>
                <a:latin typeface="Calibri" panose="020F0502020204030204"/>
              </a:rPr>
              <a:t>and more!</a:t>
            </a:r>
            <a:endParaRPr sz="1200" dirty="0">
              <a:solidFill>
                <a:prstClr val="black"/>
              </a:solidFill>
              <a:latin typeface="Calibri" panose="020F0502020204030204"/>
            </a:endParaRPr>
          </a:p>
        </p:txBody>
      </p:sp>
    </p:spTree>
    <p:extLst>
      <p:ext uri="{BB962C8B-B14F-4D97-AF65-F5344CB8AC3E}">
        <p14:creationId xmlns:p14="http://schemas.microsoft.com/office/powerpoint/2010/main" val="3243560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5914DBCB-5416-6386-9267-8FBD38FD1AB2}"/>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5D140D7F-4AD3-52B6-C194-C0090637B542}"/>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783279C2-45BC-2DB6-4B0C-8F453442F318}"/>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1A502C8A-09AA-7DA5-0B44-411E13929AC6}"/>
              </a:ext>
            </a:extLst>
          </p:cNvPr>
          <p:cNvPicPr preferRelativeResize="0"/>
          <p:nvPr/>
        </p:nvPicPr>
        <p:blipFill rotWithShape="1">
          <a:blip r:embed="rId4">
            <a:alphaModFix/>
          </a:blip>
          <a:srcRect/>
          <a:stretch/>
        </p:blipFill>
        <p:spPr>
          <a:xfrm>
            <a:off x="10612886" y="5588000"/>
            <a:ext cx="1371600" cy="1016000"/>
          </a:xfrm>
          <a:prstGeom prst="rect">
            <a:avLst/>
          </a:prstGeom>
          <a:noFill/>
          <a:ln>
            <a:noFill/>
          </a:ln>
        </p:spPr>
      </p:pic>
      <p:pic>
        <p:nvPicPr>
          <p:cNvPr id="136" name="Google Shape;136;p30" descr="Frame 3.svg">
            <a:extLst>
              <a:ext uri="{FF2B5EF4-FFF2-40B4-BE49-F238E27FC236}">
                <a16:creationId xmlns:a16="http://schemas.microsoft.com/office/drawing/2014/main" id="{A3A1A051-776C-D93F-D41C-8DE9E9B6EF74}"/>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pic>
        <p:nvPicPr>
          <p:cNvPr id="2" name="Google Shape;136;p30" descr="Frame 3.svg">
            <a:extLst>
              <a:ext uri="{FF2B5EF4-FFF2-40B4-BE49-F238E27FC236}">
                <a16:creationId xmlns:a16="http://schemas.microsoft.com/office/drawing/2014/main" id="{31A84668-D140-AA5E-4A93-C0EAD1ECF38E}"/>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5A54FB04-251F-991D-9181-9A4240408AC3}"/>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4" name="Title 5">
            <a:extLst>
              <a:ext uri="{FF2B5EF4-FFF2-40B4-BE49-F238E27FC236}">
                <a16:creationId xmlns:a16="http://schemas.microsoft.com/office/drawing/2014/main" id="{1DF6711A-FD53-94CE-403C-CF00EBAD84C1}"/>
              </a:ext>
            </a:extLst>
          </p:cNvPr>
          <p:cNvSpPr>
            <a:spLocks noGrp="1"/>
          </p:cNvSpPr>
          <p:nvPr>
            <p:ph type="title"/>
          </p:nvPr>
        </p:nvSpPr>
        <p:spPr>
          <a:xfrm>
            <a:off x="831850" y="295120"/>
            <a:ext cx="10515600" cy="5415910"/>
          </a:xfrm>
        </p:spPr>
        <p:txBody>
          <a:bodyPr>
            <a:normAutofit/>
          </a:bodyPr>
          <a:lstStyle/>
          <a:p>
            <a:pPr algn="ctr"/>
            <a:r>
              <a:rPr lang="en-US" b="1" dirty="0"/>
              <a:t>demo time!</a:t>
            </a:r>
            <a:br>
              <a:rPr lang="en-US" b="1" dirty="0"/>
            </a:br>
            <a:br>
              <a:rPr lang="en-US" dirty="0"/>
            </a:br>
            <a:r>
              <a:rPr lang="en-US" sz="3200" dirty="0">
                <a:solidFill>
                  <a:schemeClr val="tx2">
                    <a:lumMod val="75000"/>
                  </a:schemeClr>
                </a:solidFill>
              </a:rPr>
              <a:t>for future/offline viewers:</a:t>
            </a:r>
            <a:br>
              <a:rPr lang="en-US" sz="3600" dirty="0">
                <a:solidFill>
                  <a:schemeClr val="tx2">
                    <a:lumMod val="75000"/>
                  </a:schemeClr>
                </a:solidFill>
              </a:rPr>
            </a:br>
            <a:br>
              <a:rPr lang="en-US" sz="3600" dirty="0">
                <a:solidFill>
                  <a:schemeClr val="tx2">
                    <a:lumMod val="75000"/>
                  </a:schemeClr>
                </a:solidFill>
              </a:rPr>
            </a:br>
            <a:r>
              <a:rPr lang="en-US" sz="2400" dirty="0">
                <a:solidFill>
                  <a:schemeClr val="tx2">
                    <a:lumMod val="75000"/>
                  </a:schemeClr>
                </a:solidFill>
              </a:rPr>
              <a:t>the demo included an overview of </a:t>
            </a:r>
            <a:r>
              <a:rPr lang="en-US" sz="2400" dirty="0" err="1">
                <a:solidFill>
                  <a:schemeClr val="tx2">
                    <a:lumMod val="75000"/>
                  </a:schemeClr>
                </a:solidFill>
              </a:rPr>
              <a:t>Robrix’s</a:t>
            </a:r>
            <a:r>
              <a:rPr lang="en-US" sz="2400" dirty="0">
                <a:solidFill>
                  <a:schemeClr val="tx2">
                    <a:lumMod val="75000"/>
                  </a:schemeClr>
                </a:solidFill>
              </a:rPr>
              <a:t> features</a:t>
            </a:r>
            <a:br>
              <a:rPr lang="en-US" sz="2400" dirty="0">
                <a:solidFill>
                  <a:schemeClr val="tx2">
                    <a:lumMod val="75000"/>
                  </a:schemeClr>
                </a:solidFill>
              </a:rPr>
            </a:br>
            <a:r>
              <a:rPr lang="en-US" sz="2400" dirty="0">
                <a:solidFill>
                  <a:schemeClr val="tx2">
                    <a:lumMod val="75000"/>
                  </a:schemeClr>
                </a:solidFill>
              </a:rPr>
              <a:t>running on macOS &amp; other platforms.</a:t>
            </a:r>
            <a:br>
              <a:rPr lang="en-US" sz="2400" dirty="0">
                <a:solidFill>
                  <a:schemeClr val="tx2">
                    <a:lumMod val="75000"/>
                  </a:schemeClr>
                </a:solidFill>
              </a:rPr>
            </a:br>
            <a:r>
              <a:rPr lang="en-US" sz="2400" dirty="0">
                <a:solidFill>
                  <a:schemeClr val="tx2">
                    <a:lumMod val="75000"/>
                  </a:schemeClr>
                </a:solidFill>
              </a:rPr>
              <a:t> </a:t>
            </a:r>
            <a:br>
              <a:rPr lang="en-US" sz="2400" dirty="0">
                <a:solidFill>
                  <a:schemeClr val="tx2">
                    <a:lumMod val="75000"/>
                  </a:schemeClr>
                </a:solidFill>
              </a:rPr>
            </a:br>
            <a:r>
              <a:rPr lang="en-US" sz="2400" dirty="0">
                <a:solidFill>
                  <a:schemeClr val="tx2">
                    <a:lumMod val="75000"/>
                  </a:schemeClr>
                </a:solidFill>
              </a:rPr>
              <a:t>Check out our various apps to run them yourself:</a:t>
            </a:r>
            <a:br>
              <a:rPr lang="en-US" sz="2400" dirty="0">
                <a:solidFill>
                  <a:schemeClr val="tx2">
                    <a:lumMod val="75000"/>
                  </a:schemeClr>
                </a:solidFill>
              </a:rPr>
            </a:br>
            <a:r>
              <a:rPr lang="en-US" sz="2400" dirty="0">
                <a:solidFill>
                  <a:schemeClr val="accent1">
                    <a:lumMod val="60000"/>
                    <a:lumOff val="40000"/>
                  </a:schemeClr>
                </a:solidFill>
                <a:hlinkClick r:id="rId7">
                  <a:extLst>
                    <a:ext uri="{A12FA001-AC4F-418D-AE19-62706E023703}">
                      <ahyp:hlinkClr xmlns:ahyp="http://schemas.microsoft.com/office/drawing/2018/hyperlinkcolor" val="tx"/>
                    </a:ext>
                  </a:extLst>
                </a:hlinkClick>
              </a:rPr>
              <a:t>https://github.com/project-robius/robrix</a:t>
            </a:r>
            <a:br>
              <a:rPr lang="en-US" sz="2400" dirty="0">
                <a:solidFill>
                  <a:schemeClr val="accent1">
                    <a:lumMod val="60000"/>
                    <a:lumOff val="40000"/>
                  </a:schemeClr>
                </a:solidFill>
              </a:rPr>
            </a:br>
            <a:r>
              <a:rPr lang="en-US" sz="2400" dirty="0">
                <a:solidFill>
                  <a:schemeClr val="accent1">
                    <a:lumMod val="60000"/>
                    <a:lumOff val="40000"/>
                  </a:schemeClr>
                </a:solidFill>
                <a:hlinkClick r:id="rId8">
                  <a:extLst>
                    <a:ext uri="{A12FA001-AC4F-418D-AE19-62706E023703}">
                      <ahyp:hlinkClr xmlns:ahyp="http://schemas.microsoft.com/office/drawing/2018/hyperlinkcolor" val="tx"/>
                    </a:ext>
                  </a:extLst>
                </a:hlinkClick>
              </a:rPr>
              <a:t>https://github.com/moxin-org/moly</a:t>
            </a:r>
            <a:br>
              <a:rPr lang="en-US" sz="2400" dirty="0">
                <a:solidFill>
                  <a:schemeClr val="accent1">
                    <a:lumMod val="60000"/>
                    <a:lumOff val="40000"/>
                  </a:schemeClr>
                </a:solidFill>
              </a:rPr>
            </a:br>
            <a:r>
              <a:rPr lang="en-US" sz="2400" dirty="0">
                <a:solidFill>
                  <a:schemeClr val="accent1">
                    <a:lumMod val="60000"/>
                    <a:lumOff val="40000"/>
                  </a:schemeClr>
                </a:solidFill>
                <a:hlinkClick r:id="rId9">
                  <a:extLst>
                    <a:ext uri="{A12FA001-AC4F-418D-AE19-62706E023703}">
                      <ahyp:hlinkClr xmlns:ahyp="http://schemas.microsoft.com/office/drawing/2018/hyperlinkcolor" val="tx"/>
                    </a:ext>
                  </a:extLst>
                </a:hlinkClick>
              </a:rPr>
              <a:t>https://github.com/makepad/makepad</a:t>
            </a:r>
            <a:endParaRPr lang="en-US" sz="4400" dirty="0">
              <a:solidFill>
                <a:schemeClr val="accent1">
                  <a:lumMod val="60000"/>
                  <a:lumOff val="40000"/>
                </a:schemeClr>
              </a:solidFill>
            </a:endParaRPr>
          </a:p>
        </p:txBody>
      </p:sp>
    </p:spTree>
    <p:extLst>
      <p:ext uri="{BB962C8B-B14F-4D97-AF65-F5344CB8AC3E}">
        <p14:creationId xmlns:p14="http://schemas.microsoft.com/office/powerpoint/2010/main" val="4051917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F0391D28-5BD1-E914-FAC6-343D5039D9CA}"/>
            </a:ext>
          </a:extLst>
        </p:cNvPr>
        <p:cNvGrpSpPr/>
        <p:nvPr/>
      </p:nvGrpSpPr>
      <p:grpSpPr>
        <a:xfrm>
          <a:off x="0" y="0"/>
          <a:ext cx="0" cy="0"/>
          <a:chOff x="0" y="0"/>
          <a:chExt cx="0" cy="0"/>
        </a:xfrm>
      </p:grpSpPr>
      <p:pic>
        <p:nvPicPr>
          <p:cNvPr id="124" name="Google Shape;124;p29" descr="Rectangle 3.png">
            <a:extLst>
              <a:ext uri="{FF2B5EF4-FFF2-40B4-BE49-F238E27FC236}">
                <a16:creationId xmlns:a16="http://schemas.microsoft.com/office/drawing/2014/main" id="{C09C7D14-379A-1A39-D9B5-FE53E44E9165}"/>
              </a:ext>
            </a:extLst>
          </p:cNvPr>
          <p:cNvPicPr preferRelativeResize="0"/>
          <p:nvPr/>
        </p:nvPicPr>
        <p:blipFill rotWithShape="1">
          <a:blip r:embed="rId3">
            <a:alphaModFix/>
          </a:blip>
          <a:srcRect/>
          <a:stretch/>
        </p:blipFill>
        <p:spPr>
          <a:xfrm>
            <a:off x="0" y="5714117"/>
            <a:ext cx="12192000" cy="1143000"/>
          </a:xfrm>
          <a:prstGeom prst="rect">
            <a:avLst/>
          </a:prstGeom>
          <a:noFill/>
          <a:ln>
            <a:noFill/>
          </a:ln>
        </p:spPr>
      </p:pic>
      <p:pic>
        <p:nvPicPr>
          <p:cNvPr id="125" name="Google Shape;125;p29" descr="Group 3.svg">
            <a:extLst>
              <a:ext uri="{FF2B5EF4-FFF2-40B4-BE49-F238E27FC236}">
                <a16:creationId xmlns:a16="http://schemas.microsoft.com/office/drawing/2014/main" id="{9ABAB16B-1C04-DF02-C9C1-DCF98DAA75E6}"/>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26" name="Google Shape;126;p29" descr="定稿-SVG-图标 2.svg">
            <a:extLst>
              <a:ext uri="{FF2B5EF4-FFF2-40B4-BE49-F238E27FC236}">
                <a16:creationId xmlns:a16="http://schemas.microsoft.com/office/drawing/2014/main" id="{751E3800-16B0-4582-FFC0-0BC60AD1BC17}"/>
              </a:ext>
            </a:extLst>
          </p:cNvPr>
          <p:cNvPicPr preferRelativeResize="0"/>
          <p:nvPr/>
        </p:nvPicPr>
        <p:blipFill rotWithShape="1">
          <a:blip r:embed="rId5">
            <a:alphaModFix/>
          </a:blip>
          <a:srcRect/>
          <a:stretch/>
        </p:blipFill>
        <p:spPr>
          <a:xfrm>
            <a:off x="8126012" y="2919320"/>
            <a:ext cx="3429000" cy="3429000"/>
          </a:xfrm>
          <a:prstGeom prst="rect">
            <a:avLst/>
          </a:prstGeom>
          <a:noFill/>
          <a:ln>
            <a:noFill/>
          </a:ln>
        </p:spPr>
      </p:pic>
      <p:sp>
        <p:nvSpPr>
          <p:cNvPr id="4" name="Rectangle">
            <a:extLst>
              <a:ext uri="{FF2B5EF4-FFF2-40B4-BE49-F238E27FC236}">
                <a16:creationId xmlns:a16="http://schemas.microsoft.com/office/drawing/2014/main" id="{29B953C6-D4ED-6E37-5315-10F58DFCDC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7422" y="2547715"/>
            <a:ext cx="8347144" cy="1899025"/>
          </a:xfrm>
          <a:prstGeom prst="roundRect">
            <a:avLst/>
          </a:prstGeom>
          <a:gradFill flip="none" rotWithShape="1">
            <a:gsLst>
              <a:gs pos="32000">
                <a:sysClr val="windowText" lastClr="000000">
                  <a:alpha val="67000"/>
                </a:sysClr>
              </a:gs>
              <a:gs pos="0">
                <a:sysClr val="windowText" lastClr="000000">
                  <a:alpha val="82974"/>
                </a:sysClr>
              </a:gs>
              <a:gs pos="99000">
                <a:sysClr val="windowText" lastClr="000000">
                  <a:alpha val="55000"/>
                </a:sysClr>
              </a:gs>
            </a:gsLst>
            <a:path path="circle">
              <a:fillToRect r="100000" b="100000"/>
            </a:path>
            <a:tileRect l="-100000" t="-100000"/>
          </a:gradFill>
          <a:ln w="12700">
            <a:miter lim="400000"/>
          </a:ln>
        </p:spPr>
        <p:txBody>
          <a:bodyPr lIns="50800" tIns="50800" rIns="50800" bIns="5080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600" b="0" i="0" u="none" strike="noStrike" kern="0" cap="all" spc="0" normalizeH="0" baseline="0" noProof="0" dirty="0">
              <a:ln>
                <a:noFill/>
              </a:ln>
              <a:solidFill>
                <a:srgbClr val="FFFFFF"/>
              </a:solidFill>
              <a:effectLst/>
              <a:uLnTx/>
              <a:uFillTx/>
              <a:latin typeface="Tenorite"/>
              <a:sym typeface="Avenir Next"/>
            </a:endParaRPr>
          </a:p>
        </p:txBody>
      </p:sp>
      <p:sp>
        <p:nvSpPr>
          <p:cNvPr id="5" name="Title 1">
            <a:extLst>
              <a:ext uri="{FF2B5EF4-FFF2-40B4-BE49-F238E27FC236}">
                <a16:creationId xmlns:a16="http://schemas.microsoft.com/office/drawing/2014/main" id="{300178B0-564E-43AE-0192-D9313300FBE3}"/>
              </a:ext>
            </a:extLst>
          </p:cNvPr>
          <p:cNvSpPr txBox="1">
            <a:spLocks/>
          </p:cNvSpPr>
          <p:nvPr/>
        </p:nvSpPr>
        <p:spPr>
          <a:xfrm>
            <a:off x="-65593" y="2546831"/>
            <a:ext cx="7555315" cy="1899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aford Display" pitchFamily="2" charset="0"/>
                <a:ea typeface="+mj-ea"/>
              </a:rPr>
              <a:t>Code Examples &amp; Implementation Details</a:t>
            </a:r>
          </a:p>
        </p:txBody>
      </p:sp>
    </p:spTree>
    <p:extLst>
      <p:ext uri="{BB962C8B-B14F-4D97-AF65-F5344CB8AC3E}">
        <p14:creationId xmlns:p14="http://schemas.microsoft.com/office/powerpoint/2010/main" val="194286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B0A71697-6625-1C34-9339-ED01454993C9}"/>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0A6ECF34-2AED-7587-7DEC-A1A435BFD302}"/>
              </a:ext>
            </a:extLst>
          </p:cNvPr>
          <p:cNvPicPr preferRelativeResize="0"/>
          <p:nvPr/>
        </p:nvPicPr>
        <p:blipFill rotWithShape="1">
          <a:blip r:embed="rId3">
            <a:alphaModFix/>
          </a:blip>
          <a:srcRect/>
          <a:stretch/>
        </p:blipFill>
        <p:spPr>
          <a:xfrm>
            <a:off x="0" y="295119"/>
            <a:ext cx="12192000" cy="6858000"/>
          </a:xfrm>
          <a:prstGeom prst="rect">
            <a:avLst/>
          </a:prstGeom>
          <a:noFill/>
          <a:ln>
            <a:noFill/>
          </a:ln>
        </p:spPr>
      </p:pic>
      <p:sp>
        <p:nvSpPr>
          <p:cNvPr id="134" name="Google Shape;134;p30">
            <a:extLst>
              <a:ext uri="{FF2B5EF4-FFF2-40B4-BE49-F238E27FC236}">
                <a16:creationId xmlns:a16="http://schemas.microsoft.com/office/drawing/2014/main" id="{52CD0CE9-F200-A17F-E98B-A2CD95B96334}"/>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C9135FAC-4860-F16C-01EE-30FA637A0F9F}"/>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19CAF1A4-5368-6D91-35D6-CE9DE7E777AE}"/>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E34B1D46-3712-D51C-8D04-ABCD1890BDC3}"/>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A glimpse into </a:t>
            </a:r>
            <a:r>
              <a:rPr lang="en" sz="3600" b="1" dirty="0" err="1">
                <a:solidFill>
                  <a:srgbClr val="000000"/>
                </a:solidFill>
                <a:latin typeface="Helvetica Neue"/>
                <a:ea typeface="Helvetica Neue"/>
                <a:cs typeface="Helvetica Neue"/>
                <a:sym typeface="Helvetica Neue"/>
              </a:rPr>
              <a:t>Robrix’s</a:t>
            </a:r>
            <a:r>
              <a:rPr lang="en" sz="3600" b="1" dirty="0">
                <a:solidFill>
                  <a:srgbClr val="000000"/>
                </a:solidFill>
                <a:latin typeface="Helvetica Neue"/>
                <a:ea typeface="Helvetica Neue"/>
                <a:cs typeface="Helvetica Neue"/>
                <a:sym typeface="Helvetica Neue"/>
              </a:rPr>
              <a:t> code</a:t>
            </a:r>
            <a:endParaRPr sz="600" dirty="0"/>
          </a:p>
        </p:txBody>
      </p:sp>
      <p:pic>
        <p:nvPicPr>
          <p:cNvPr id="2" name="Google Shape;136;p30" descr="Frame 3.svg">
            <a:extLst>
              <a:ext uri="{FF2B5EF4-FFF2-40B4-BE49-F238E27FC236}">
                <a16:creationId xmlns:a16="http://schemas.microsoft.com/office/drawing/2014/main" id="{E615267E-D526-7E43-0C48-FEBD143AFE2D}"/>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E564F98F-ABC5-6D6B-B746-FAE34D8B81CF}"/>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4" name="Content Placeholder 2">
            <a:extLst>
              <a:ext uri="{FF2B5EF4-FFF2-40B4-BE49-F238E27FC236}">
                <a16:creationId xmlns:a16="http://schemas.microsoft.com/office/drawing/2014/main" id="{D629F5C2-7BAA-B0AB-4D24-6BA8A1D85593}"/>
              </a:ext>
            </a:extLst>
          </p:cNvPr>
          <p:cNvSpPr txBox="1">
            <a:spLocks/>
          </p:cNvSpPr>
          <p:nvPr/>
        </p:nvSpPr>
        <p:spPr>
          <a:xfrm>
            <a:off x="1537334" y="2675044"/>
            <a:ext cx="11349485" cy="4709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endParaRPr lang="en-US" sz="2000" baseline="-15000" dirty="0">
              <a:solidFill>
                <a:sysClr val="windowText" lastClr="000000"/>
              </a:solidFill>
            </a:endParaRPr>
          </a:p>
        </p:txBody>
      </p:sp>
      <p:sp>
        <p:nvSpPr>
          <p:cNvPr id="6" name="Content Placeholder 2">
            <a:extLst>
              <a:ext uri="{FF2B5EF4-FFF2-40B4-BE49-F238E27FC236}">
                <a16:creationId xmlns:a16="http://schemas.microsoft.com/office/drawing/2014/main" id="{4718F74D-5802-5488-1778-324A73C5AA6C}"/>
              </a:ext>
            </a:extLst>
          </p:cNvPr>
          <p:cNvSpPr txBox="1">
            <a:spLocks/>
          </p:cNvSpPr>
          <p:nvPr/>
        </p:nvSpPr>
        <p:spPr>
          <a:xfrm>
            <a:off x="518159" y="1296589"/>
            <a:ext cx="11349485" cy="4709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dirty="0">
                <a:solidFill>
                  <a:sysClr val="windowText" lastClr="000000"/>
                </a:solidFill>
              </a:rPr>
              <a:t>What does a Makepad app look like?</a:t>
            </a:r>
          </a:p>
          <a:p>
            <a:pPr lvl="1">
              <a:lnSpc>
                <a:spcPct val="130000"/>
              </a:lnSpc>
            </a:pPr>
            <a:r>
              <a:rPr lang="en-US" dirty="0">
                <a:solidFill>
                  <a:sysClr val="windowText" lastClr="000000"/>
                </a:solidFill>
              </a:rPr>
              <a:t>Defining the UI via live DSL</a:t>
            </a:r>
          </a:p>
          <a:p>
            <a:pPr lvl="1">
              <a:lnSpc>
                <a:spcPct val="130000"/>
              </a:lnSpc>
            </a:pPr>
            <a:r>
              <a:rPr lang="en-US" dirty="0">
                <a:solidFill>
                  <a:sysClr val="windowText" lastClr="000000"/>
                </a:solidFill>
              </a:rPr>
              <a:t>Connecting the UI to Rust logic</a:t>
            </a:r>
          </a:p>
          <a:p>
            <a:pPr>
              <a:lnSpc>
                <a:spcPct val="130000"/>
              </a:lnSpc>
            </a:pPr>
            <a:r>
              <a:rPr lang="en-US" dirty="0">
                <a:solidFill>
                  <a:sysClr val="windowText" lastClr="000000"/>
                </a:solidFill>
              </a:rPr>
              <a:t>How do we leverage Rust for </a:t>
            </a:r>
            <a:r>
              <a:rPr lang="en-US" i="1" dirty="0">
                <a:solidFill>
                  <a:sysClr val="windowText" lastClr="000000"/>
                </a:solidFill>
              </a:rPr>
              <a:t>safe</a:t>
            </a:r>
            <a:r>
              <a:rPr lang="en-US" dirty="0">
                <a:solidFill>
                  <a:sysClr val="windowText" lastClr="000000"/>
                </a:solidFill>
              </a:rPr>
              <a:t>, high performance?</a:t>
            </a:r>
          </a:p>
          <a:p>
            <a:pPr>
              <a:lnSpc>
                <a:spcPct val="130000"/>
              </a:lnSpc>
            </a:pPr>
            <a:r>
              <a:rPr lang="en-US" dirty="0">
                <a:solidFill>
                  <a:sysClr val="windowText" lastClr="000000"/>
                </a:solidFill>
              </a:rPr>
              <a:t>Easily use Robius crates for deep platform integration </a:t>
            </a:r>
            <a:endParaRPr lang="en-US" sz="2400" dirty="0">
              <a:solidFill>
                <a:sysClr val="windowText" lastClr="000000"/>
              </a:solidFill>
            </a:endParaRPr>
          </a:p>
        </p:txBody>
      </p:sp>
    </p:spTree>
    <p:extLst>
      <p:ext uri="{BB962C8B-B14F-4D97-AF65-F5344CB8AC3E}">
        <p14:creationId xmlns:p14="http://schemas.microsoft.com/office/powerpoint/2010/main" val="971404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2F49C0CD-9DBF-91A0-68E6-C00F20509F67}"/>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3DDFCAAF-8E23-1E38-7CE5-64B69BE09A12}"/>
              </a:ext>
            </a:extLst>
          </p:cNvPr>
          <p:cNvPicPr preferRelativeResize="0"/>
          <p:nvPr/>
        </p:nvPicPr>
        <p:blipFill rotWithShape="1">
          <a:blip r:embed="rId3">
            <a:alphaModFix/>
          </a:blip>
          <a:srcRect/>
          <a:stretch/>
        </p:blipFill>
        <p:spPr>
          <a:xfrm>
            <a:off x="319079" y="224344"/>
            <a:ext cx="12192000" cy="6858000"/>
          </a:xfrm>
          <a:prstGeom prst="rect">
            <a:avLst/>
          </a:prstGeom>
          <a:noFill/>
          <a:ln>
            <a:noFill/>
          </a:ln>
        </p:spPr>
      </p:pic>
      <p:sp>
        <p:nvSpPr>
          <p:cNvPr id="137" name="Google Shape;137;p30">
            <a:extLst>
              <a:ext uri="{FF2B5EF4-FFF2-40B4-BE49-F238E27FC236}">
                <a16:creationId xmlns:a16="http://schemas.microsoft.com/office/drawing/2014/main" id="{381ACD47-CC75-A9E4-B2C2-CD4CB62730C3}"/>
              </a:ext>
            </a:extLst>
          </p:cNvPr>
          <p:cNvSpPr txBox="1"/>
          <p:nvPr/>
        </p:nvSpPr>
        <p:spPr>
          <a:xfrm>
            <a:off x="5546037" y="283279"/>
            <a:ext cx="1726512" cy="482183"/>
          </a:xfrm>
          <a:prstGeom prst="rect">
            <a:avLst/>
          </a:prstGeom>
          <a:noFill/>
          <a:ln>
            <a:noFill/>
          </a:ln>
        </p:spPr>
        <p:txBody>
          <a:bodyPr spcFirstLastPara="1" wrap="square" lIns="25400" tIns="25400" rIns="25400" bIns="25400" anchor="ctr" anchorCtr="0">
            <a:spAutoFit/>
          </a:bodyPr>
          <a:lstStyle/>
          <a:p>
            <a:pPr>
              <a:buClr>
                <a:srgbClr val="000000"/>
              </a:buClr>
              <a:buSzPts val="3000"/>
              <a:tabLst>
                <a:tab pos="1712913" algn="l"/>
              </a:tabLst>
            </a:pPr>
            <a:r>
              <a:rPr lang="en" sz="2800" b="1" dirty="0">
                <a:solidFill>
                  <a:srgbClr val="000000"/>
                </a:solidFill>
                <a:latin typeface="Helvetica Neue"/>
                <a:ea typeface="Helvetica Neue"/>
                <a:cs typeface="Helvetica Neue"/>
                <a:sym typeface="Helvetica Neue"/>
              </a:rPr>
              <a:t>Example:</a:t>
            </a:r>
            <a:endParaRPr sz="400" i="1" dirty="0"/>
          </a:p>
        </p:txBody>
      </p:sp>
      <p:sp>
        <p:nvSpPr>
          <p:cNvPr id="19" name="TextBox 18">
            <a:extLst>
              <a:ext uri="{FF2B5EF4-FFF2-40B4-BE49-F238E27FC236}">
                <a16:creationId xmlns:a16="http://schemas.microsoft.com/office/drawing/2014/main" id="{3194268E-A6F5-14FE-E9F6-605C2E4C85A5}"/>
              </a:ext>
            </a:extLst>
          </p:cNvPr>
          <p:cNvSpPr txBox="1"/>
          <p:nvPr/>
        </p:nvSpPr>
        <p:spPr>
          <a:xfrm>
            <a:off x="1470367" y="-30390821"/>
            <a:ext cx="10756232" cy="19759255"/>
          </a:xfrm>
          <a:prstGeom prst="rect">
            <a:avLst/>
          </a:prstGeom>
          <a:noFill/>
        </p:spPr>
        <p:txBody>
          <a:bodyPr wrap="square">
            <a:spAutoFit/>
          </a:bodyPr>
          <a:lstStyle/>
          <a:p>
            <a:r>
              <a:rPr lang="en-US" dirty="0" err="1">
                <a:solidFill>
                  <a:srgbClr val="795E26"/>
                </a:solidFill>
                <a:latin typeface="Courier New" panose="02070309020205020404" pitchFamily="49" charset="0"/>
              </a:rPr>
              <a:t>live_design</a:t>
            </a:r>
            <a:r>
              <a:rPr lang="en-US" dirty="0">
                <a:solidFill>
                  <a:srgbClr val="795E26"/>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8000"/>
                </a:solidFill>
                <a:latin typeface="Courier New" panose="02070309020205020404" pitchFamily="49" charset="0"/>
              </a:rPr>
              <a:t>   // The view used for each text-only message event in a room's timeline.</a:t>
            </a:r>
            <a:endParaRPr lang="en-US" dirty="0"/>
          </a:p>
          <a:p>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show_bg</a:t>
            </a:r>
            <a:r>
              <a:rPr lang="en-US" dirty="0">
                <a:solidFill>
                  <a:srgbClr val="795E26"/>
                </a:solidFill>
                <a:latin typeface="Courier New" panose="02070309020205020404" pitchFamily="49" charset="0"/>
              </a:rPr>
              <a:t>: </a:t>
            </a:r>
            <a:r>
              <a:rPr lang="en-US" dirty="0">
                <a:solidFill>
                  <a:srgbClr val="0000FF"/>
                </a:solidFill>
                <a:latin typeface="Courier New" panose="02070309020205020404" pitchFamily="49" charset="0"/>
              </a:rPr>
              <a:t>true</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draw_bg</a:t>
            </a:r>
            <a:r>
              <a:rPr lang="en-US" dirty="0">
                <a:solidFill>
                  <a:srgbClr val="795E26"/>
                </a:solidFill>
                <a:latin typeface="Courier New" panose="02070309020205020404" pitchFamily="49" charset="0"/>
              </a:rPr>
              <a:t>: { ...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animator</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on_highlight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on_hover</a:t>
            </a:r>
            <a:r>
              <a:rPr lang="en-US" dirty="0">
                <a:solidFill>
                  <a:srgbClr val="001080"/>
                </a:solidFill>
                <a:latin typeface="Courier New" panose="02070309020205020404" pitchFamily="49" charset="0"/>
              </a:rPr>
              <a:t> </a:t>
            </a:r>
            <a:r>
              <a:rPr lang="en-US" dirty="0">
                <a:solidFill>
                  <a:srgbClr val="795E26"/>
                </a:solidFill>
                <a:latin typeface="Courier New" panose="02070309020205020404" pitchFamily="49" charset="0"/>
              </a:rPr>
              <a:t>= {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A preview of an earlier message that this message was in reply to.</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RepliedToMessage</a:t>
            </a:r>
            <a:r>
              <a:rPr lang="en-US" dirty="0">
                <a:solidFill>
                  <a:srgbClr val="795E26"/>
                </a:solidFill>
                <a:latin typeface="Courier New" panose="02070309020205020404" pitchFamily="49" charset="0"/>
              </a:rPr>
              <a:t>&gt; {</a:t>
            </a:r>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visible</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false</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3</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p>
          <a:p>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replied_to_message_content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body</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padding</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left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profile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align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x</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y</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0.0</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centered horizontally, top aligned</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65.0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avatar</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Avatar</a:t>
            </a:r>
            <a:r>
              <a:rPr lang="en-US" dirty="0">
                <a:solidFill>
                  <a:srgbClr val="795E26"/>
                </a:solidFill>
                <a:latin typeface="Courier New" panose="02070309020205020404" pitchFamily="49" charset="0"/>
              </a:rPr>
              <a:t>&gt; {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timestamp</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Timestamp</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edited_indicator</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EditedIndicator</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content</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username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Label</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do not wrap</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20.0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draw_text</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text_style</a:t>
            </a:r>
            <a:r>
              <a:rPr lang="en-US" dirty="0">
                <a:solidFill>
                  <a:srgbClr val="795E26"/>
                </a:solidFill>
                <a:latin typeface="Courier New" panose="02070309020205020404" pitchFamily="49" charset="0"/>
              </a:rPr>
              <a:t>: &lt;USERNAME_TEXT_STYLE&gt;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color</a:t>
            </a:r>
            <a:r>
              <a:rPr lang="en-US" dirty="0">
                <a:solidFill>
                  <a:srgbClr val="795E26"/>
                </a:solidFill>
                <a:latin typeface="Courier New" panose="02070309020205020404" pitchFamily="49" charset="0"/>
              </a:rPr>
              <a:t>: (USERNAME_TEXT_COLOR)</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wrap</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Ellipsis</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text</a:t>
            </a:r>
            <a:r>
              <a:rPr lang="en-US" dirty="0">
                <a:solidFill>
                  <a:srgbClr val="795E26"/>
                </a:solidFill>
                <a:latin typeface="Courier New" panose="02070309020205020404" pitchFamily="49" charset="0"/>
              </a:rPr>
              <a:t>: </a:t>
            </a:r>
            <a:r>
              <a:rPr lang="en-US" dirty="0">
                <a:solidFill>
                  <a:srgbClr val="A31515"/>
                </a:solidFill>
                <a:latin typeface="Courier New" panose="02070309020205020404" pitchFamily="49" charset="0"/>
              </a:rPr>
              <a:t>"&lt;Username here&gt;"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HtmlOrPlaintext</a:t>
            </a:r>
            <a:r>
              <a:rPr lang="en-US" dirty="0">
                <a:solidFill>
                  <a:srgbClr val="795E26"/>
                </a:solidFill>
                <a:latin typeface="Courier New" panose="02070309020205020404" pitchFamily="49" charset="0"/>
              </a:rPr>
              <a:t>&gt; { }</a:t>
            </a:r>
            <a:br>
              <a:rPr lang="en-US" dirty="0"/>
            </a:br>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reaction_list</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ReactionList</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avatar_row</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AvatarRow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p>
          <a:p>
            <a:r>
              <a:rPr lang="en-US" dirty="0">
                <a:solidFill>
                  <a:srgbClr val="795E26"/>
                </a:solidFill>
                <a:latin typeface="Courier New" panose="02070309020205020404" pitchFamily="49" charset="0"/>
              </a:rPr>
              <a:t>}</a:t>
            </a:r>
            <a:endParaRPr lang="en-US" dirty="0"/>
          </a:p>
        </p:txBody>
      </p:sp>
      <p:sp>
        <p:nvSpPr>
          <p:cNvPr id="20" name="TextBox 19">
            <a:extLst>
              <a:ext uri="{FF2B5EF4-FFF2-40B4-BE49-F238E27FC236}">
                <a16:creationId xmlns:a16="http://schemas.microsoft.com/office/drawing/2014/main" id="{567E8550-1CEF-E985-275F-3F2A60B5D816}"/>
              </a:ext>
            </a:extLst>
          </p:cNvPr>
          <p:cNvSpPr txBox="1"/>
          <p:nvPr/>
        </p:nvSpPr>
        <p:spPr>
          <a:xfrm>
            <a:off x="72535" y="56080"/>
            <a:ext cx="6663545" cy="3596641"/>
          </a:xfrm>
          <a:prstGeom prst="rect">
            <a:avLst/>
          </a:prstGeom>
          <a:noFill/>
        </p:spPr>
        <p:txBody>
          <a:bodyPr wrap="square" numCol="1" spcCol="457200">
            <a:noAutofit/>
          </a:bodyPr>
          <a:lstStyle/>
          <a:p>
            <a:r>
              <a:rPr lang="en-US" sz="1200" dirty="0" err="1">
                <a:solidFill>
                  <a:srgbClr val="795E26"/>
                </a:solidFill>
                <a:latin typeface="Menlo" panose="020B0609030804020204" pitchFamily="49" charset="0"/>
                <a:ea typeface="Menlo" panose="020B0609030804020204" pitchFamily="49" charset="0"/>
                <a:cs typeface="Menlo" panose="020B0609030804020204" pitchFamily="49" charset="0"/>
              </a:rPr>
              <a:t>live_design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show_bg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true,</a:t>
            </a:r>
          </a:p>
          <a:p>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draw_bg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animator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on_highlight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on_hover</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Preview of an earlier message that this message replied to.</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replied_to_message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RepliedToMessage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visible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false</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margin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bottom</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3</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replied_to_message_content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body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padding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bottom</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left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profile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align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x</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0.5</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65.0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margin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5</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avatar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Avatar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48</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48</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edited_indicator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EditedIndicator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content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username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Label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draw_text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text_style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&lt;USERNAME_TEXT_STYLE&gt;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color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(USERNAME_TEXT_COLOR)</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wrap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Ellipsis</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text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A31515"/>
                </a:solidFill>
                <a:latin typeface="Menlo" panose="020B0609030804020204" pitchFamily="49" charset="0"/>
                <a:ea typeface="Menlo" panose="020B0609030804020204" pitchFamily="49" charset="0"/>
                <a:cs typeface="Menlo" panose="020B0609030804020204" pitchFamily="49" charset="0"/>
              </a:rPr>
              <a:t>"&lt;Username here&gt;"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Html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reaction_list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ReactionList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avatar_row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AvatarRow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p:txBody>
      </p:sp>
      <p:pic>
        <p:nvPicPr>
          <p:cNvPr id="24" name="Picture 23">
            <a:extLst>
              <a:ext uri="{FF2B5EF4-FFF2-40B4-BE49-F238E27FC236}">
                <a16:creationId xmlns:a16="http://schemas.microsoft.com/office/drawing/2014/main" id="{46FA5FA7-DDED-4513-9DC5-BB00520DBE7A}"/>
              </a:ext>
            </a:extLst>
          </p:cNvPr>
          <p:cNvPicPr>
            <a:picLocks noChangeAspect="1"/>
          </p:cNvPicPr>
          <p:nvPr/>
        </p:nvPicPr>
        <p:blipFill>
          <a:blip r:embed="rId4"/>
          <a:stretch>
            <a:fillRect/>
          </a:stretch>
        </p:blipFill>
        <p:spPr>
          <a:xfrm>
            <a:off x="6736080" y="1478480"/>
            <a:ext cx="5259492" cy="2199846"/>
          </a:xfrm>
          <a:prstGeom prst="rect">
            <a:avLst/>
          </a:prstGeom>
          <a:effectLst>
            <a:outerShdw blurRad="50800" dist="38100" dir="2700000" algn="tl" rotWithShape="0">
              <a:prstClr val="black">
                <a:alpha val="40000"/>
              </a:prstClr>
            </a:outerShdw>
          </a:effectLst>
        </p:spPr>
      </p:pic>
      <p:sp>
        <p:nvSpPr>
          <p:cNvPr id="25" name="Google Shape;137;p30">
            <a:extLst>
              <a:ext uri="{FF2B5EF4-FFF2-40B4-BE49-F238E27FC236}">
                <a16:creationId xmlns:a16="http://schemas.microsoft.com/office/drawing/2014/main" id="{256E039B-C0BA-D0D7-38A2-695B32748DDA}"/>
              </a:ext>
            </a:extLst>
          </p:cNvPr>
          <p:cNvSpPr txBox="1"/>
          <p:nvPr/>
        </p:nvSpPr>
        <p:spPr>
          <a:xfrm>
            <a:off x="7272549" y="286494"/>
            <a:ext cx="5431569" cy="913070"/>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2800" b="1" dirty="0">
                <a:solidFill>
                  <a:srgbClr val="000000"/>
                </a:solidFill>
                <a:latin typeface="Helvetica Neue"/>
                <a:ea typeface="Helvetica Neue"/>
                <a:cs typeface="Helvetica Neue"/>
                <a:sym typeface="Helvetica Neue"/>
              </a:rPr>
              <a:t>The UI code for a Message, using </a:t>
            </a:r>
            <a:r>
              <a:rPr lang="en" sz="2800" b="1" dirty="0" err="1">
                <a:solidFill>
                  <a:srgbClr val="000000"/>
                </a:solidFill>
                <a:latin typeface="Helvetica Neue"/>
                <a:ea typeface="Helvetica Neue"/>
                <a:cs typeface="Helvetica Neue"/>
                <a:sym typeface="Helvetica Neue"/>
              </a:rPr>
              <a:t>Makepad’s</a:t>
            </a:r>
            <a:r>
              <a:rPr lang="en" sz="2800" b="1" dirty="0">
                <a:solidFill>
                  <a:srgbClr val="000000"/>
                </a:solidFill>
                <a:latin typeface="Helvetica Neue"/>
                <a:ea typeface="Helvetica Neue"/>
                <a:cs typeface="Helvetica Neue"/>
                <a:sym typeface="Helvetica Neue"/>
              </a:rPr>
              <a:t> </a:t>
            </a:r>
            <a:r>
              <a:rPr lang="en" sz="2800" b="1" i="1" dirty="0">
                <a:solidFill>
                  <a:srgbClr val="000000"/>
                </a:solidFill>
                <a:latin typeface="Helvetica Neue"/>
                <a:ea typeface="Helvetica Neue"/>
                <a:cs typeface="Helvetica Neue"/>
                <a:sym typeface="Helvetica Neue"/>
              </a:rPr>
              <a:t>live DSL</a:t>
            </a:r>
            <a:endParaRPr sz="400" i="1" dirty="0"/>
          </a:p>
        </p:txBody>
      </p:sp>
      <p:grpSp>
        <p:nvGrpSpPr>
          <p:cNvPr id="8" name="Group 7">
            <a:extLst>
              <a:ext uri="{FF2B5EF4-FFF2-40B4-BE49-F238E27FC236}">
                <a16:creationId xmlns:a16="http://schemas.microsoft.com/office/drawing/2014/main" id="{ABF1B2DB-1AA6-7E49-07F6-38CA9B431661}"/>
              </a:ext>
            </a:extLst>
          </p:cNvPr>
          <p:cNvGrpSpPr/>
          <p:nvPr/>
        </p:nvGrpSpPr>
        <p:grpSpPr>
          <a:xfrm>
            <a:off x="4602145" y="1478480"/>
            <a:ext cx="7393425" cy="1093898"/>
            <a:chOff x="4602145" y="1478480"/>
            <a:chExt cx="7393425" cy="1093898"/>
          </a:xfrm>
        </p:grpSpPr>
        <p:sp>
          <p:nvSpPr>
            <p:cNvPr id="2" name="Rounded Rectangle 1">
              <a:extLst>
                <a:ext uri="{FF2B5EF4-FFF2-40B4-BE49-F238E27FC236}">
                  <a16:creationId xmlns:a16="http://schemas.microsoft.com/office/drawing/2014/main" id="{85BBCED1-6741-B2C8-C1C8-6A08C8C00007}"/>
                </a:ext>
              </a:extLst>
            </p:cNvPr>
            <p:cNvSpPr/>
            <p:nvPr/>
          </p:nvSpPr>
          <p:spPr>
            <a:xfrm>
              <a:off x="6736079" y="1478480"/>
              <a:ext cx="5259491" cy="802496"/>
            </a:xfrm>
            <a:prstGeom prst="roundRect">
              <a:avLst>
                <a:gd name="adj" fmla="val 1484"/>
              </a:avLst>
            </a:prstGeom>
            <a:noFill/>
            <a:ln w="28575" cap="flat" cmpd="sng" algn="ctr">
              <a:solidFill>
                <a:srgbClr val="3600F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5E41DFC5-3BF6-4ADE-E0A8-B83A3C844100}"/>
                </a:ext>
              </a:extLst>
            </p:cNvPr>
            <p:cNvCxnSpPr>
              <a:cxnSpLocks/>
              <a:endCxn id="2" idx="1"/>
            </p:cNvCxnSpPr>
            <p:nvPr/>
          </p:nvCxnSpPr>
          <p:spPr>
            <a:xfrm flipV="1">
              <a:off x="4602145" y="1879728"/>
              <a:ext cx="2133934" cy="692650"/>
            </a:xfrm>
            <a:prstGeom prst="bentConnector3">
              <a:avLst>
                <a:gd name="adj1" fmla="val 92850"/>
              </a:avLst>
            </a:prstGeom>
            <a:ln w="19050">
              <a:solidFill>
                <a:srgbClr val="4372C5"/>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404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242EDEF6-0B07-F8E1-4831-BB2D0363EF72}"/>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332AAF15-F740-DEF8-956E-BB6B9B829F65}"/>
              </a:ext>
            </a:extLst>
          </p:cNvPr>
          <p:cNvPicPr preferRelativeResize="0"/>
          <p:nvPr/>
        </p:nvPicPr>
        <p:blipFill rotWithShape="1">
          <a:blip r:embed="rId3">
            <a:alphaModFix/>
          </a:blip>
          <a:srcRect/>
          <a:stretch/>
        </p:blipFill>
        <p:spPr>
          <a:xfrm>
            <a:off x="319079" y="224344"/>
            <a:ext cx="6419651" cy="6858000"/>
          </a:xfrm>
          <a:prstGeom prst="rect">
            <a:avLst/>
          </a:prstGeom>
          <a:noFill/>
          <a:ln>
            <a:noFill/>
          </a:ln>
        </p:spPr>
      </p:pic>
      <p:sp>
        <p:nvSpPr>
          <p:cNvPr id="137" name="Google Shape;137;p30">
            <a:extLst>
              <a:ext uri="{FF2B5EF4-FFF2-40B4-BE49-F238E27FC236}">
                <a16:creationId xmlns:a16="http://schemas.microsoft.com/office/drawing/2014/main" id="{240036A7-0525-EC87-2FF1-D34DCDCEC844}"/>
              </a:ext>
            </a:extLst>
          </p:cNvPr>
          <p:cNvSpPr txBox="1"/>
          <p:nvPr/>
        </p:nvSpPr>
        <p:spPr>
          <a:xfrm>
            <a:off x="7272549" y="286494"/>
            <a:ext cx="5431569" cy="913070"/>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2800" b="1" dirty="0">
                <a:solidFill>
                  <a:srgbClr val="000000"/>
                </a:solidFill>
                <a:latin typeface="Helvetica Neue"/>
                <a:ea typeface="Helvetica Neue"/>
                <a:cs typeface="Helvetica Neue"/>
                <a:sym typeface="Helvetica Neue"/>
              </a:rPr>
              <a:t>The UI code for a Message, using </a:t>
            </a:r>
            <a:r>
              <a:rPr lang="en" sz="2800" b="1" dirty="0" err="1">
                <a:solidFill>
                  <a:srgbClr val="000000"/>
                </a:solidFill>
                <a:latin typeface="Helvetica Neue"/>
                <a:ea typeface="Helvetica Neue"/>
                <a:cs typeface="Helvetica Neue"/>
                <a:sym typeface="Helvetica Neue"/>
              </a:rPr>
              <a:t>Makepad’s</a:t>
            </a:r>
            <a:r>
              <a:rPr lang="en" sz="2800" b="1" dirty="0">
                <a:solidFill>
                  <a:srgbClr val="000000"/>
                </a:solidFill>
                <a:latin typeface="Helvetica Neue"/>
                <a:ea typeface="Helvetica Neue"/>
                <a:cs typeface="Helvetica Neue"/>
                <a:sym typeface="Helvetica Neue"/>
              </a:rPr>
              <a:t> </a:t>
            </a:r>
            <a:r>
              <a:rPr lang="en" sz="2800" b="1" i="1" dirty="0">
                <a:solidFill>
                  <a:srgbClr val="000000"/>
                </a:solidFill>
                <a:latin typeface="Helvetica Neue"/>
                <a:ea typeface="Helvetica Neue"/>
                <a:cs typeface="Helvetica Neue"/>
                <a:sym typeface="Helvetica Neue"/>
              </a:rPr>
              <a:t>live DSL</a:t>
            </a:r>
            <a:endParaRPr sz="400" i="1" dirty="0"/>
          </a:p>
        </p:txBody>
      </p:sp>
      <p:sp>
        <p:nvSpPr>
          <p:cNvPr id="19" name="TextBox 18">
            <a:extLst>
              <a:ext uri="{FF2B5EF4-FFF2-40B4-BE49-F238E27FC236}">
                <a16:creationId xmlns:a16="http://schemas.microsoft.com/office/drawing/2014/main" id="{81B7E9B2-A989-7083-D643-FF44DCB6A3A1}"/>
              </a:ext>
            </a:extLst>
          </p:cNvPr>
          <p:cNvSpPr txBox="1"/>
          <p:nvPr/>
        </p:nvSpPr>
        <p:spPr>
          <a:xfrm>
            <a:off x="1470367" y="-30390821"/>
            <a:ext cx="10756232" cy="19759255"/>
          </a:xfrm>
          <a:prstGeom prst="rect">
            <a:avLst/>
          </a:prstGeom>
          <a:noFill/>
        </p:spPr>
        <p:txBody>
          <a:bodyPr wrap="square">
            <a:spAutoFit/>
          </a:bodyPr>
          <a:lstStyle/>
          <a:p>
            <a:r>
              <a:rPr lang="en-US" dirty="0" err="1">
                <a:solidFill>
                  <a:srgbClr val="795E26"/>
                </a:solidFill>
                <a:latin typeface="Courier New" panose="02070309020205020404" pitchFamily="49" charset="0"/>
              </a:rPr>
              <a:t>live_design</a:t>
            </a:r>
            <a:r>
              <a:rPr lang="en-US" dirty="0">
                <a:solidFill>
                  <a:srgbClr val="795E26"/>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8000"/>
                </a:solidFill>
                <a:latin typeface="Courier New" panose="02070309020205020404" pitchFamily="49" charset="0"/>
              </a:rPr>
              <a:t>   // The view used for each text-only message event in a room's timeline.</a:t>
            </a:r>
            <a:endParaRPr lang="en-US" dirty="0"/>
          </a:p>
          <a:p>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show_bg</a:t>
            </a:r>
            <a:r>
              <a:rPr lang="en-US" dirty="0">
                <a:solidFill>
                  <a:srgbClr val="795E26"/>
                </a:solidFill>
                <a:latin typeface="Courier New" panose="02070309020205020404" pitchFamily="49" charset="0"/>
              </a:rPr>
              <a:t>: </a:t>
            </a:r>
            <a:r>
              <a:rPr lang="en-US" dirty="0">
                <a:solidFill>
                  <a:srgbClr val="0000FF"/>
                </a:solidFill>
                <a:latin typeface="Courier New" panose="02070309020205020404" pitchFamily="49" charset="0"/>
              </a:rPr>
              <a:t>true</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draw_bg</a:t>
            </a:r>
            <a:r>
              <a:rPr lang="en-US" dirty="0">
                <a:solidFill>
                  <a:srgbClr val="795E26"/>
                </a:solidFill>
                <a:latin typeface="Courier New" panose="02070309020205020404" pitchFamily="49" charset="0"/>
              </a:rPr>
              <a:t>: { ...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animator</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on_highlight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on_hover</a:t>
            </a:r>
            <a:r>
              <a:rPr lang="en-US" dirty="0">
                <a:solidFill>
                  <a:srgbClr val="001080"/>
                </a:solidFill>
                <a:latin typeface="Courier New" panose="02070309020205020404" pitchFamily="49" charset="0"/>
              </a:rPr>
              <a:t> </a:t>
            </a:r>
            <a:r>
              <a:rPr lang="en-US" dirty="0">
                <a:solidFill>
                  <a:srgbClr val="795E26"/>
                </a:solidFill>
                <a:latin typeface="Courier New" panose="02070309020205020404" pitchFamily="49" charset="0"/>
              </a:rPr>
              <a:t>= {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A preview of an earlier message that this message was in reply to.</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RepliedToMessage</a:t>
            </a:r>
            <a:r>
              <a:rPr lang="en-US" dirty="0">
                <a:solidFill>
                  <a:srgbClr val="795E26"/>
                </a:solidFill>
                <a:latin typeface="Courier New" panose="02070309020205020404" pitchFamily="49" charset="0"/>
              </a:rPr>
              <a:t>&gt; {</a:t>
            </a:r>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visible</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false</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3</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p>
          <a:p>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replied_to_message_content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body</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padding</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left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profile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align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x</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y</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0.0</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centered horizontally, top aligned</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65.0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avatar</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Avatar</a:t>
            </a:r>
            <a:r>
              <a:rPr lang="en-US" dirty="0">
                <a:solidFill>
                  <a:srgbClr val="795E26"/>
                </a:solidFill>
                <a:latin typeface="Courier New" panose="02070309020205020404" pitchFamily="49" charset="0"/>
              </a:rPr>
              <a:t>&gt; {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timestamp</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Timestamp</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edited_indicator</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EditedIndicator</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content</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username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Label</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do not wrap</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20.0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draw_text</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text_style</a:t>
            </a:r>
            <a:r>
              <a:rPr lang="en-US" dirty="0">
                <a:solidFill>
                  <a:srgbClr val="795E26"/>
                </a:solidFill>
                <a:latin typeface="Courier New" panose="02070309020205020404" pitchFamily="49" charset="0"/>
              </a:rPr>
              <a:t>: &lt;USERNAME_TEXT_STYLE&gt;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color</a:t>
            </a:r>
            <a:r>
              <a:rPr lang="en-US" dirty="0">
                <a:solidFill>
                  <a:srgbClr val="795E26"/>
                </a:solidFill>
                <a:latin typeface="Courier New" panose="02070309020205020404" pitchFamily="49" charset="0"/>
              </a:rPr>
              <a:t>: (USERNAME_TEXT_COLOR)</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wrap</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Ellipsis</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text</a:t>
            </a:r>
            <a:r>
              <a:rPr lang="en-US" dirty="0">
                <a:solidFill>
                  <a:srgbClr val="795E26"/>
                </a:solidFill>
                <a:latin typeface="Courier New" panose="02070309020205020404" pitchFamily="49" charset="0"/>
              </a:rPr>
              <a:t>: </a:t>
            </a:r>
            <a:r>
              <a:rPr lang="en-US" dirty="0">
                <a:solidFill>
                  <a:srgbClr val="A31515"/>
                </a:solidFill>
                <a:latin typeface="Courier New" panose="02070309020205020404" pitchFamily="49" charset="0"/>
              </a:rPr>
              <a:t>"&lt;Username here&gt;"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HtmlOrPlaintext</a:t>
            </a:r>
            <a:r>
              <a:rPr lang="en-US" dirty="0">
                <a:solidFill>
                  <a:srgbClr val="795E26"/>
                </a:solidFill>
                <a:latin typeface="Courier New" panose="02070309020205020404" pitchFamily="49" charset="0"/>
              </a:rPr>
              <a:t>&gt; { }</a:t>
            </a:r>
            <a:br>
              <a:rPr lang="en-US" dirty="0"/>
            </a:br>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reaction_list</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ReactionList</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avatar_row</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AvatarRow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p>
          <a:p>
            <a:r>
              <a:rPr lang="en-US" dirty="0">
                <a:solidFill>
                  <a:srgbClr val="795E26"/>
                </a:solidFill>
                <a:latin typeface="Courier New" panose="02070309020205020404" pitchFamily="49" charset="0"/>
              </a:rPr>
              <a:t>}</a:t>
            </a:r>
            <a:endParaRPr lang="en-US" dirty="0"/>
          </a:p>
        </p:txBody>
      </p:sp>
      <p:sp>
        <p:nvSpPr>
          <p:cNvPr id="20" name="TextBox 19">
            <a:extLst>
              <a:ext uri="{FF2B5EF4-FFF2-40B4-BE49-F238E27FC236}">
                <a16:creationId xmlns:a16="http://schemas.microsoft.com/office/drawing/2014/main" id="{8264E5B4-984C-A3FE-AF51-8F01942DD81F}"/>
              </a:ext>
            </a:extLst>
          </p:cNvPr>
          <p:cNvSpPr txBox="1"/>
          <p:nvPr/>
        </p:nvSpPr>
        <p:spPr>
          <a:xfrm>
            <a:off x="72535" y="-3814880"/>
            <a:ext cx="12191999" cy="8092240"/>
          </a:xfrm>
          <a:prstGeom prst="rect">
            <a:avLst/>
          </a:prstGeom>
          <a:noFill/>
        </p:spPr>
        <p:txBody>
          <a:bodyPr wrap="square" numCol="1" spcCol="457200">
            <a:noAutofit/>
          </a:bodyPr>
          <a:lstStyle/>
          <a:p>
            <a:r>
              <a:rPr lang="en-US" sz="1200" dirty="0" err="1">
                <a:solidFill>
                  <a:srgbClr val="795E26"/>
                </a:solidFill>
                <a:latin typeface="Menlo" panose="020B0609030804020204" pitchFamily="49" charset="0"/>
                <a:ea typeface="Menlo" panose="020B0609030804020204" pitchFamily="49" charset="0"/>
                <a:cs typeface="Menlo" panose="020B0609030804020204" pitchFamily="49" charset="0"/>
              </a:rPr>
              <a:t>live_design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show_bg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true,</a:t>
            </a:r>
          </a:p>
          <a:p>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draw_bg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animator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on_highlight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on_hover</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Preview of an earlier message that this message replied to.</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replied_to_message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RepliedToMessage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visible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false</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margin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bottom</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3</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replied_to_message_content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body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padding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bottom</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left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profile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align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x</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0.5</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65.0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margin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5</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avatar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Avatar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48</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48</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edited_indicator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EditedIndicator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content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username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Label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draw_text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text_style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&lt;USERNAME_TEXT_STYLE&gt;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color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(USERNAME_TEXT_COLOR)</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wrap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Ellipsis</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text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A31515"/>
                </a:solidFill>
                <a:latin typeface="Menlo" panose="020B0609030804020204" pitchFamily="49" charset="0"/>
                <a:ea typeface="Menlo" panose="020B0609030804020204" pitchFamily="49" charset="0"/>
                <a:cs typeface="Menlo" panose="020B0609030804020204" pitchFamily="49" charset="0"/>
              </a:rPr>
              <a:t>"&lt;Username here&gt;"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Html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reaction_list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ReactionList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avatar_row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AvatarRow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p:txBody>
      </p:sp>
      <p:pic>
        <p:nvPicPr>
          <p:cNvPr id="22" name="Picture 21">
            <a:extLst>
              <a:ext uri="{FF2B5EF4-FFF2-40B4-BE49-F238E27FC236}">
                <a16:creationId xmlns:a16="http://schemas.microsoft.com/office/drawing/2014/main" id="{7DEAEAFD-610F-6C51-4F30-DC8B926A5302}"/>
              </a:ext>
            </a:extLst>
          </p:cNvPr>
          <p:cNvPicPr>
            <a:picLocks noChangeAspect="1"/>
          </p:cNvPicPr>
          <p:nvPr/>
        </p:nvPicPr>
        <p:blipFill>
          <a:blip r:embed="rId4"/>
          <a:stretch>
            <a:fillRect/>
          </a:stretch>
        </p:blipFill>
        <p:spPr>
          <a:xfrm>
            <a:off x="6081191" y="1468319"/>
            <a:ext cx="5914381" cy="2473761"/>
          </a:xfrm>
          <a:prstGeom prst="rect">
            <a:avLst/>
          </a:prstGeom>
          <a:effectLst>
            <a:outerShdw blurRad="50800" dist="38100" dir="2700000" algn="tl" rotWithShape="0">
              <a:prstClr val="black">
                <a:alpha val="40000"/>
              </a:prstClr>
            </a:outerShdw>
          </a:effectLst>
        </p:spPr>
      </p:pic>
      <p:grpSp>
        <p:nvGrpSpPr>
          <p:cNvPr id="11" name="Group 10">
            <a:extLst>
              <a:ext uri="{FF2B5EF4-FFF2-40B4-BE49-F238E27FC236}">
                <a16:creationId xmlns:a16="http://schemas.microsoft.com/office/drawing/2014/main" id="{7BAC04C9-6C68-C2C7-9D67-88733BD7B6A7}"/>
              </a:ext>
            </a:extLst>
          </p:cNvPr>
          <p:cNvGrpSpPr/>
          <p:nvPr/>
        </p:nvGrpSpPr>
        <p:grpSpPr>
          <a:xfrm>
            <a:off x="2240782" y="160774"/>
            <a:ext cx="9754789" cy="3781305"/>
            <a:chOff x="2240782" y="-665091"/>
            <a:chExt cx="9754789" cy="3781305"/>
          </a:xfrm>
        </p:grpSpPr>
        <p:sp>
          <p:nvSpPr>
            <p:cNvPr id="12" name="Rounded Rectangle 11">
              <a:extLst>
                <a:ext uri="{FF2B5EF4-FFF2-40B4-BE49-F238E27FC236}">
                  <a16:creationId xmlns:a16="http://schemas.microsoft.com/office/drawing/2014/main" id="{D108B813-6068-FC46-72CA-11F3A1BF6A51}"/>
                </a:ext>
              </a:extLst>
            </p:cNvPr>
            <p:cNvSpPr/>
            <p:nvPr/>
          </p:nvSpPr>
          <p:spPr>
            <a:xfrm>
              <a:off x="6096001" y="1555594"/>
              <a:ext cx="5899570" cy="1560620"/>
            </a:xfrm>
            <a:prstGeom prst="roundRect">
              <a:avLst>
                <a:gd name="adj" fmla="val 1484"/>
              </a:avLst>
            </a:prstGeom>
            <a:noFill/>
            <a:ln w="28575" cap="flat" cmpd="sng" algn="ctr">
              <a:solidFill>
                <a:schemeClr val="accent6">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cxnSp>
          <p:nvCxnSpPr>
            <p:cNvPr id="13" name="Straight Arrow Connector 3">
              <a:extLst>
                <a:ext uri="{FF2B5EF4-FFF2-40B4-BE49-F238E27FC236}">
                  <a16:creationId xmlns:a16="http://schemas.microsoft.com/office/drawing/2014/main" id="{9AC63F49-E6A0-5C9C-403A-D78A3D41828D}"/>
                </a:ext>
              </a:extLst>
            </p:cNvPr>
            <p:cNvCxnSpPr>
              <a:cxnSpLocks/>
              <a:endCxn id="12" idx="1"/>
            </p:cNvCxnSpPr>
            <p:nvPr/>
          </p:nvCxnSpPr>
          <p:spPr>
            <a:xfrm>
              <a:off x="2240782" y="-665091"/>
              <a:ext cx="3855219" cy="3000995"/>
            </a:xfrm>
            <a:prstGeom prst="bentConnector3">
              <a:avLst>
                <a:gd name="adj1" fmla="val 96394"/>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04C50FD-DC8D-438E-6EA9-AF9D64DAB973}"/>
              </a:ext>
            </a:extLst>
          </p:cNvPr>
          <p:cNvGrpSpPr/>
          <p:nvPr/>
        </p:nvGrpSpPr>
        <p:grpSpPr>
          <a:xfrm>
            <a:off x="2877671" y="1075765"/>
            <a:ext cx="3860501" cy="2182265"/>
            <a:chOff x="2725271" y="97500"/>
            <a:chExt cx="3860501" cy="2182265"/>
          </a:xfrm>
        </p:grpSpPr>
        <p:sp>
          <p:nvSpPr>
            <p:cNvPr id="24" name="Rounded Rectangle 23">
              <a:extLst>
                <a:ext uri="{FF2B5EF4-FFF2-40B4-BE49-F238E27FC236}">
                  <a16:creationId xmlns:a16="http://schemas.microsoft.com/office/drawing/2014/main" id="{BA1FB9E5-71ED-5EEA-2E72-480FE9C89E4D}"/>
                </a:ext>
              </a:extLst>
            </p:cNvPr>
            <p:cNvSpPr/>
            <p:nvPr/>
          </p:nvSpPr>
          <p:spPr>
            <a:xfrm>
              <a:off x="6025563" y="1403193"/>
              <a:ext cx="560209" cy="876572"/>
            </a:xfrm>
            <a:prstGeom prst="roundRect">
              <a:avLst>
                <a:gd name="adj" fmla="val 0"/>
              </a:avLst>
            </a:prstGeom>
            <a:noFill/>
            <a:ln w="28575"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cxnSp>
          <p:nvCxnSpPr>
            <p:cNvPr id="25" name="Straight Arrow Connector 3">
              <a:extLst>
                <a:ext uri="{FF2B5EF4-FFF2-40B4-BE49-F238E27FC236}">
                  <a16:creationId xmlns:a16="http://schemas.microsoft.com/office/drawing/2014/main" id="{112D3C42-EAC2-00C7-7FAC-1A19D0CB0A37}"/>
                </a:ext>
              </a:extLst>
            </p:cNvPr>
            <p:cNvCxnSpPr>
              <a:cxnSpLocks/>
              <a:endCxn id="24" idx="1"/>
            </p:cNvCxnSpPr>
            <p:nvPr/>
          </p:nvCxnSpPr>
          <p:spPr>
            <a:xfrm>
              <a:off x="2725271" y="97500"/>
              <a:ext cx="3300292" cy="1743979"/>
            </a:xfrm>
            <a:prstGeom prst="bentConnector3">
              <a:avLst>
                <a:gd name="adj1" fmla="val 9346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4D05E5D-51A0-B7F6-E976-A5FDCFA7842C}"/>
              </a:ext>
            </a:extLst>
          </p:cNvPr>
          <p:cNvGrpSpPr/>
          <p:nvPr/>
        </p:nvGrpSpPr>
        <p:grpSpPr>
          <a:xfrm>
            <a:off x="2877671" y="2505256"/>
            <a:ext cx="9135035" cy="1376461"/>
            <a:chOff x="2572871" y="155390"/>
            <a:chExt cx="9135035" cy="1376461"/>
          </a:xfrm>
        </p:grpSpPr>
        <p:sp>
          <p:nvSpPr>
            <p:cNvPr id="34" name="Rounded Rectangle 33">
              <a:extLst>
                <a:ext uri="{FF2B5EF4-FFF2-40B4-BE49-F238E27FC236}">
                  <a16:creationId xmlns:a16="http://schemas.microsoft.com/office/drawing/2014/main" id="{1DD7C63D-85F3-B74A-3614-659AA542ACCA}"/>
                </a:ext>
              </a:extLst>
            </p:cNvPr>
            <p:cNvSpPr/>
            <p:nvPr/>
          </p:nvSpPr>
          <p:spPr>
            <a:xfrm>
              <a:off x="6490447" y="155390"/>
              <a:ext cx="5217459" cy="1376461"/>
            </a:xfrm>
            <a:prstGeom prst="roundRect">
              <a:avLst>
                <a:gd name="adj" fmla="val 0"/>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cxnSp>
          <p:nvCxnSpPr>
            <p:cNvPr id="35" name="Straight Arrow Connector 3">
              <a:extLst>
                <a:ext uri="{FF2B5EF4-FFF2-40B4-BE49-F238E27FC236}">
                  <a16:creationId xmlns:a16="http://schemas.microsoft.com/office/drawing/2014/main" id="{38B09025-F1E7-D841-75B6-EF0BC5297A58}"/>
                </a:ext>
              </a:extLst>
            </p:cNvPr>
            <p:cNvCxnSpPr>
              <a:cxnSpLocks/>
              <a:endCxn id="34" idx="1"/>
            </p:cNvCxnSpPr>
            <p:nvPr/>
          </p:nvCxnSpPr>
          <p:spPr>
            <a:xfrm>
              <a:off x="2572871" y="742958"/>
              <a:ext cx="3917576" cy="100663"/>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9042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nodeType="clickEffect">
                                  <p:stCondLst>
                                    <p:cond delay="0"/>
                                  </p:stCondLst>
                                  <p:childTnLst>
                                    <p:animEffect transition="out" filter="wipe(left)">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CE2B216C-8E71-023B-1448-D87207659C56}"/>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DB4DDE71-4188-73B4-D689-1E9925C9C827}"/>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AA70E429-754B-21BB-036F-B147C390930D}"/>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2EAAB829-70D0-8C22-3DD9-B3BD010DAC2E}"/>
              </a:ext>
            </a:extLst>
          </p:cNvPr>
          <p:cNvPicPr preferRelativeResize="0"/>
          <p:nvPr/>
        </p:nvPicPr>
        <p:blipFill rotWithShape="1">
          <a:blip r:embed="rId4">
            <a:alphaModFix/>
          </a:blip>
          <a:srcRect/>
          <a:stretch/>
        </p:blipFill>
        <p:spPr>
          <a:xfrm>
            <a:off x="11356184" y="6235745"/>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7A2B4F0B-E769-3B5A-FA55-FA2BCD744AC3}"/>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pic>
        <p:nvPicPr>
          <p:cNvPr id="2" name="Google Shape;136;p30" descr="Frame 3.svg">
            <a:extLst>
              <a:ext uri="{FF2B5EF4-FFF2-40B4-BE49-F238E27FC236}">
                <a16:creationId xmlns:a16="http://schemas.microsoft.com/office/drawing/2014/main" id="{FA65B9E5-C36E-2909-B2F9-0280EC6FCC0B}"/>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sp>
        <p:nvSpPr>
          <p:cNvPr id="21" name="Title 1">
            <a:extLst>
              <a:ext uri="{FF2B5EF4-FFF2-40B4-BE49-F238E27FC236}">
                <a16:creationId xmlns:a16="http://schemas.microsoft.com/office/drawing/2014/main" id="{D4B2DC48-73D8-37C9-95B1-00E9B0448D3F}"/>
              </a:ext>
            </a:extLst>
          </p:cNvPr>
          <p:cNvSpPr txBox="1">
            <a:spLocks/>
          </p:cNvSpPr>
          <p:nvPr/>
        </p:nvSpPr>
        <p:spPr>
          <a:xfrm>
            <a:off x="7303910" y="84859"/>
            <a:ext cx="478836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ysClr val="windowText" lastClr="000000"/>
                </a:solidFill>
                <a:effectLst/>
                <a:uLnTx/>
                <a:uFillTx/>
                <a:latin typeface="Seaford Display" pitchFamily="2" charset="0"/>
                <a:ea typeface="+mj-ea"/>
              </a:rPr>
              <a:t>Views, custom Widgets, and composing them</a:t>
            </a:r>
          </a:p>
        </p:txBody>
      </p:sp>
      <p:pic>
        <p:nvPicPr>
          <p:cNvPr id="23" name="Picture 22">
            <a:extLst>
              <a:ext uri="{FF2B5EF4-FFF2-40B4-BE49-F238E27FC236}">
                <a16:creationId xmlns:a16="http://schemas.microsoft.com/office/drawing/2014/main" id="{576D225D-5151-C271-9263-130ECCECD573}"/>
              </a:ext>
            </a:extLst>
          </p:cNvPr>
          <p:cNvPicPr>
            <a:picLocks noChangeAspect="1"/>
          </p:cNvPicPr>
          <p:nvPr/>
        </p:nvPicPr>
        <p:blipFill>
          <a:blip r:embed="rId6"/>
          <a:stretch>
            <a:fillRect/>
          </a:stretch>
        </p:blipFill>
        <p:spPr>
          <a:xfrm>
            <a:off x="-220331" y="-129028"/>
            <a:ext cx="7764682" cy="7320816"/>
          </a:xfrm>
          <a:prstGeom prst="rect">
            <a:avLst/>
          </a:prstGeom>
        </p:spPr>
      </p:pic>
      <p:sp>
        <p:nvSpPr>
          <p:cNvPr id="24" name="Rounded Rectangle 23">
            <a:extLst>
              <a:ext uri="{FF2B5EF4-FFF2-40B4-BE49-F238E27FC236}">
                <a16:creationId xmlns:a16="http://schemas.microsoft.com/office/drawing/2014/main" id="{958C8468-B583-5C20-6F28-0C7C79135356}"/>
              </a:ext>
            </a:extLst>
          </p:cNvPr>
          <p:cNvSpPr/>
          <p:nvPr/>
        </p:nvSpPr>
        <p:spPr>
          <a:xfrm>
            <a:off x="2734808" y="519026"/>
            <a:ext cx="4517572" cy="6218959"/>
          </a:xfrm>
          <a:prstGeom prst="roundRect">
            <a:avLst>
              <a:gd name="adj" fmla="val 1484"/>
            </a:avLst>
          </a:prstGeom>
          <a:noFill/>
          <a:ln w="28575"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Content Placeholder 2">
            <a:extLst>
              <a:ext uri="{FF2B5EF4-FFF2-40B4-BE49-F238E27FC236}">
                <a16:creationId xmlns:a16="http://schemas.microsoft.com/office/drawing/2014/main" id="{08E6824E-EB8A-432B-2B1D-BEA5C4EB8FC2}"/>
              </a:ext>
            </a:extLst>
          </p:cNvPr>
          <p:cNvSpPr txBox="1">
            <a:spLocks/>
          </p:cNvSpPr>
          <p:nvPr/>
        </p:nvSpPr>
        <p:spPr>
          <a:xfrm>
            <a:off x="7581416" y="1467053"/>
            <a:ext cx="4595150" cy="52289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00B050"/>
                </a:solidFill>
                <a:effectLst/>
                <a:uLnTx/>
                <a:uFillTx/>
                <a:latin typeface="Tenorite" pitchFamily="2" charset="0"/>
                <a:ea typeface="+mn-ea"/>
                <a:cs typeface="+mn-cs"/>
              </a:rPr>
              <a:t>RoomScreen</a:t>
            </a:r>
            <a:endParaRPr kumimoji="0" lang="en-US" sz="2800" b="0" i="0" u="none" strike="noStrike" kern="1200" cap="none" spc="0" normalizeH="0" baseline="0" noProof="0" dirty="0">
              <a:ln>
                <a:noFill/>
              </a:ln>
              <a:solidFill>
                <a:srgbClr val="00B050"/>
              </a:solidFill>
              <a:effectLst/>
              <a:uLnTx/>
              <a:uFillTx/>
              <a:latin typeface="Tenorite" pitchFamily="2"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B0F0"/>
                </a:solidFill>
                <a:effectLst/>
                <a:uLnTx/>
                <a:uFillTx/>
                <a:latin typeface="Tenorite" pitchFamily="2" charset="0"/>
                <a:ea typeface="+mn-ea"/>
                <a:cs typeface="+mn-cs"/>
              </a:rPr>
              <a:t>Timeline (</a:t>
            </a:r>
            <a:r>
              <a:rPr kumimoji="0" lang="en-US" sz="2400" b="0" i="0" u="none" strike="noStrike" kern="1200" cap="none" spc="0" normalizeH="0" baseline="0" noProof="0" dirty="0" err="1">
                <a:ln>
                  <a:noFill/>
                </a:ln>
                <a:solidFill>
                  <a:srgbClr val="00B0F0"/>
                </a:solidFill>
                <a:effectLst/>
                <a:uLnTx/>
                <a:uFillTx/>
                <a:latin typeface="Tenorite" pitchFamily="2" charset="0"/>
                <a:ea typeface="+mn-ea"/>
                <a:cs typeface="+mn-cs"/>
              </a:rPr>
              <a:t>PortalList</a:t>
            </a:r>
            <a:r>
              <a:rPr kumimoji="0" lang="en-US" sz="2400" b="0" i="0" u="none" strike="noStrike" kern="1200" cap="none" spc="0" normalizeH="0" baseline="0" noProof="0" dirty="0">
                <a:ln>
                  <a:noFill/>
                </a:ln>
                <a:solidFill>
                  <a:srgbClr val="00B0F0"/>
                </a:solidFill>
                <a:effectLst/>
                <a:uLnTx/>
                <a:uFillTx/>
                <a:latin typeface="Tenorite" pitchFamily="2" charset="0"/>
                <a:ea typeface="+mn-ea"/>
                <a:cs typeface="+mn-cs"/>
              </a:rPr>
              <a: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ED7E31"/>
                </a:solidFill>
                <a:effectLst/>
                <a:uLnTx/>
                <a:uFillTx/>
                <a:latin typeface="Tenorite" pitchFamily="2" charset="0"/>
                <a:ea typeface="+mn-ea"/>
                <a:cs typeface="+mn-cs"/>
              </a:rPr>
              <a:t>SmallStateEvent</a:t>
            </a:r>
            <a:endParaRPr kumimoji="0" lang="en-US" sz="2000" b="0" i="0" u="none" strike="noStrike" kern="1200" cap="none" spc="0" normalizeH="0" baseline="0" noProof="0" dirty="0">
              <a:ln>
                <a:noFill/>
              </a:ln>
              <a:solidFill>
                <a:srgbClr val="ED7E31"/>
              </a:solidFill>
              <a:effectLst/>
              <a:uLnTx/>
              <a:uFillTx/>
              <a:latin typeface="Tenorite"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ysClr val="windowText" lastClr="000000"/>
                </a:solidFill>
                <a:effectLst/>
                <a:highlight>
                  <a:srgbClr val="FFFF00"/>
                </a:highlight>
                <a:uLnTx/>
                <a:uFillTx/>
                <a:latin typeface="Tenorite" pitchFamily="2" charset="0"/>
                <a:ea typeface="+mn-ea"/>
                <a:cs typeface="+mn-cs"/>
              </a:rPr>
              <a:t>DayDivider</a:t>
            </a:r>
            <a:endParaRPr kumimoji="0" lang="en-US" sz="2000" b="0" i="0" u="none" strike="noStrike" kern="1200" cap="none" spc="0" normalizeH="0" baseline="0" noProof="0" dirty="0">
              <a:ln>
                <a:noFill/>
              </a:ln>
              <a:solidFill>
                <a:sysClr val="windowText" lastClr="000000"/>
              </a:solidFill>
              <a:effectLst/>
              <a:highlight>
                <a:srgbClr val="FFFF00"/>
              </a:highlight>
              <a:uLnTx/>
              <a:uFillTx/>
              <a:latin typeface="Tenorite"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7030A0"/>
                </a:solidFill>
                <a:effectLst/>
                <a:uLnTx/>
                <a:uFillTx/>
                <a:latin typeface="Tenorite" pitchFamily="2" charset="0"/>
                <a:ea typeface="+mn-ea"/>
                <a:cs typeface="+mn-cs"/>
              </a:rPr>
              <a:t>CondensedImageMessage</a:t>
            </a:r>
            <a:endParaRPr kumimoji="0" lang="en-US" sz="20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Tenorite" pitchFamily="2" charset="0"/>
                <a:ea typeface="+mn-ea"/>
                <a:cs typeface="+mn-cs"/>
              </a:rPr>
              <a:t>Message</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3600F4"/>
                </a:solidFill>
                <a:effectLst/>
                <a:uLnTx/>
                <a:uFillTx/>
                <a:latin typeface="Tenorite" pitchFamily="2" charset="0"/>
                <a:ea typeface="+mn-ea"/>
                <a:cs typeface="+mn-cs"/>
              </a:rPr>
              <a:t>ReplyPreview</a:t>
            </a:r>
            <a:endParaRPr kumimoji="0" lang="en-US" sz="1800" b="0" i="0" u="none" strike="noStrike" kern="1200" cap="none" spc="0" normalizeH="0" baseline="0" noProof="0" dirty="0">
              <a:ln>
                <a:noFill/>
              </a:ln>
              <a:solidFill>
                <a:srgbClr val="3600F4"/>
              </a:solidFill>
              <a:effectLst/>
              <a:uLnTx/>
              <a:uFillTx/>
              <a:latin typeface="Tenorite" pitchFamily="2" charset="0"/>
              <a:ea typeface="+mn-ea"/>
              <a:cs typeface="+mn-cs"/>
            </a:endParaRP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t>Avatar, Username, Timestamp</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t>HTML or plaintext content</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t>Reactions</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t>Seen-by users (</a:t>
            </a:r>
            <a:r>
              <a:rPr kumimoji="0" lang="en-US" sz="1800" b="0" i="0" u="none" strike="noStrike" kern="1200" cap="none" spc="0" normalizeH="0" baseline="0" noProof="0" dirty="0" err="1">
                <a:ln>
                  <a:noFill/>
                </a:ln>
                <a:solidFill>
                  <a:sysClr val="windowText" lastClr="000000"/>
                </a:solidFill>
                <a:effectLst/>
                <a:uLnTx/>
                <a:uFillTx/>
                <a:latin typeface="Tenorite" pitchFamily="2" charset="0"/>
                <a:ea typeface="+mn-ea"/>
                <a:cs typeface="+mn-cs"/>
              </a:rPr>
              <a:t>AvatarSet</a:t>
            </a:r>
            <a: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t>)</a:t>
            </a:r>
            <a:b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endPar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FF00E8"/>
                </a:solidFill>
                <a:effectLst/>
                <a:uLnTx/>
                <a:uFillTx/>
                <a:latin typeface="Tenorite" pitchFamily="2" charset="0"/>
                <a:ea typeface="+mn-ea"/>
                <a:cs typeface="+mn-cs"/>
              </a:rPr>
              <a:t>RoomInputBar</a:t>
            </a:r>
            <a:endParaRPr kumimoji="0" lang="en-US" sz="2400" b="0" i="0" u="none" strike="noStrike" kern="1200" cap="none" spc="0" normalizeH="0" baseline="0" noProof="0" dirty="0">
              <a:ln>
                <a:noFill/>
              </a:ln>
              <a:solidFill>
                <a:srgbClr val="FF00E8"/>
              </a:solidFill>
              <a:effectLst/>
              <a:uLnTx/>
              <a:uFillTx/>
              <a:latin typeface="Tenorite"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Tenorite" pitchFamily="2" charset="0"/>
                <a:ea typeface="+mn-ea"/>
                <a:cs typeface="+mn-cs"/>
              </a:rPr>
              <a:t>Location icon button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ysClr val="windowText" lastClr="000000"/>
                </a:solidFill>
                <a:effectLst/>
                <a:uLnTx/>
                <a:uFillTx/>
                <a:latin typeface="Tenorite" pitchFamily="2" charset="0"/>
                <a:ea typeface="+mn-ea"/>
                <a:cs typeface="+mn-cs"/>
              </a:rPr>
              <a:t>MentionableTextInput</a:t>
            </a:r>
            <a:endParaRPr kumimoji="0" lang="en-US" sz="20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Tenorite" pitchFamily="2" charset="0"/>
                <a:ea typeface="+mn-ea"/>
                <a:cs typeface="+mn-cs"/>
              </a:rPr>
              <a:t>Send button</a:t>
            </a:r>
          </a:p>
        </p:txBody>
      </p:sp>
      <p:sp>
        <p:nvSpPr>
          <p:cNvPr id="26" name="Rounded Rectangle 25">
            <a:extLst>
              <a:ext uri="{FF2B5EF4-FFF2-40B4-BE49-F238E27FC236}">
                <a16:creationId xmlns:a16="http://schemas.microsoft.com/office/drawing/2014/main" id="{D6BACADF-AF75-6FA4-B828-96136C9E12C4}"/>
              </a:ext>
            </a:extLst>
          </p:cNvPr>
          <p:cNvSpPr/>
          <p:nvPr/>
        </p:nvSpPr>
        <p:spPr>
          <a:xfrm>
            <a:off x="2837721" y="2058732"/>
            <a:ext cx="4311744" cy="2169509"/>
          </a:xfrm>
          <a:prstGeom prst="roundRect">
            <a:avLst>
              <a:gd name="adj" fmla="val 1484"/>
            </a:avLst>
          </a:prstGeom>
          <a:noFill/>
          <a:ln w="28575"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030A0"/>
              </a:solidFill>
              <a:effectLst/>
              <a:uLnTx/>
              <a:uFillTx/>
              <a:latin typeface="Calibri" panose="020F0502020204030204"/>
              <a:ea typeface="+mn-ea"/>
              <a:cs typeface="+mn-cs"/>
            </a:endParaRPr>
          </a:p>
        </p:txBody>
      </p:sp>
      <p:sp>
        <p:nvSpPr>
          <p:cNvPr id="27" name="Rounded Rectangle 26">
            <a:extLst>
              <a:ext uri="{FF2B5EF4-FFF2-40B4-BE49-F238E27FC236}">
                <a16:creationId xmlns:a16="http://schemas.microsoft.com/office/drawing/2014/main" id="{12C9BAEE-9758-4A41-77BA-009464A08B4D}"/>
              </a:ext>
            </a:extLst>
          </p:cNvPr>
          <p:cNvSpPr/>
          <p:nvPr/>
        </p:nvSpPr>
        <p:spPr>
          <a:xfrm>
            <a:off x="2826963" y="594966"/>
            <a:ext cx="4333260" cy="159286"/>
          </a:xfrm>
          <a:prstGeom prst="roundRect">
            <a:avLst/>
          </a:prstGeom>
          <a:noFill/>
          <a:ln w="28575" cap="flat" cmpd="sng" algn="ctr">
            <a:solidFill>
              <a:srgbClr val="E691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Rounded Rectangle 27">
            <a:extLst>
              <a:ext uri="{FF2B5EF4-FFF2-40B4-BE49-F238E27FC236}">
                <a16:creationId xmlns:a16="http://schemas.microsoft.com/office/drawing/2014/main" id="{B936C375-9024-5AA0-7FCD-3784B7AE9A9B}"/>
              </a:ext>
            </a:extLst>
          </p:cNvPr>
          <p:cNvSpPr/>
          <p:nvPr/>
        </p:nvSpPr>
        <p:spPr>
          <a:xfrm>
            <a:off x="2826290" y="4288746"/>
            <a:ext cx="4330510" cy="1682276"/>
          </a:xfrm>
          <a:prstGeom prst="roundRect">
            <a:avLst>
              <a:gd name="adj" fmla="val 1484"/>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9" name="Rounded Rectangle 28">
            <a:extLst>
              <a:ext uri="{FF2B5EF4-FFF2-40B4-BE49-F238E27FC236}">
                <a16:creationId xmlns:a16="http://schemas.microsoft.com/office/drawing/2014/main" id="{CEC6C2AA-336B-3DED-780D-136761749A67}"/>
              </a:ext>
            </a:extLst>
          </p:cNvPr>
          <p:cNvSpPr/>
          <p:nvPr/>
        </p:nvSpPr>
        <p:spPr>
          <a:xfrm>
            <a:off x="2785082" y="558413"/>
            <a:ext cx="4417020" cy="5825241"/>
          </a:xfrm>
          <a:prstGeom prst="roundRect">
            <a:avLst>
              <a:gd name="adj" fmla="val 1484"/>
            </a:avLst>
          </a:prstGeom>
          <a:no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Rounded Rectangle 29">
            <a:extLst>
              <a:ext uri="{FF2B5EF4-FFF2-40B4-BE49-F238E27FC236}">
                <a16:creationId xmlns:a16="http://schemas.microsoft.com/office/drawing/2014/main" id="{42C556B8-0DFF-5579-C7A1-63BD0AB626C0}"/>
              </a:ext>
            </a:extLst>
          </p:cNvPr>
          <p:cNvSpPr/>
          <p:nvPr/>
        </p:nvSpPr>
        <p:spPr>
          <a:xfrm>
            <a:off x="2825617" y="817520"/>
            <a:ext cx="4334606" cy="154612"/>
          </a:xfrm>
          <a:prstGeom prst="roundRect">
            <a:avLst/>
          </a:prstGeom>
          <a:noFill/>
          <a:ln w="28575" cap="flat" cmpd="sng" algn="ctr">
            <a:solidFill>
              <a:srgbClr val="FF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latin typeface="Calibri" panose="020F0502020204030204"/>
              <a:ea typeface="+mn-ea"/>
              <a:cs typeface="+mn-cs"/>
            </a:endParaRPr>
          </a:p>
        </p:txBody>
      </p:sp>
      <p:sp>
        <p:nvSpPr>
          <p:cNvPr id="31" name="Rounded Rectangle 30">
            <a:extLst>
              <a:ext uri="{FF2B5EF4-FFF2-40B4-BE49-F238E27FC236}">
                <a16:creationId xmlns:a16="http://schemas.microsoft.com/office/drawing/2014/main" id="{38FDFDF7-BE42-8D5A-F4D6-7D8A1C9264B0}"/>
              </a:ext>
            </a:extLst>
          </p:cNvPr>
          <p:cNvSpPr/>
          <p:nvPr/>
        </p:nvSpPr>
        <p:spPr>
          <a:xfrm>
            <a:off x="2785082" y="6444159"/>
            <a:ext cx="4417020" cy="251802"/>
          </a:xfrm>
          <a:prstGeom prst="roundRect">
            <a:avLst/>
          </a:prstGeom>
          <a:noFill/>
          <a:ln w="28575" cap="flat" cmpd="sng" algn="ctr">
            <a:solidFill>
              <a:srgbClr val="FF00E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ounded Rectangle 31">
            <a:extLst>
              <a:ext uri="{FF2B5EF4-FFF2-40B4-BE49-F238E27FC236}">
                <a16:creationId xmlns:a16="http://schemas.microsoft.com/office/drawing/2014/main" id="{342B0443-C164-C1B9-9B07-1D984195F678}"/>
              </a:ext>
            </a:extLst>
          </p:cNvPr>
          <p:cNvSpPr/>
          <p:nvPr/>
        </p:nvSpPr>
        <p:spPr>
          <a:xfrm>
            <a:off x="2947121" y="4333381"/>
            <a:ext cx="4167782" cy="492218"/>
          </a:xfrm>
          <a:prstGeom prst="roundRect">
            <a:avLst>
              <a:gd name="adj" fmla="val 1484"/>
            </a:avLst>
          </a:prstGeom>
          <a:noFill/>
          <a:ln w="28575" cap="flat" cmpd="sng" algn="ctr">
            <a:solidFill>
              <a:srgbClr val="3600F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33" name="Rounded Rectangle 32">
            <a:extLst>
              <a:ext uri="{FF2B5EF4-FFF2-40B4-BE49-F238E27FC236}">
                <a16:creationId xmlns:a16="http://schemas.microsoft.com/office/drawing/2014/main" id="{B622006B-3200-FF73-34C2-0BAFBA2182DC}"/>
              </a:ext>
            </a:extLst>
          </p:cNvPr>
          <p:cNvSpPr/>
          <p:nvPr/>
        </p:nvSpPr>
        <p:spPr>
          <a:xfrm>
            <a:off x="2826292" y="1027044"/>
            <a:ext cx="4323173" cy="988368"/>
          </a:xfrm>
          <a:prstGeom prst="roundRect">
            <a:avLst>
              <a:gd name="adj" fmla="val 1484"/>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05FBAF3F-2BAE-7DB9-0C5B-5E7D84240315}"/>
              </a:ext>
            </a:extLst>
          </p:cNvPr>
          <p:cNvGrpSpPr/>
          <p:nvPr/>
        </p:nvGrpSpPr>
        <p:grpSpPr>
          <a:xfrm>
            <a:off x="107224" y="107575"/>
            <a:ext cx="7094878" cy="6636785"/>
            <a:chOff x="107224" y="107575"/>
            <a:chExt cx="7094878" cy="6636785"/>
          </a:xfrm>
        </p:grpSpPr>
        <p:sp>
          <p:nvSpPr>
            <p:cNvPr id="35" name="Rounded Rectangle 34">
              <a:extLst>
                <a:ext uri="{FF2B5EF4-FFF2-40B4-BE49-F238E27FC236}">
                  <a16:creationId xmlns:a16="http://schemas.microsoft.com/office/drawing/2014/main" id="{81F717B6-8D35-6660-D01A-C09E3970777E}"/>
                </a:ext>
              </a:extLst>
            </p:cNvPr>
            <p:cNvSpPr/>
            <p:nvPr/>
          </p:nvSpPr>
          <p:spPr>
            <a:xfrm>
              <a:off x="107224" y="107575"/>
              <a:ext cx="2613240" cy="6636785"/>
            </a:xfrm>
            <a:prstGeom prst="roundRect">
              <a:avLst>
                <a:gd name="adj" fmla="val 1295"/>
              </a:avLst>
            </a:prstGeom>
            <a:solidFill>
              <a:srgbClr val="F6FBFF">
                <a:alpha val="79608"/>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Rounded Rectangle 35">
              <a:extLst>
                <a:ext uri="{FF2B5EF4-FFF2-40B4-BE49-F238E27FC236}">
                  <a16:creationId xmlns:a16="http://schemas.microsoft.com/office/drawing/2014/main" id="{5A8ECADF-95B1-1BF4-9240-A468A37EA59A}"/>
                </a:ext>
              </a:extLst>
            </p:cNvPr>
            <p:cNvSpPr/>
            <p:nvPr/>
          </p:nvSpPr>
          <p:spPr>
            <a:xfrm>
              <a:off x="2733552" y="107576"/>
              <a:ext cx="4468550" cy="395926"/>
            </a:xfrm>
            <a:prstGeom prst="roundRect">
              <a:avLst>
                <a:gd name="adj" fmla="val 1295"/>
              </a:avLst>
            </a:prstGeom>
            <a:solidFill>
              <a:srgbClr val="F6FBFF">
                <a:alpha val="79608"/>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47414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
                                            <p:txEl>
                                              <p:pRg st="3" end="3"/>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xEl>
                                              <p:pRg st="4" end="4"/>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5">
                                            <p:txEl>
                                              <p:pRg st="5" end="5"/>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5">
                                            <p:txEl>
                                              <p:pRg st="6" end="6"/>
                                            </p:txEl>
                                          </p:spTgt>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5">
                                            <p:txEl>
                                              <p:pRg st="7" end="7"/>
                                            </p:txEl>
                                          </p:spTgt>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200"/>
                                  </p:stCondLst>
                                  <p:childTnLst>
                                    <p:set>
                                      <p:cBhvr>
                                        <p:cTn id="63" dur="1" fill="hold">
                                          <p:stCondLst>
                                            <p:cond delay="0"/>
                                          </p:stCondLst>
                                        </p:cTn>
                                        <p:tgtEl>
                                          <p:spTgt spid="25">
                                            <p:txEl>
                                              <p:pRg st="8" end="8"/>
                                            </p:txEl>
                                          </p:spTgt>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nodeType="afterEffect">
                                  <p:stCondLst>
                                    <p:cond delay="200"/>
                                  </p:stCondLst>
                                  <p:childTnLst>
                                    <p:set>
                                      <p:cBhvr>
                                        <p:cTn id="66" dur="1" fill="hold">
                                          <p:stCondLst>
                                            <p:cond delay="0"/>
                                          </p:stCondLst>
                                        </p:cTn>
                                        <p:tgtEl>
                                          <p:spTgt spid="25">
                                            <p:txEl>
                                              <p:pRg st="9" end="9"/>
                                            </p:txEl>
                                          </p:spTgt>
                                        </p:tgtEl>
                                        <p:attrNameLst>
                                          <p:attrName>style.visibility</p:attrName>
                                        </p:attrNameLst>
                                      </p:cBhvr>
                                      <p:to>
                                        <p:strVal val="visible"/>
                                      </p:to>
                                    </p:set>
                                  </p:childTnLst>
                                </p:cTn>
                              </p:par>
                            </p:childTnLst>
                          </p:cTn>
                        </p:par>
                        <p:par>
                          <p:cTn id="67" fill="hold">
                            <p:stCondLst>
                              <p:cond delay="400"/>
                            </p:stCondLst>
                            <p:childTnLst>
                              <p:par>
                                <p:cTn id="68" presetID="1" presetClass="entr" presetSubtype="0" fill="hold" nodeType="afterEffect">
                                  <p:stCondLst>
                                    <p:cond delay="200"/>
                                  </p:stCondLst>
                                  <p:childTnLst>
                                    <p:set>
                                      <p:cBhvr>
                                        <p:cTn id="69"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5">
                                            <p:txEl>
                                              <p:pRg st="11" end="11"/>
                                            </p:txEl>
                                          </p:spTgt>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nodeType="afterEffect">
                                  <p:stCondLst>
                                    <p:cond delay="0"/>
                                  </p:stCondLst>
                                  <p:childTnLst>
                                    <p:set>
                                      <p:cBhvr>
                                        <p:cTn id="79" dur="1" fill="hold">
                                          <p:stCondLst>
                                            <p:cond delay="0"/>
                                          </p:stCondLst>
                                        </p:cTn>
                                        <p:tgtEl>
                                          <p:spTgt spid="25">
                                            <p:txEl>
                                              <p:pRg st="12" end="12"/>
                                            </p:txEl>
                                          </p:spTgt>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nodeType="afterEffect">
                                  <p:stCondLst>
                                    <p:cond delay="0"/>
                                  </p:stCondLst>
                                  <p:childTnLst>
                                    <p:set>
                                      <p:cBhvr>
                                        <p:cTn id="82" dur="1" fill="hold">
                                          <p:stCondLst>
                                            <p:cond delay="0"/>
                                          </p:stCondLst>
                                        </p:cTn>
                                        <p:tgtEl>
                                          <p:spTgt spid="25">
                                            <p:txEl>
                                              <p:pRg st="13" end="13"/>
                                            </p:txEl>
                                          </p:spTgt>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nodeType="afterEffect">
                                  <p:stCondLst>
                                    <p:cond delay="0"/>
                                  </p:stCondLst>
                                  <p:childTnLst>
                                    <p:set>
                                      <p:cBhvr>
                                        <p:cTn id="85" dur="1" fill="hold">
                                          <p:stCondLst>
                                            <p:cond delay="0"/>
                                          </p:stCondLst>
                                        </p:cTn>
                                        <p:tgtEl>
                                          <p:spTgt spid="2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CABB69C8-0EFE-385B-3DA0-5537963821A3}"/>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3DDBF5A5-2D8F-CD8B-74A8-5ADA370272EA}"/>
              </a:ext>
            </a:extLst>
          </p:cNvPr>
          <p:cNvPicPr preferRelativeResize="0"/>
          <p:nvPr/>
        </p:nvPicPr>
        <p:blipFill rotWithShape="1">
          <a:blip r:embed="rId3">
            <a:alphaModFix/>
          </a:blip>
          <a:srcRect/>
          <a:stretch/>
        </p:blipFill>
        <p:spPr>
          <a:xfrm>
            <a:off x="319079" y="224344"/>
            <a:ext cx="12192000" cy="6858000"/>
          </a:xfrm>
          <a:prstGeom prst="rect">
            <a:avLst/>
          </a:prstGeom>
          <a:noFill/>
          <a:ln>
            <a:noFill/>
          </a:ln>
        </p:spPr>
      </p:pic>
      <p:sp>
        <p:nvSpPr>
          <p:cNvPr id="137" name="Google Shape;137;p30">
            <a:extLst>
              <a:ext uri="{FF2B5EF4-FFF2-40B4-BE49-F238E27FC236}">
                <a16:creationId xmlns:a16="http://schemas.microsoft.com/office/drawing/2014/main" id="{1DC3BAB7-29BF-550B-4AC7-8C42B854589F}"/>
              </a:ext>
            </a:extLst>
          </p:cNvPr>
          <p:cNvSpPr txBox="1"/>
          <p:nvPr/>
        </p:nvSpPr>
        <p:spPr>
          <a:xfrm>
            <a:off x="7161033" y="173544"/>
            <a:ext cx="5350046" cy="1343958"/>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2800" b="1" dirty="0">
                <a:solidFill>
                  <a:srgbClr val="000000"/>
                </a:solidFill>
                <a:latin typeface="Helvetica Neue"/>
                <a:ea typeface="Helvetica Neue"/>
                <a:cs typeface="Helvetica Neue"/>
                <a:sym typeface="Helvetica Neue"/>
              </a:rPr>
              <a:t>DSL inheritance makes it</a:t>
            </a:r>
            <a:br>
              <a:rPr lang="en" sz="2800" b="1" dirty="0">
                <a:solidFill>
                  <a:srgbClr val="000000"/>
                </a:solidFill>
                <a:latin typeface="Helvetica Neue"/>
                <a:ea typeface="Helvetica Neue"/>
                <a:cs typeface="Helvetica Neue"/>
                <a:sym typeface="Helvetica Neue"/>
              </a:rPr>
            </a:br>
            <a:r>
              <a:rPr lang="en" sz="2800" b="1" dirty="0">
                <a:solidFill>
                  <a:srgbClr val="000000"/>
                </a:solidFill>
                <a:latin typeface="Helvetica Neue"/>
                <a:ea typeface="Helvetica Neue"/>
                <a:cs typeface="Helvetica Neue"/>
                <a:sym typeface="Helvetica Neue"/>
              </a:rPr>
              <a:t>easy to extend, customize,</a:t>
            </a:r>
            <a:br>
              <a:rPr lang="en" sz="2800" b="1" dirty="0">
                <a:solidFill>
                  <a:srgbClr val="000000"/>
                </a:solidFill>
                <a:latin typeface="Helvetica Neue"/>
                <a:ea typeface="Helvetica Neue"/>
                <a:cs typeface="Helvetica Neue"/>
                <a:sym typeface="Helvetica Neue"/>
              </a:rPr>
            </a:br>
            <a:r>
              <a:rPr lang="en" sz="2800" b="1" dirty="0">
                <a:solidFill>
                  <a:srgbClr val="000000"/>
                </a:solidFill>
                <a:latin typeface="Helvetica Neue"/>
                <a:ea typeface="Helvetica Neue"/>
                <a:cs typeface="Helvetica Neue"/>
                <a:sym typeface="Helvetica Neue"/>
              </a:rPr>
              <a:t>or re-style your widgets</a:t>
            </a:r>
            <a:endParaRPr sz="400" i="1" dirty="0"/>
          </a:p>
        </p:txBody>
      </p:sp>
      <p:sp>
        <p:nvSpPr>
          <p:cNvPr id="19" name="TextBox 18">
            <a:extLst>
              <a:ext uri="{FF2B5EF4-FFF2-40B4-BE49-F238E27FC236}">
                <a16:creationId xmlns:a16="http://schemas.microsoft.com/office/drawing/2014/main" id="{323A09C6-D780-39CB-100B-5AFE719E90ED}"/>
              </a:ext>
            </a:extLst>
          </p:cNvPr>
          <p:cNvSpPr txBox="1"/>
          <p:nvPr/>
        </p:nvSpPr>
        <p:spPr>
          <a:xfrm>
            <a:off x="1470367" y="-30390821"/>
            <a:ext cx="10756232" cy="19759255"/>
          </a:xfrm>
          <a:prstGeom prst="rect">
            <a:avLst/>
          </a:prstGeom>
          <a:noFill/>
        </p:spPr>
        <p:txBody>
          <a:bodyPr wrap="square">
            <a:spAutoFit/>
          </a:bodyPr>
          <a:lstStyle/>
          <a:p>
            <a:r>
              <a:rPr lang="en-US" dirty="0" err="1">
                <a:solidFill>
                  <a:srgbClr val="795E26"/>
                </a:solidFill>
                <a:latin typeface="Courier New" panose="02070309020205020404" pitchFamily="49" charset="0"/>
              </a:rPr>
              <a:t>live_design</a:t>
            </a:r>
            <a:r>
              <a:rPr lang="en-US" dirty="0">
                <a:solidFill>
                  <a:srgbClr val="795E26"/>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8000"/>
                </a:solidFill>
                <a:latin typeface="Courier New" panose="02070309020205020404" pitchFamily="49" charset="0"/>
              </a:rPr>
              <a:t>   // The view used for each text-only message event in a room's timeline.</a:t>
            </a:r>
            <a:endParaRPr lang="en-US" dirty="0"/>
          </a:p>
          <a:p>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show_bg</a:t>
            </a:r>
            <a:r>
              <a:rPr lang="en-US" dirty="0">
                <a:solidFill>
                  <a:srgbClr val="795E26"/>
                </a:solidFill>
                <a:latin typeface="Courier New" panose="02070309020205020404" pitchFamily="49" charset="0"/>
              </a:rPr>
              <a:t>: </a:t>
            </a:r>
            <a:r>
              <a:rPr lang="en-US" dirty="0">
                <a:solidFill>
                  <a:srgbClr val="0000FF"/>
                </a:solidFill>
                <a:latin typeface="Courier New" panose="02070309020205020404" pitchFamily="49" charset="0"/>
              </a:rPr>
              <a:t>true</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draw_bg</a:t>
            </a:r>
            <a:r>
              <a:rPr lang="en-US" dirty="0">
                <a:solidFill>
                  <a:srgbClr val="795E26"/>
                </a:solidFill>
                <a:latin typeface="Courier New" panose="02070309020205020404" pitchFamily="49" charset="0"/>
              </a:rPr>
              <a:t>: { ...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animator</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on_highlight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on_hover</a:t>
            </a:r>
            <a:r>
              <a:rPr lang="en-US" dirty="0">
                <a:solidFill>
                  <a:srgbClr val="001080"/>
                </a:solidFill>
                <a:latin typeface="Courier New" panose="02070309020205020404" pitchFamily="49" charset="0"/>
              </a:rPr>
              <a:t> </a:t>
            </a:r>
            <a:r>
              <a:rPr lang="en-US" dirty="0">
                <a:solidFill>
                  <a:srgbClr val="795E26"/>
                </a:solidFill>
                <a:latin typeface="Courier New" panose="02070309020205020404" pitchFamily="49" charset="0"/>
              </a:rPr>
              <a:t>= {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A preview of an earlier message that this message was in reply to.</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RepliedToMessage</a:t>
            </a:r>
            <a:r>
              <a:rPr lang="en-US" dirty="0">
                <a:solidFill>
                  <a:srgbClr val="795E26"/>
                </a:solidFill>
                <a:latin typeface="Courier New" panose="02070309020205020404" pitchFamily="49" charset="0"/>
              </a:rPr>
              <a:t>&gt; {</a:t>
            </a:r>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visible</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false</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3</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p>
          <a:p>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replied_to_message_content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body</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padding</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left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profile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align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x</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y</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0.0</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centered horizontally, top aligned</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65.0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avatar</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Avatar</a:t>
            </a:r>
            <a:r>
              <a:rPr lang="en-US" dirty="0">
                <a:solidFill>
                  <a:srgbClr val="795E26"/>
                </a:solidFill>
                <a:latin typeface="Courier New" panose="02070309020205020404" pitchFamily="49" charset="0"/>
              </a:rPr>
              <a:t>&gt; {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timestamp</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Timestamp</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edited_indicator</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EditedIndicator</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content</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username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Label</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do not wrap</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20.0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draw_text</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text_style</a:t>
            </a:r>
            <a:r>
              <a:rPr lang="en-US" dirty="0">
                <a:solidFill>
                  <a:srgbClr val="795E26"/>
                </a:solidFill>
                <a:latin typeface="Courier New" panose="02070309020205020404" pitchFamily="49" charset="0"/>
              </a:rPr>
              <a:t>: &lt;USERNAME_TEXT_STYLE&gt;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color</a:t>
            </a:r>
            <a:r>
              <a:rPr lang="en-US" dirty="0">
                <a:solidFill>
                  <a:srgbClr val="795E26"/>
                </a:solidFill>
                <a:latin typeface="Courier New" panose="02070309020205020404" pitchFamily="49" charset="0"/>
              </a:rPr>
              <a:t>: (USERNAME_TEXT_COLOR)</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wrap</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Ellipsis</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text</a:t>
            </a:r>
            <a:r>
              <a:rPr lang="en-US" dirty="0">
                <a:solidFill>
                  <a:srgbClr val="795E26"/>
                </a:solidFill>
                <a:latin typeface="Courier New" panose="02070309020205020404" pitchFamily="49" charset="0"/>
              </a:rPr>
              <a:t>: </a:t>
            </a:r>
            <a:r>
              <a:rPr lang="en-US" dirty="0">
                <a:solidFill>
                  <a:srgbClr val="A31515"/>
                </a:solidFill>
                <a:latin typeface="Courier New" panose="02070309020205020404" pitchFamily="49" charset="0"/>
              </a:rPr>
              <a:t>"&lt;Username here&gt;"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HtmlOrPlaintext</a:t>
            </a:r>
            <a:r>
              <a:rPr lang="en-US" dirty="0">
                <a:solidFill>
                  <a:srgbClr val="795E26"/>
                </a:solidFill>
                <a:latin typeface="Courier New" panose="02070309020205020404" pitchFamily="49" charset="0"/>
              </a:rPr>
              <a:t>&gt; { }</a:t>
            </a:r>
            <a:br>
              <a:rPr lang="en-US" dirty="0"/>
            </a:br>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reaction_list</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ReactionList</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avatar_row</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AvatarRow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p>
          <a:p>
            <a:r>
              <a:rPr lang="en-US" dirty="0">
                <a:solidFill>
                  <a:srgbClr val="795E26"/>
                </a:solidFill>
                <a:latin typeface="Courier New" panose="02070309020205020404" pitchFamily="49" charset="0"/>
              </a:rPr>
              <a:t>}</a:t>
            </a:r>
            <a:endParaRPr lang="en-US" dirty="0"/>
          </a:p>
        </p:txBody>
      </p:sp>
      <p:sp>
        <p:nvSpPr>
          <p:cNvPr id="20" name="TextBox 19">
            <a:extLst>
              <a:ext uri="{FF2B5EF4-FFF2-40B4-BE49-F238E27FC236}">
                <a16:creationId xmlns:a16="http://schemas.microsoft.com/office/drawing/2014/main" id="{34E538EB-6ED3-7367-0FE8-2E9B4127552B}"/>
              </a:ext>
            </a:extLst>
          </p:cNvPr>
          <p:cNvSpPr txBox="1"/>
          <p:nvPr/>
        </p:nvSpPr>
        <p:spPr>
          <a:xfrm>
            <a:off x="52215" y="40640"/>
            <a:ext cx="6307945" cy="4277360"/>
          </a:xfrm>
          <a:prstGeom prst="rect">
            <a:avLst/>
          </a:prstGeom>
          <a:noFill/>
        </p:spPr>
        <p:txBody>
          <a:bodyPr wrap="square" numCol="1" spcCol="457200">
            <a:noAutofit/>
          </a:bodyPr>
          <a:lstStyle/>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A regular Message that shows an image, not text.</a:t>
            </a: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ImageMessage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Message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body</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The `profile` view is inherited from `Message`,</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 so we don’t need to change it here.</a:t>
            </a:r>
          </a:p>
          <a:p>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content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width</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Fill</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t>
            </a:r>
            <a:r>
              <a:rPr lang="en-US" sz="1200" b="0" dirty="0">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height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Fit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padding</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left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98658"/>
                </a:solidFill>
                <a:effectLst/>
                <a:latin typeface="Menlo" panose="020B0609030804020204" pitchFamily="49" charset="0"/>
                <a:ea typeface="Menlo" panose="020B0609030804020204" pitchFamily="49" charset="0"/>
                <a:cs typeface="Menlo" panose="020B0609030804020204" pitchFamily="49" charset="0"/>
              </a:rPr>
              <a:t>10.0</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message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Image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&gt; { }</a:t>
            </a: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v</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View</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width</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Fill</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t>
            </a:r>
            <a:r>
              <a:rPr lang="en-US" sz="1200" b="0" dirty="0">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height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Fit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flow</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Right</a:t>
            </a:r>
            <a:endParaRPr lang="en-US" sz="1200" dirty="0">
              <a:solidFill>
                <a:srgbClr val="795E26"/>
              </a:solidFill>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reaction_list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ReactionList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&gt; {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avatar_row</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AvatarRow</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p>
          <a:p>
            <a:pPr rtl="0">
              <a:buNone/>
            </a:pPr>
            <a:endParaRPr lang="en-US" sz="1200" dirty="0">
              <a:solidFill>
                <a:srgbClr val="795E26"/>
              </a:solidFill>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A condensed message comes right after another message</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from the same sender, so it doesn’t show their avatar/name.</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CondensedMessage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body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profile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align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x</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0.5</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65.0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edited_indicator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EditedIndicator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tsp_sign_indicator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TspSignIndicator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endParaRPr lang="en-US" sz="1200" dirty="0">
              <a:solidFill>
                <a:srgbClr val="795E26"/>
              </a:solidFill>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The `content` view is inherited from `Message`,</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 so we don’t need to change it here.</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br>
              <a:rPr lang="en-US" sz="1200" b="0" dirty="0">
                <a:effectLst/>
                <a:latin typeface="Menlo" panose="020B0609030804020204" pitchFamily="49" charset="0"/>
                <a:ea typeface="Menlo" panose="020B0609030804020204" pitchFamily="49" charset="0"/>
                <a:cs typeface="Menlo" panose="020B0609030804020204" pitchFamily="49" charset="0"/>
              </a:rPr>
            </a:b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a:buNone/>
            </a:pP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p:txBody>
      </p:sp>
      <p:pic>
        <p:nvPicPr>
          <p:cNvPr id="2" name="Picture 1">
            <a:extLst>
              <a:ext uri="{FF2B5EF4-FFF2-40B4-BE49-F238E27FC236}">
                <a16:creationId xmlns:a16="http://schemas.microsoft.com/office/drawing/2014/main" id="{A978F3EE-0D7D-0A24-7D26-0667CB94022B}"/>
              </a:ext>
            </a:extLst>
          </p:cNvPr>
          <p:cNvPicPr>
            <a:picLocks noChangeAspect="1"/>
          </p:cNvPicPr>
          <p:nvPr/>
        </p:nvPicPr>
        <p:blipFill>
          <a:blip r:embed="rId4"/>
          <a:srcRect b="10843"/>
          <a:stretch>
            <a:fillRect/>
          </a:stretch>
        </p:blipFill>
        <p:spPr>
          <a:xfrm>
            <a:off x="6789739" y="1907941"/>
            <a:ext cx="5083123" cy="39442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1503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4A60A900-22AE-4E27-490D-DDD84E966864}"/>
            </a:ext>
          </a:extLst>
        </p:cNvPr>
        <p:cNvGrpSpPr/>
        <p:nvPr/>
      </p:nvGrpSpPr>
      <p:grpSpPr>
        <a:xfrm>
          <a:off x="0" y="0"/>
          <a:ext cx="0" cy="0"/>
          <a:chOff x="0" y="0"/>
          <a:chExt cx="0" cy="0"/>
        </a:xfrm>
      </p:grpSpPr>
      <p:sp>
        <p:nvSpPr>
          <p:cNvPr id="12" name="Rounded Rectangle 11">
            <a:extLst>
              <a:ext uri="{FF2B5EF4-FFF2-40B4-BE49-F238E27FC236}">
                <a16:creationId xmlns:a16="http://schemas.microsoft.com/office/drawing/2014/main" id="{4540B749-4637-EC51-CD40-250533D4B036}"/>
              </a:ext>
            </a:extLst>
          </p:cNvPr>
          <p:cNvSpPr/>
          <p:nvPr/>
        </p:nvSpPr>
        <p:spPr>
          <a:xfrm>
            <a:off x="8019343" y="2257219"/>
            <a:ext cx="1862566" cy="19599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C57256A2-5B61-AEBA-4E7A-51317D54C11F}"/>
              </a:ext>
            </a:extLst>
          </p:cNvPr>
          <p:cNvSpPr/>
          <p:nvPr/>
        </p:nvSpPr>
        <p:spPr>
          <a:xfrm>
            <a:off x="540274" y="4160723"/>
            <a:ext cx="1862566" cy="23715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34BC2C6-C352-4292-A392-631F98B562F1}"/>
              </a:ext>
            </a:extLst>
          </p:cNvPr>
          <p:cNvSpPr/>
          <p:nvPr/>
        </p:nvSpPr>
        <p:spPr>
          <a:xfrm>
            <a:off x="9578491" y="2072188"/>
            <a:ext cx="1320800" cy="19599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5D56F6-6289-4518-6B64-05DA09DAF50A}"/>
              </a:ext>
            </a:extLst>
          </p:cNvPr>
          <p:cNvSpPr/>
          <p:nvPr/>
        </p:nvSpPr>
        <p:spPr>
          <a:xfrm>
            <a:off x="540274" y="3430100"/>
            <a:ext cx="1320800" cy="23715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32" name="Google Shape;132;p30" descr="Mask group.svg">
            <a:extLst>
              <a:ext uri="{FF2B5EF4-FFF2-40B4-BE49-F238E27FC236}">
                <a16:creationId xmlns:a16="http://schemas.microsoft.com/office/drawing/2014/main" id="{CDA98C5C-E7BE-70FF-C6DD-762D8A8EC432}"/>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CD72AC35-FB8F-7AF7-CFBC-739D0B92367A}"/>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E44D8A24-A78B-52EB-519D-08B9EC3F8104}"/>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1EF62F9F-A606-B93D-02DA-EC0B9F2AD9C5}"/>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33958877-013E-8E35-A461-2685A447384C}"/>
              </a:ext>
            </a:extLst>
          </p:cNvPr>
          <p:cNvSpPr txBox="1"/>
          <p:nvPr/>
        </p:nvSpPr>
        <p:spPr>
          <a:xfrm>
            <a:off x="604520" y="22846"/>
            <a:ext cx="11349486" cy="1159292"/>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Connecting UI DSL code to Rust logic:</a:t>
            </a:r>
            <a:br>
              <a:rPr lang="en" sz="3600" b="1" dirty="0">
                <a:solidFill>
                  <a:srgbClr val="000000"/>
                </a:solidFill>
                <a:latin typeface="Helvetica Neue"/>
                <a:ea typeface="Helvetica Neue"/>
                <a:cs typeface="Helvetica Neue"/>
                <a:sym typeface="Helvetica Neue"/>
              </a:rPr>
            </a:br>
            <a:r>
              <a:rPr lang="en" sz="3600" b="1" dirty="0">
                <a:solidFill>
                  <a:srgbClr val="000000"/>
                </a:solidFill>
                <a:latin typeface="Helvetica Neue"/>
                <a:ea typeface="Helvetica Neue"/>
                <a:cs typeface="Helvetica Neue"/>
                <a:sym typeface="Helvetica Neue"/>
              </a:rPr>
              <a:t>→ </a:t>
            </a:r>
            <a:r>
              <a:rPr lang="en" sz="2800" dirty="0">
                <a:solidFill>
                  <a:srgbClr val="000000"/>
                </a:solidFill>
                <a:latin typeface="Helvetica Neue"/>
                <a:ea typeface="Helvetica Neue"/>
                <a:cs typeface="Helvetica Neue"/>
                <a:sym typeface="Helvetica Neue"/>
              </a:rPr>
              <a:t>Event handling is simple via DSL </a:t>
            </a:r>
            <a:r>
              <a:rPr lang="en" sz="2800" i="1" dirty="0">
                <a:solidFill>
                  <a:srgbClr val="000000"/>
                </a:solidFill>
                <a:latin typeface="Helvetica Neue"/>
                <a:ea typeface="Helvetica Neue"/>
                <a:cs typeface="Helvetica Neue"/>
                <a:sym typeface="Helvetica Neue"/>
              </a:rPr>
              <a:t>queries</a:t>
            </a:r>
          </a:p>
        </p:txBody>
      </p:sp>
      <p:pic>
        <p:nvPicPr>
          <p:cNvPr id="2" name="Google Shape;136;p30" descr="Frame 3.svg">
            <a:extLst>
              <a:ext uri="{FF2B5EF4-FFF2-40B4-BE49-F238E27FC236}">
                <a16:creationId xmlns:a16="http://schemas.microsoft.com/office/drawing/2014/main" id="{2C94F276-4213-6684-2D12-444E30AED331}"/>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AAEDB045-A9E3-65E4-7054-A60B25AFF7BC}"/>
              </a:ext>
            </a:extLst>
          </p:cNvPr>
          <p:cNvPicPr preferRelativeResize="0"/>
          <p:nvPr/>
        </p:nvPicPr>
        <p:blipFill rotWithShape="1">
          <a:blip r:embed="rId6">
            <a:alphaModFix/>
          </a:blip>
          <a:srcRect/>
          <a:stretch/>
        </p:blipFill>
        <p:spPr>
          <a:xfrm>
            <a:off x="10321730" y="452632"/>
            <a:ext cx="1666875" cy="381000"/>
          </a:xfrm>
          <a:prstGeom prst="rect">
            <a:avLst/>
          </a:prstGeom>
          <a:noFill/>
          <a:ln>
            <a:noFill/>
          </a:ln>
        </p:spPr>
      </p:pic>
      <p:sp>
        <p:nvSpPr>
          <p:cNvPr id="6" name="TextBox 5">
            <a:extLst>
              <a:ext uri="{FF2B5EF4-FFF2-40B4-BE49-F238E27FC236}">
                <a16:creationId xmlns:a16="http://schemas.microsoft.com/office/drawing/2014/main" id="{1834788C-2E1F-4FBA-FF3E-B7D917BEE0FE}"/>
              </a:ext>
            </a:extLst>
          </p:cNvPr>
          <p:cNvSpPr txBox="1"/>
          <p:nvPr/>
        </p:nvSpPr>
        <p:spPr>
          <a:xfrm>
            <a:off x="-127388" y="1956452"/>
            <a:ext cx="5801357" cy="4154984"/>
          </a:xfrm>
          <a:prstGeom prst="rect">
            <a:avLst/>
          </a:prstGeom>
          <a:noFill/>
        </p:spPr>
        <p:txBody>
          <a:bodyPr wrap="square">
            <a:spAutoFit/>
          </a:bodyPr>
          <a:lstStyle/>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pub</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RoomInputBar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RoomInputBar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dirty="0">
                <a:effectLst/>
                <a:latin typeface="Menlo" panose="020B0609030804020204" pitchFamily="49" charset="0"/>
                <a:ea typeface="Menlo" panose="020B0609030804020204" pitchFamily="49" charset="0"/>
                <a:cs typeface="Menlo" panose="020B0609030804020204" pitchFamily="49" charset="0"/>
              </a:rPr>
              <a:t>       </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location_button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RobrixIconButton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spacing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98658"/>
                </a:solidFill>
                <a:effectLst/>
                <a:latin typeface="Menlo" panose="020B0609030804020204" pitchFamily="49" charset="0"/>
                <a:ea typeface="Menlo" panose="020B0609030804020204" pitchFamily="49" charset="0"/>
                <a:cs typeface="Menlo" panose="020B0609030804020204" pitchFamily="49" charset="0"/>
              </a:rPr>
              <a:t>0</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draw_icon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svg_file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(ICON_LOCATION_PERSON)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icon_walk</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width</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Fit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height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98658"/>
                </a:solidFill>
                <a:effectLst/>
                <a:latin typeface="Menlo" panose="020B0609030804020204" pitchFamily="49" charset="0"/>
                <a:ea typeface="Menlo" panose="020B0609030804020204" pitchFamily="49" charset="0"/>
                <a:cs typeface="Menlo" panose="020B0609030804020204" pitchFamily="49" charset="0"/>
              </a:rPr>
              <a:t>23</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br>
              <a:rPr lang="en-US" sz="1200" b="0" dirty="0">
                <a:effectLst/>
                <a:latin typeface="Menlo" panose="020B0609030804020204" pitchFamily="49" charset="0"/>
                <a:ea typeface="Menlo" panose="020B0609030804020204" pitchFamily="49" charset="0"/>
                <a:cs typeface="Menlo" panose="020B0609030804020204" pitchFamily="49" charset="0"/>
              </a:rPr>
            </a:b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message_input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TextInput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empty_text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"Write a message (in Markdown)..."</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send_message_button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RobrixIconButton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Only enabled when text is inputted</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enabled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false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draw_icon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svg_file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(ICON_SEND),</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color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(COLOR_FG_DISABLED),</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draw_bg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color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(COLOR_BG_DISABLED)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p:txBody>
      </p:sp>
      <p:pic>
        <p:nvPicPr>
          <p:cNvPr id="7" name="Picture 6">
            <a:extLst>
              <a:ext uri="{FF2B5EF4-FFF2-40B4-BE49-F238E27FC236}">
                <a16:creationId xmlns:a16="http://schemas.microsoft.com/office/drawing/2014/main" id="{3F34F4FE-EE81-1DAE-D9E1-5DCFF36F415A}"/>
              </a:ext>
            </a:extLst>
          </p:cNvPr>
          <p:cNvPicPr>
            <a:picLocks noChangeAspect="1"/>
          </p:cNvPicPr>
          <p:nvPr/>
        </p:nvPicPr>
        <p:blipFill>
          <a:blip r:embed="rId7"/>
          <a:stretch>
            <a:fillRect/>
          </a:stretch>
        </p:blipFill>
        <p:spPr>
          <a:xfrm>
            <a:off x="159819" y="1233101"/>
            <a:ext cx="5226942" cy="60876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9A93CA53-730D-4CBE-9E68-2CBAED870395}"/>
              </a:ext>
            </a:extLst>
          </p:cNvPr>
          <p:cNvSpPr txBox="1"/>
          <p:nvPr/>
        </p:nvSpPr>
        <p:spPr>
          <a:xfrm>
            <a:off x="5685123" y="1299693"/>
            <a:ext cx="6571614" cy="5262979"/>
          </a:xfrm>
          <a:prstGeom prst="rect">
            <a:avLst/>
          </a:prstGeom>
          <a:noFill/>
        </p:spPr>
        <p:txBody>
          <a:bodyPr wrap="square">
            <a:spAutoFit/>
          </a:bodyPr>
          <a:lstStyle/>
          <a:p>
            <a:pPr rtl="0">
              <a:buNone/>
            </a:pP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impl</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Widget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for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RoomInputBar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fn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handle_event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mut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self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&amp;</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mut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&amp;</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if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actions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Handle the send message button click or Enter being pressed.</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let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msg_input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 </a:t>
            </a:r>
            <a:r>
              <a:rPr lang="en-US" sz="1200" dirty="0" err="1">
                <a:solidFill>
                  <a:srgbClr val="0000FF"/>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795E26"/>
                </a:solidFill>
                <a:latin typeface="Menlo" panose="020B0609030804020204" pitchFamily="49" charset="0"/>
                <a:ea typeface="Menlo" panose="020B0609030804020204" pitchFamily="49" charset="0"/>
                <a:cs typeface="Menlo" panose="020B0609030804020204" pitchFamily="49" charset="0"/>
              </a:rPr>
              <a:t>text_input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id!</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message_input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if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self</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id!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send_message_button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clicked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actions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msg_</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input</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returned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actions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is_some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text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msg</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_input</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text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trim</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if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text</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is_empty</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message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create_message_with_mentions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text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submit_async_request</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MatrixRequest</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SendMessage</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room_id</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message,</a:t>
            </a:r>
            <a:endParaRPr lang="en-US" sz="12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replied_to</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self.tl_state.as_mut</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p>
          <a:p>
            <a:pPr rtl="0">
              <a:buNone/>
            </a:pPr>
            <a:r>
              <a:rPr lang="en-US" sz="12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and_then</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tl</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tl.replying_to.take</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US" sz="1200" i="0" u="none" strike="noStrike"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en-US" sz="12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self</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clear_replying_to</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msg_input</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set_text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room_input_bar</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enable_send_message_button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false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a:buNone/>
            </a:pP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p:txBody>
      </p:sp>
      <p:sp>
        <p:nvSpPr>
          <p:cNvPr id="13" name="TextBox 12">
            <a:extLst>
              <a:ext uri="{FF2B5EF4-FFF2-40B4-BE49-F238E27FC236}">
                <a16:creationId xmlns:a16="http://schemas.microsoft.com/office/drawing/2014/main" id="{ADC7F787-11CD-0DA8-4E46-66F05E0FD99B}"/>
              </a:ext>
            </a:extLst>
          </p:cNvPr>
          <p:cNvSpPr txBox="1"/>
          <p:nvPr/>
        </p:nvSpPr>
        <p:spPr>
          <a:xfrm>
            <a:off x="5685123" y="3311967"/>
            <a:ext cx="640546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submit_async_request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MatrixRequest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SendMessage</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room_id</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message</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replied_to</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00FF"/>
                </a:solidFill>
                <a:effectLst/>
                <a:uLnTx/>
                <a:uFillTx/>
                <a:latin typeface="Menlo" panose="020B0609030804020204" pitchFamily="49" charset="0"/>
                <a:ea typeface="Menlo" panose="020B0609030804020204" pitchFamily="49" charset="0"/>
                <a:cs typeface="Menlo" panose="020B0609030804020204" pitchFamily="49" charset="0"/>
              </a:rPr>
              <a:t>self</a:t>
            </a:r>
            <a:r>
              <a:rPr kumimoji="0" lang="en-US" sz="1200" b="0" i="0" u="none" strike="noStrike" kern="1200" cap="none" spc="0" normalizeH="0" baseline="0" noProof="0" dirty="0" err="1">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.tl_state.</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as_mut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and_then</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tl</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tl</a:t>
            </a:r>
            <a:r>
              <a:rPr kumimoji="0" lang="en-US" sz="1200" b="0" i="0" u="none" strike="noStrike" kern="1200" cap="none" spc="0" normalizeH="0" baseline="0" noProof="0" dirty="0" err="1">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.replying_to.</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take</a:t>
            </a:r>
            <a:r>
              <a:rPr kumimoji="0" lang="en-US" sz="1200" b="0" i="0" u="none" strike="noStrike" kern="1200" cap="none" spc="0" normalizeH="0" baseline="0" noProof="0" dirty="0">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1697423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screenshot of a phone&#10;&#10;Description automatically generated">
            <a:extLst>
              <a:ext uri="{FF2B5EF4-FFF2-40B4-BE49-F238E27FC236}">
                <a16:creationId xmlns:a16="http://schemas.microsoft.com/office/drawing/2014/main" id="{ADFDDAA4-7F44-7CA8-7D65-11D8C26065A5}"/>
              </a:ext>
            </a:extLst>
          </p:cNvPr>
          <p:cNvPicPr>
            <a:picLocks noChangeAspect="1"/>
          </p:cNvPicPr>
          <p:nvPr/>
        </p:nvPicPr>
        <p:blipFill>
          <a:blip r:embed="rId3"/>
          <a:stretch>
            <a:fillRect/>
          </a:stretch>
        </p:blipFill>
        <p:spPr>
          <a:xfrm>
            <a:off x="3656843" y="3077901"/>
            <a:ext cx="1861009" cy="3836779"/>
          </a:xfrm>
          <a:prstGeom prst="rect">
            <a:avLst/>
          </a:prstGeom>
        </p:spPr>
      </p:pic>
      <p:sp>
        <p:nvSpPr>
          <p:cNvPr id="7" name="文本框 9">
            <a:extLst>
              <a:ext uri="{FF2B5EF4-FFF2-40B4-BE49-F238E27FC236}">
                <a16:creationId xmlns:a16="http://schemas.microsoft.com/office/drawing/2014/main" id="{1618AA2F-5686-9345-A665-C51CFC709A54}"/>
              </a:ext>
            </a:extLst>
          </p:cNvPr>
          <p:cNvSpPr txBox="1"/>
          <p:nvPr/>
        </p:nvSpPr>
        <p:spPr>
          <a:xfrm>
            <a:off x="3766088" y="1362616"/>
            <a:ext cx="3816286" cy="1501950"/>
          </a:xfrm>
          <a:prstGeom prst="rect">
            <a:avLst/>
          </a:prstGeom>
          <a:noFill/>
        </p:spPr>
        <p:txBody>
          <a:bodyPr wrap="square" rtlCol="0">
            <a:spAutoFit/>
          </a:bodyPr>
          <a:lstStyle/>
          <a:p>
            <a:pPr marL="9525" marR="0" lvl="0" algn="ctr" defTabSz="914400" rtl="0" eaLnBrk="1" fontAlgn="auto" latinLnBrk="0" hangingPunct="1">
              <a:lnSpc>
                <a:spcPct val="95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one code base,</a:t>
            </a:r>
            <a:br>
              <a:rPr kumimoji="0" lang="en-US" altLang="zh-CN" sz="3200" b="1" i="0" u="none" strike="noStrike" kern="1200" cap="none" spc="0" normalizeH="0" baseline="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br>
            <a:r>
              <a:rPr kumimoji="0" lang="en-US" altLang="zh-CN" sz="3200" b="1" i="0" u="none" strike="noStrike" kern="1200" cap="none" spc="0" normalizeH="0" baseline="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one</a:t>
            </a:r>
            <a:r>
              <a:rPr kumimoji="0" lang="en-US" altLang="zh-CN" sz="3200" b="1" i="0" u="none" strike="noStrike" kern="1200" cap="none" spc="0" normalizeH="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 language</a:t>
            </a:r>
            <a:r>
              <a:rPr kumimoji="0" lang="en-US" altLang="zh-CN" sz="2400" b="1" i="0" u="none" strike="noStrike" kern="1200" cap="none" spc="0" normalizeH="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  </a:t>
            </a:r>
            <a:r>
              <a:rPr kumimoji="0" lang="en-US" altLang="zh-CN" sz="3200" b="1" i="0" u="none" strike="noStrike" kern="1200" cap="none" spc="0" normalizeH="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   ,</a:t>
            </a:r>
          </a:p>
          <a:p>
            <a:pPr marL="9525" marR="0" lvl="0" algn="ctr" defTabSz="914400" rtl="0" eaLnBrk="1" fontAlgn="auto" latinLnBrk="0" hangingPunct="1">
              <a:lnSpc>
                <a:spcPct val="95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many platforms!</a:t>
            </a:r>
            <a:endParaRPr kumimoji="0" lang="en-US" altLang="zh-CN" sz="3200" b="1" i="0" u="none" strike="noStrike" kern="1200" cap="none" spc="0" normalizeH="0" baseline="0" noProof="0" dirty="0">
              <a:ln>
                <a:noFill/>
              </a:ln>
              <a:solidFill>
                <a:srgbClr val="00257E"/>
              </a:solidFill>
              <a:effectLst/>
              <a:uLnTx/>
              <a:uFillTx/>
              <a:latin typeface="Bebas Neue Bold" panose="00000500000000000000" charset="0"/>
              <a:ea typeface="Alibaba PuHuiTi Medium" panose="00020600040101010101" charset="-122"/>
              <a:cs typeface="Bebas Neue Bold" panose="00000500000000000000" charset="0"/>
            </a:endParaRPr>
          </a:p>
        </p:txBody>
      </p:sp>
      <p:pic>
        <p:nvPicPr>
          <p:cNvPr id="17" name="Picture 16" descr="A screenshot of a cell phone&#10;&#10;Description automatically generated">
            <a:extLst>
              <a:ext uri="{FF2B5EF4-FFF2-40B4-BE49-F238E27FC236}">
                <a16:creationId xmlns:a16="http://schemas.microsoft.com/office/drawing/2014/main" id="{3D14B0C6-1A6D-A7BD-81DE-5996F9404310}"/>
              </a:ext>
            </a:extLst>
          </p:cNvPr>
          <p:cNvPicPr>
            <a:picLocks noChangeAspect="1"/>
          </p:cNvPicPr>
          <p:nvPr/>
        </p:nvPicPr>
        <p:blipFill rotWithShape="1">
          <a:blip r:embed="rId4"/>
          <a:srcRect l="3500" t="7325" r="3515" b="341"/>
          <a:stretch/>
        </p:blipFill>
        <p:spPr>
          <a:xfrm>
            <a:off x="7582373" y="135692"/>
            <a:ext cx="1218847" cy="2543305"/>
          </a:xfrm>
          <a:prstGeom prst="roundRect">
            <a:avLst/>
          </a:prstGeom>
        </p:spPr>
      </p:pic>
      <p:pic>
        <p:nvPicPr>
          <p:cNvPr id="19" name="Picture 18" descr="A screenshot of a phone&#10;&#10;Description automatically generated">
            <a:extLst>
              <a:ext uri="{FF2B5EF4-FFF2-40B4-BE49-F238E27FC236}">
                <a16:creationId xmlns:a16="http://schemas.microsoft.com/office/drawing/2014/main" id="{ECF4129F-D852-B5E4-00B0-2546A7B1893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77420" y="3287382"/>
            <a:ext cx="1574234" cy="3415737"/>
          </a:xfrm>
          <a:prstGeom prst="rect">
            <a:avLst/>
          </a:prstGeom>
        </p:spPr>
      </p:pic>
      <p:pic>
        <p:nvPicPr>
          <p:cNvPr id="20" name="Picture 19">
            <a:extLst>
              <a:ext uri="{FF2B5EF4-FFF2-40B4-BE49-F238E27FC236}">
                <a16:creationId xmlns:a16="http://schemas.microsoft.com/office/drawing/2014/main" id="{439A43E7-E1A2-EA16-FE6E-A03FF906522B}"/>
              </a:ext>
            </a:extLst>
          </p:cNvPr>
          <p:cNvPicPr>
            <a:picLocks noChangeAspect="1"/>
          </p:cNvPicPr>
          <p:nvPr/>
        </p:nvPicPr>
        <p:blipFill rotWithShape="1">
          <a:blip r:embed="rId6"/>
          <a:srcRect l="3596" t="7504" r="3596" b="569"/>
          <a:stretch/>
        </p:blipFill>
        <p:spPr>
          <a:xfrm>
            <a:off x="1977171" y="3345357"/>
            <a:ext cx="1614130" cy="3374552"/>
          </a:xfrm>
          <a:prstGeom prst="roundRect">
            <a:avLst/>
          </a:prstGeom>
        </p:spPr>
      </p:pic>
      <p:pic>
        <p:nvPicPr>
          <p:cNvPr id="27" name="Picture 26">
            <a:extLst>
              <a:ext uri="{FF2B5EF4-FFF2-40B4-BE49-F238E27FC236}">
                <a16:creationId xmlns:a16="http://schemas.microsoft.com/office/drawing/2014/main" id="{F95A3097-AB7D-0BB1-5D03-A125BC3EDCC6}"/>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3811"/>
          <a:stretch/>
        </p:blipFill>
        <p:spPr>
          <a:xfrm>
            <a:off x="10859612" y="102937"/>
            <a:ext cx="1211006" cy="2588582"/>
          </a:xfrm>
          <a:prstGeom prst="round2DiagRect">
            <a:avLst/>
          </a:prstGeom>
        </p:spPr>
      </p:pic>
      <p:pic>
        <p:nvPicPr>
          <p:cNvPr id="15" name="Picture 14" descr="A screenshot of a chat&#10;&#10;Description automatically generated">
            <a:extLst>
              <a:ext uri="{FF2B5EF4-FFF2-40B4-BE49-F238E27FC236}">
                <a16:creationId xmlns:a16="http://schemas.microsoft.com/office/drawing/2014/main" id="{58C77D1F-45D8-C966-B1A2-2EA4C3AE4421}"/>
              </a:ext>
            </a:extLst>
          </p:cNvPr>
          <p:cNvPicPr>
            <a:picLocks noChangeAspect="1"/>
          </p:cNvPicPr>
          <p:nvPr/>
        </p:nvPicPr>
        <p:blipFill>
          <a:blip r:embed="rId8"/>
          <a:srcRect t="5336"/>
          <a:stretch/>
        </p:blipFill>
        <p:spPr>
          <a:xfrm>
            <a:off x="9026897" y="107888"/>
            <a:ext cx="1659299" cy="2636831"/>
          </a:xfrm>
          <a:prstGeom prst="rect">
            <a:avLst/>
          </a:prstGeom>
        </p:spPr>
      </p:pic>
      <p:grpSp>
        <p:nvGrpSpPr>
          <p:cNvPr id="9" name="Group 8">
            <a:extLst>
              <a:ext uri="{FF2B5EF4-FFF2-40B4-BE49-F238E27FC236}">
                <a16:creationId xmlns:a16="http://schemas.microsoft.com/office/drawing/2014/main" id="{AEA17988-B5C5-26DF-28C6-8F586A3A1E7C}"/>
              </a:ext>
            </a:extLst>
          </p:cNvPr>
          <p:cNvGrpSpPr/>
          <p:nvPr/>
        </p:nvGrpSpPr>
        <p:grpSpPr>
          <a:xfrm>
            <a:off x="-2956892" y="-804093"/>
            <a:ext cx="2640572" cy="907030"/>
            <a:chOff x="4115078" y="173006"/>
            <a:chExt cx="2640572" cy="907030"/>
          </a:xfrm>
        </p:grpSpPr>
        <p:pic>
          <p:nvPicPr>
            <p:cNvPr id="2" name="Picture 1" descr="A colorful logo with a black background&#10;&#10;AI-generated content may be incorrect.">
              <a:extLst>
                <a:ext uri="{FF2B5EF4-FFF2-40B4-BE49-F238E27FC236}">
                  <a16:creationId xmlns:a16="http://schemas.microsoft.com/office/drawing/2014/main" id="{FA4EF737-12CD-1AF4-174B-B59363BF33F0}"/>
                </a:ext>
              </a:extLst>
            </p:cNvPr>
            <p:cNvPicPr>
              <a:picLocks noChangeAspect="1"/>
            </p:cNvPicPr>
            <p:nvPr/>
          </p:nvPicPr>
          <p:blipFill>
            <a:blip r:embed="rId9"/>
            <a:stretch>
              <a:fillRect/>
            </a:stretch>
          </p:blipFill>
          <p:spPr>
            <a:xfrm>
              <a:off x="5848620" y="173006"/>
              <a:ext cx="907030" cy="907030"/>
            </a:xfrm>
            <a:prstGeom prst="rect">
              <a:avLst/>
            </a:prstGeom>
          </p:spPr>
        </p:pic>
        <p:pic>
          <p:nvPicPr>
            <p:cNvPr id="4" name="Graphic 3">
              <a:extLst>
                <a:ext uri="{FF2B5EF4-FFF2-40B4-BE49-F238E27FC236}">
                  <a16:creationId xmlns:a16="http://schemas.microsoft.com/office/drawing/2014/main" id="{C78155E5-DAA2-CCD5-812A-FC338E53367F}"/>
                </a:ext>
              </a:extLst>
            </p:cNvPr>
            <p:cNvPicPr>
              <a:picLocks noChangeAspect="1"/>
            </p:cNvPicPr>
            <p:nvPr/>
          </p:nvPicPr>
          <p:blipFill>
            <a:blip r:embed="rId10">
              <a:extLst>
                <a:ext uri="{96DAC541-7B7A-43D3-8B79-37D633B846F1}">
                  <asvg:svgBlip xmlns:asvg="http://schemas.microsoft.com/office/drawing/2016/SVG/main" r:embed="rId11"/>
                </a:ext>
              </a:extLst>
            </a:blip>
            <a:srcRect r="72945"/>
            <a:stretch/>
          </p:blipFill>
          <p:spPr>
            <a:xfrm>
              <a:off x="4115078" y="247108"/>
              <a:ext cx="1348632" cy="758828"/>
            </a:xfrm>
            <a:prstGeom prst="rect">
              <a:avLst/>
            </a:prstGeom>
          </p:spPr>
        </p:pic>
        <p:sp>
          <p:nvSpPr>
            <p:cNvPr id="5" name="文本框 9">
              <a:extLst>
                <a:ext uri="{FF2B5EF4-FFF2-40B4-BE49-F238E27FC236}">
                  <a16:creationId xmlns:a16="http://schemas.microsoft.com/office/drawing/2014/main" id="{B200C7ED-1F8E-953B-C87A-E64E581763BC}"/>
                </a:ext>
              </a:extLst>
            </p:cNvPr>
            <p:cNvSpPr txBox="1"/>
            <p:nvPr/>
          </p:nvSpPr>
          <p:spPr>
            <a:xfrm flipH="1">
              <a:off x="5392864" y="316687"/>
              <a:ext cx="476666" cy="72019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a:t>
              </a:r>
              <a:endParaRPr kumimoji="0" lang="en-US" altLang="zh-CN" sz="4800" b="1" i="0" u="none" strike="noStrike" kern="1200" cap="none" spc="0" normalizeH="0" baseline="0" noProof="0" dirty="0">
                <a:ln>
                  <a:noFill/>
                </a:ln>
                <a:solidFill>
                  <a:srgbClr val="00257E"/>
                </a:solidFill>
                <a:effectLst/>
                <a:uLnTx/>
                <a:uFillTx/>
                <a:latin typeface="Bebas Neue Bold" panose="00000500000000000000" charset="0"/>
                <a:ea typeface="Alibaba PuHuiTi Medium" panose="00020600040101010101" charset="-122"/>
                <a:cs typeface="Bebas Neue Bold" panose="00000500000000000000" charset="0"/>
              </a:endParaRPr>
            </a:p>
          </p:txBody>
        </p:sp>
      </p:grpSp>
      <p:pic>
        <p:nvPicPr>
          <p:cNvPr id="8" name="Picture 7">
            <a:extLst>
              <a:ext uri="{FF2B5EF4-FFF2-40B4-BE49-F238E27FC236}">
                <a16:creationId xmlns:a16="http://schemas.microsoft.com/office/drawing/2014/main" id="{F53AA616-4BD5-4272-58DD-1958B485F35A}"/>
              </a:ext>
            </a:extLst>
          </p:cNvPr>
          <p:cNvPicPr>
            <a:picLocks noChangeAspect="1"/>
          </p:cNvPicPr>
          <p:nvPr/>
        </p:nvPicPr>
        <p:blipFill>
          <a:blip r:embed="rId12"/>
          <a:stretch>
            <a:fillRect/>
          </a:stretch>
        </p:blipFill>
        <p:spPr>
          <a:xfrm>
            <a:off x="5414969" y="2850173"/>
            <a:ext cx="6943163" cy="4212756"/>
          </a:xfrm>
          <a:prstGeom prst="rect">
            <a:avLst/>
          </a:prstGeom>
        </p:spPr>
      </p:pic>
      <p:pic>
        <p:nvPicPr>
          <p:cNvPr id="6" name="Graphic 5">
            <a:extLst>
              <a:ext uri="{FF2B5EF4-FFF2-40B4-BE49-F238E27FC236}">
                <a16:creationId xmlns:a16="http://schemas.microsoft.com/office/drawing/2014/main" id="{574C305F-EFCB-37C8-3D72-B164288C6A66}"/>
              </a:ext>
            </a:extLst>
          </p:cNvPr>
          <p:cNvPicPr>
            <a:picLocks noChangeAspect="1"/>
          </p:cNvPicPr>
          <p:nvPr/>
        </p:nvPicPr>
        <p:blipFill>
          <a:blip r:embed="rId13">
            <a:duotone>
              <a:schemeClr val="accent1">
                <a:shade val="45000"/>
                <a:satMod val="135000"/>
              </a:schemeClr>
              <a:prstClr val="white"/>
            </a:duotone>
            <a:alphaModFix/>
            <a:lum bright="-11000" contrast="9000"/>
            <a:extLst>
              <a:ext uri="{96DAC541-7B7A-43D3-8B79-37D633B846F1}">
                <asvg:svgBlip xmlns:asvg="http://schemas.microsoft.com/office/drawing/2016/SVG/main" r:embed="rId14"/>
              </a:ext>
            </a:extLst>
          </a:blip>
          <a:stretch>
            <a:fillRect/>
          </a:stretch>
        </p:blipFill>
        <p:spPr>
          <a:xfrm>
            <a:off x="6675742" y="1915567"/>
            <a:ext cx="386815" cy="386815"/>
          </a:xfrm>
          <a:prstGeom prst="rect">
            <a:avLst/>
          </a:prstGeom>
        </p:spPr>
      </p:pic>
      <p:pic>
        <p:nvPicPr>
          <p:cNvPr id="3" name="Picture 2" descr="A logo of a cube&#10;&#10;Description automatically generated">
            <a:extLst>
              <a:ext uri="{FF2B5EF4-FFF2-40B4-BE49-F238E27FC236}">
                <a16:creationId xmlns:a16="http://schemas.microsoft.com/office/drawing/2014/main" id="{C0203D7D-9334-17AD-E539-3EFCC923C5D7}"/>
              </a:ext>
            </a:extLst>
          </p:cNvPr>
          <p:cNvPicPr>
            <a:picLocks noChangeAspect="1"/>
          </p:cNvPicPr>
          <p:nvPr/>
        </p:nvPicPr>
        <p:blipFill>
          <a:blip r:embed="rId15"/>
          <a:srcRect t="65810"/>
          <a:stretch/>
        </p:blipFill>
        <p:spPr>
          <a:xfrm>
            <a:off x="4779683" y="286509"/>
            <a:ext cx="2689225" cy="1019259"/>
          </a:xfrm>
          <a:prstGeom prst="rect">
            <a:avLst/>
          </a:prstGeom>
        </p:spPr>
      </p:pic>
      <p:pic>
        <p:nvPicPr>
          <p:cNvPr id="10" name="Picture 9" descr="Robrix logo: a colorful cube with the middle edges partially missing.">
            <a:extLst>
              <a:ext uri="{FF2B5EF4-FFF2-40B4-BE49-F238E27FC236}">
                <a16:creationId xmlns:a16="http://schemas.microsoft.com/office/drawing/2014/main" id="{80158059-1DEC-DF92-2CF1-D8CCC5C29DC6}"/>
              </a:ext>
            </a:extLst>
          </p:cNvPr>
          <p:cNvPicPr>
            <a:picLocks noChangeAspect="1"/>
          </p:cNvPicPr>
          <p:nvPr/>
        </p:nvPicPr>
        <p:blipFill>
          <a:blip r:embed="rId16">
            <a:extLst>
              <a:ext uri="{BEBA8EAE-BF5A-486C-A8C5-ECC9F3942E4B}">
                <a14:imgProps xmlns:a14="http://schemas.microsoft.com/office/drawing/2010/main">
                  <a14:imgLayer r:embed="rId17">
                    <a14:imgEffect>
                      <a14:artisticMarker/>
                    </a14:imgEffect>
                  </a14:imgLayer>
                </a14:imgProps>
              </a:ext>
            </a:extLst>
          </a:blip>
          <a:stretch>
            <a:fillRect/>
          </a:stretch>
        </p:blipFill>
        <p:spPr>
          <a:xfrm>
            <a:off x="4026531" y="156424"/>
            <a:ext cx="1119261" cy="1119261"/>
          </a:xfrm>
          <a:prstGeom prst="rect">
            <a:avLst/>
          </a:prstGeom>
        </p:spPr>
      </p:pic>
      <p:pic>
        <p:nvPicPr>
          <p:cNvPr id="12" name="Picture 11">
            <a:extLst>
              <a:ext uri="{FF2B5EF4-FFF2-40B4-BE49-F238E27FC236}">
                <a16:creationId xmlns:a16="http://schemas.microsoft.com/office/drawing/2014/main" id="{DF39F1E9-3E26-71D0-52B2-FE2A2AD1AD34}"/>
              </a:ext>
            </a:extLst>
          </p:cNvPr>
          <p:cNvPicPr>
            <a:picLocks noChangeAspect="1"/>
          </p:cNvPicPr>
          <p:nvPr/>
        </p:nvPicPr>
        <p:blipFill>
          <a:blip r:embed="rId18"/>
          <a:stretch>
            <a:fillRect/>
          </a:stretch>
        </p:blipFill>
        <p:spPr>
          <a:xfrm>
            <a:off x="-3282568" y="658614"/>
            <a:ext cx="2046814" cy="2908460"/>
          </a:xfrm>
          <a:prstGeom prst="rect">
            <a:avLst/>
          </a:prstGeom>
        </p:spPr>
      </p:pic>
      <p:pic>
        <p:nvPicPr>
          <p:cNvPr id="14" name="Picture 13">
            <a:extLst>
              <a:ext uri="{FF2B5EF4-FFF2-40B4-BE49-F238E27FC236}">
                <a16:creationId xmlns:a16="http://schemas.microsoft.com/office/drawing/2014/main" id="{0D01E62D-3AEB-0691-4768-639451AB9D4B}"/>
              </a:ext>
            </a:extLst>
          </p:cNvPr>
          <p:cNvPicPr>
            <a:picLocks noChangeAspect="1"/>
          </p:cNvPicPr>
          <p:nvPr/>
        </p:nvPicPr>
        <p:blipFill>
          <a:blip r:embed="rId19"/>
          <a:stretch>
            <a:fillRect/>
          </a:stretch>
        </p:blipFill>
        <p:spPr>
          <a:xfrm>
            <a:off x="-53505" y="-46141"/>
            <a:ext cx="3906619" cy="3369935"/>
          </a:xfrm>
          <a:prstGeom prst="rect">
            <a:avLst/>
          </a:prstGeom>
        </p:spPr>
      </p:pic>
    </p:spTree>
    <p:extLst>
      <p:ext uri="{BB962C8B-B14F-4D97-AF65-F5344CB8AC3E}">
        <p14:creationId xmlns:p14="http://schemas.microsoft.com/office/powerpoint/2010/main" val="1391313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3250"/>
                            </p:stCondLst>
                            <p:childTnLst>
                              <p:par>
                                <p:cTn id="32" presetID="10"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par>
                          <p:cTn id="35" fill="hold">
                            <p:stCondLst>
                              <p:cond delay="3750"/>
                            </p:stCondLst>
                            <p:childTnLst>
                              <p:par>
                                <p:cTn id="36" presetID="10"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4250"/>
                            </p:stCondLst>
                            <p:childTnLst>
                              <p:par>
                                <p:cTn id="40" presetID="10" presetClass="entr" presetSubtype="0"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274829CC-6F76-2303-E635-CF934F9C7FAE}"/>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83C08F33-2745-B7B2-E6C5-C46AC3F903EE}"/>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A5526B3B-B786-B349-4EB0-7E9D740176C0}"/>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2621DDF4-79E6-7A32-C390-96C02660952E}"/>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sp>
        <p:nvSpPr>
          <p:cNvPr id="137" name="Google Shape;137;p30">
            <a:extLst>
              <a:ext uri="{FF2B5EF4-FFF2-40B4-BE49-F238E27FC236}">
                <a16:creationId xmlns:a16="http://schemas.microsoft.com/office/drawing/2014/main" id="{80E2DA1E-ADD4-E8AF-FAA5-333831702F2A}"/>
              </a:ext>
            </a:extLst>
          </p:cNvPr>
          <p:cNvSpPr txBox="1"/>
          <p:nvPr/>
        </p:nvSpPr>
        <p:spPr>
          <a:xfrm>
            <a:off x="0" y="160497"/>
            <a:ext cx="12191999" cy="1036181"/>
          </a:xfrm>
          <a:prstGeom prst="rect">
            <a:avLst/>
          </a:prstGeom>
          <a:noFill/>
          <a:ln>
            <a:noFill/>
          </a:ln>
        </p:spPr>
        <p:txBody>
          <a:bodyPr spcFirstLastPara="1" wrap="square" lIns="25400" tIns="25400" rIns="25400" bIns="25400" anchor="ctr" anchorCtr="0">
            <a:spAutoFit/>
          </a:bodyPr>
          <a:lstStyle/>
          <a:p>
            <a:pPr algn="ctr">
              <a:buClr>
                <a:srgbClr val="000000"/>
              </a:buClr>
              <a:buSzPts val="3000"/>
            </a:pPr>
            <a:r>
              <a:rPr lang="en" sz="3200" b="1" dirty="0">
                <a:solidFill>
                  <a:srgbClr val="000000"/>
                </a:solidFill>
                <a:latin typeface="Helvetica Neue"/>
                <a:ea typeface="Helvetica Neue"/>
                <a:cs typeface="Helvetica Neue"/>
                <a:sym typeface="Helvetica Neue"/>
              </a:rPr>
              <a:t>Leverage Rust for max performance: </a:t>
            </a:r>
            <a:r>
              <a:rPr lang="en" sz="3200" b="1" i="1" dirty="0">
                <a:solidFill>
                  <a:srgbClr val="000000"/>
                </a:solidFill>
                <a:latin typeface="Helvetica Neue"/>
                <a:ea typeface="Helvetica Neue"/>
                <a:cs typeface="Helvetica Neue"/>
                <a:sym typeface="Helvetica Neue"/>
              </a:rPr>
              <a:t>safely</a:t>
            </a:r>
            <a:r>
              <a:rPr lang="en" sz="3200" b="1" dirty="0">
                <a:solidFill>
                  <a:srgbClr val="000000"/>
                </a:solidFill>
                <a:latin typeface="Helvetica Neue"/>
                <a:ea typeface="Helvetica Neue"/>
                <a:cs typeface="Helvetica Neue"/>
                <a:sym typeface="Helvetica Neue"/>
              </a:rPr>
              <a:t> and easily</a:t>
            </a:r>
            <a:br>
              <a:rPr lang="en" sz="3200" b="1" dirty="0">
                <a:solidFill>
                  <a:srgbClr val="000000"/>
                </a:solidFill>
                <a:latin typeface="Helvetica Neue"/>
                <a:ea typeface="Helvetica Neue"/>
                <a:cs typeface="Helvetica Neue"/>
                <a:sym typeface="Helvetica Neue"/>
              </a:rPr>
            </a:br>
            <a:r>
              <a:rPr lang="en" sz="3200" b="1" dirty="0">
                <a:solidFill>
                  <a:srgbClr val="000000"/>
                </a:solidFill>
                <a:latin typeface="Helvetica Neue"/>
                <a:ea typeface="Helvetica Neue"/>
                <a:cs typeface="Helvetica Neue"/>
                <a:sym typeface="Helvetica Neue"/>
              </a:rPr>
              <a:t>offload I/O &amp; computation off of the main UI thread</a:t>
            </a:r>
          </a:p>
        </p:txBody>
      </p:sp>
      <p:sp>
        <p:nvSpPr>
          <p:cNvPr id="11" name="TextBox 10">
            <a:extLst>
              <a:ext uri="{FF2B5EF4-FFF2-40B4-BE49-F238E27FC236}">
                <a16:creationId xmlns:a16="http://schemas.microsoft.com/office/drawing/2014/main" id="{02693001-71F5-833A-FC38-6DD64FD96D29}"/>
              </a:ext>
            </a:extLst>
          </p:cNvPr>
          <p:cNvSpPr txBox="1"/>
          <p:nvPr/>
        </p:nvSpPr>
        <p:spPr>
          <a:xfrm>
            <a:off x="5783460" y="1486440"/>
            <a:ext cx="10691394" cy="3416320"/>
          </a:xfrm>
          <a:prstGeom prst="rect">
            <a:avLst/>
          </a:prstGeom>
          <a:gradFill flip="none" rotWithShape="1">
            <a:gsLst>
              <a:gs pos="0">
                <a:srgbClr val="F8F8F8">
                  <a:shade val="30000"/>
                  <a:satMod val="115000"/>
                  <a:alpha val="75602"/>
                </a:srgbClr>
              </a:gs>
              <a:gs pos="50000">
                <a:srgbClr val="F8F8F8">
                  <a:shade val="67500"/>
                  <a:satMod val="115000"/>
                </a:srgbClr>
              </a:gs>
              <a:gs pos="100000">
                <a:srgbClr val="F8F8F8">
                  <a:shade val="100000"/>
                  <a:satMod val="115000"/>
                  <a:alpha val="50000"/>
                  <a:lumMod val="93000"/>
                </a:srgbClr>
              </a:gs>
            </a:gsLst>
            <a:path path="circle">
              <a:fillToRect l="100000" t="100000"/>
            </a:path>
            <a:tileRect r="-100000" b="-100000"/>
          </a:gradFill>
        </p:spPr>
        <p:txBody>
          <a:bodyPr wrap="square">
            <a:spAutoFit/>
          </a:bodyPr>
          <a:lstStyle/>
          <a:p>
            <a:pPr rtl="0">
              <a:buNone/>
            </a:pP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async</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fn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async_matrix_worker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mut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sng"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request_receiver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UnboundedReceiver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MatrixRequest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&gt;,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-&gt;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Result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&lt;()&gt;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while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Some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request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sng"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request_receiver</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sng" dirty="0" err="1">
                <a:solidFill>
                  <a:srgbClr val="795E26"/>
                </a:solidFill>
                <a:effectLst/>
                <a:latin typeface="Menlo" panose="020B0609030804020204" pitchFamily="49" charset="0"/>
                <a:ea typeface="Menlo" panose="020B0609030804020204" pitchFamily="49" charset="0"/>
                <a:cs typeface="Menlo" panose="020B0609030804020204" pitchFamily="49" charset="0"/>
              </a:rPr>
              <a:t>recv</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await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match</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request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MatrixRequest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SendMessage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room_id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msg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replied_to</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timeline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get_room_timeline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room_id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else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 </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br>
              <a:rPr lang="en-US" sz="1200" b="0" dirty="0">
                <a:effectLst/>
                <a:latin typeface="Menlo" panose="020B0609030804020204" pitchFamily="49" charset="0"/>
                <a:ea typeface="Menlo" panose="020B0609030804020204" pitchFamily="49" charset="0"/>
                <a:cs typeface="Menlo" panose="020B0609030804020204" pitchFamily="49" charset="0"/>
              </a:rPr>
            </a:b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Spawn a new async task that will send the actual message.</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Handle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current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spawn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async</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move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let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result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if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Some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replied_to_info</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replied_to</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timeline</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send_reply</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msg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replied_to_info</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await</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else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timeline</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send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msg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await</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post_action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TimelineUpdate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0070C1"/>
                </a:solidFill>
                <a:effectLst/>
                <a:latin typeface="Menlo" panose="020B0609030804020204" pitchFamily="49" charset="0"/>
                <a:ea typeface="Menlo" panose="020B0609030804020204" pitchFamily="49" charset="0"/>
                <a:cs typeface="Menlo" panose="020B0609030804020204" pitchFamily="49" charset="0"/>
              </a:rPr>
              <a:t>SentMessage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result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p:txBody>
      </p:sp>
      <p:sp>
        <p:nvSpPr>
          <p:cNvPr id="13" name="TextBox 12">
            <a:extLst>
              <a:ext uri="{FF2B5EF4-FFF2-40B4-BE49-F238E27FC236}">
                <a16:creationId xmlns:a16="http://schemas.microsoft.com/office/drawing/2014/main" id="{90E93570-D1E2-1572-4E63-2B434430B890}"/>
              </a:ext>
            </a:extLst>
          </p:cNvPr>
          <p:cNvSpPr txBox="1"/>
          <p:nvPr/>
        </p:nvSpPr>
        <p:spPr>
          <a:xfrm>
            <a:off x="-610427" y="1391352"/>
            <a:ext cx="640546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submit_async_request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MatrixRequest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SendMessage</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room_id</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message</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replied_to</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00FF"/>
                </a:solidFill>
                <a:effectLst/>
                <a:uLnTx/>
                <a:uFillTx/>
                <a:latin typeface="Menlo" panose="020B0609030804020204" pitchFamily="49" charset="0"/>
                <a:ea typeface="Menlo" panose="020B0609030804020204" pitchFamily="49" charset="0"/>
                <a:cs typeface="Menlo" panose="020B0609030804020204" pitchFamily="49" charset="0"/>
              </a:rPr>
              <a:t>self</a:t>
            </a:r>
            <a:r>
              <a:rPr kumimoji="0" lang="en-US" sz="1200" b="0" i="0" u="none" strike="noStrike" kern="1200" cap="none" spc="0" normalizeH="0" baseline="0" noProof="0" dirty="0" err="1">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.tl_state.</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as_mut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and_then</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tl</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tl</a:t>
            </a:r>
            <a:r>
              <a:rPr kumimoji="0" lang="en-US" sz="1200" b="0" i="0" u="none" strike="noStrike" kern="1200" cap="none" spc="0" normalizeH="0" baseline="0" noProof="0" dirty="0" err="1">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.replying_to.</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take</a:t>
            </a:r>
            <a:r>
              <a:rPr kumimoji="0" lang="en-US" sz="1200" b="0" i="0" u="none" strike="noStrike" kern="1200" cap="none" spc="0" normalizeH="0" baseline="0" noProof="0" dirty="0">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p>
        </p:txBody>
      </p:sp>
      <p:sp>
        <p:nvSpPr>
          <p:cNvPr id="17" name="TextBox 16">
            <a:extLst>
              <a:ext uri="{FF2B5EF4-FFF2-40B4-BE49-F238E27FC236}">
                <a16:creationId xmlns:a16="http://schemas.microsoft.com/office/drawing/2014/main" id="{32BC7351-5D89-8C06-C12C-AE93200BED61}"/>
              </a:ext>
            </a:extLst>
          </p:cNvPr>
          <p:cNvSpPr txBox="1"/>
          <p:nvPr/>
        </p:nvSpPr>
        <p:spPr>
          <a:xfrm>
            <a:off x="429724" y="2851406"/>
            <a:ext cx="4967224" cy="1328023"/>
          </a:xfrm>
          <a:prstGeom prst="roundRect">
            <a:avLst/>
          </a:prstGeom>
          <a:solidFill>
            <a:schemeClr val="accent3">
              <a:lumMod val="20000"/>
              <a:lumOff val="80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Menlo" panose="020B0609030804020204" pitchFamily="49" charset="0"/>
                <a:ea typeface="Menlo" panose="020B0609030804020204" pitchFamily="49" charset="0"/>
                <a:cs typeface="Menlo" panose="020B0609030804020204" pitchFamily="49" charset="0"/>
              </a:rPr>
              <a:t>static</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REQUEST_SENDER</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OnceLock</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&lt;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UnboundedSender</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&lt;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MatrixRequest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&gt;&gt; = ...</a:t>
            </a:r>
            <a:r>
              <a:rPr kumimoji="0" lang="en-US" sz="1200" b="0" i="0" u="none" strike="noStrike" kern="1200" cap="none" spc="0" normalizeH="0" baseline="0" noProof="0" dirty="0">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a:t>
            </a:r>
            <a:endPar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dirty="0">
                <a:ln>
                  <a:noFill/>
                </a:ln>
                <a:solidFill>
                  <a:srgbClr val="0000FF"/>
                </a:solidFill>
                <a:effectLst/>
                <a:uLnTx/>
                <a:uFillTx/>
                <a:latin typeface="Menlo" panose="020B0609030804020204" pitchFamily="49" charset="0"/>
                <a:ea typeface="Menlo" panose="020B0609030804020204" pitchFamily="49" charset="0"/>
                <a:cs typeface="Menlo" panose="020B0609030804020204" pitchFamily="49" charset="0"/>
              </a:rPr>
              <a:t>pub</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00FF"/>
                </a:solidFill>
                <a:effectLst/>
                <a:uLnTx/>
                <a:uFillTx/>
                <a:latin typeface="Menlo" panose="020B0609030804020204" pitchFamily="49" charset="0"/>
                <a:ea typeface="Menlo" panose="020B0609030804020204" pitchFamily="49" charset="0"/>
                <a:cs typeface="Menlo" panose="020B0609030804020204" pitchFamily="49" charset="0"/>
              </a:rPr>
              <a:t>fn</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submit_async_request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req</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MatrixRequest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REQUEST_SENDER</a:t>
            </a:r>
            <a:r>
              <a:rPr kumimoji="0" lang="en-US" sz="1200" b="0" i="0" u="none" strike="noStrike" kern="1200" cap="none" spc="0" normalizeH="0" baseline="0" noProof="0" dirty="0" err="1">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get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send</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req</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p:txBody>
      </p:sp>
      <p:cxnSp>
        <p:nvCxnSpPr>
          <p:cNvPr id="19" name="Straight Arrow Connector 18">
            <a:extLst>
              <a:ext uri="{FF2B5EF4-FFF2-40B4-BE49-F238E27FC236}">
                <a16:creationId xmlns:a16="http://schemas.microsoft.com/office/drawing/2014/main" id="{951428BD-A78E-7D40-E680-7CC1424FDF9D}"/>
              </a:ext>
            </a:extLst>
          </p:cNvPr>
          <p:cNvCxnSpPr>
            <a:cxnSpLocks/>
            <a:stCxn id="25" idx="1"/>
            <a:endCxn id="45" idx="1"/>
          </p:cNvCxnSpPr>
          <p:nvPr/>
        </p:nvCxnSpPr>
        <p:spPr>
          <a:xfrm rot="10800000" flipH="1" flipV="1">
            <a:off x="462759" y="1546201"/>
            <a:ext cx="89581" cy="2061480"/>
          </a:xfrm>
          <a:prstGeom prst="bentConnector3">
            <a:avLst>
              <a:gd name="adj1" fmla="val -255188"/>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51E95334-7C9B-4F6C-C657-65756F7A6834}"/>
              </a:ext>
            </a:extLst>
          </p:cNvPr>
          <p:cNvSpPr txBox="1"/>
          <p:nvPr/>
        </p:nvSpPr>
        <p:spPr>
          <a:xfrm>
            <a:off x="462760" y="1361535"/>
            <a:ext cx="312395" cy="369332"/>
          </a:xfrm>
          <a:prstGeom prst="rect">
            <a:avLst/>
          </a:prstGeom>
          <a:noFill/>
        </p:spPr>
        <p:txBody>
          <a:bodyPr wrap="square" rtlCol="0">
            <a:spAutoFit/>
          </a:bodyPr>
          <a:lstStyle/>
          <a:p>
            <a:endParaRPr lang="en-US" dirty="0"/>
          </a:p>
        </p:txBody>
      </p:sp>
      <p:cxnSp>
        <p:nvCxnSpPr>
          <p:cNvPr id="27" name="Straight Arrow Connector 26">
            <a:extLst>
              <a:ext uri="{FF2B5EF4-FFF2-40B4-BE49-F238E27FC236}">
                <a16:creationId xmlns:a16="http://schemas.microsoft.com/office/drawing/2014/main" id="{64B6D26E-E7D8-0BFE-393E-4A62F058B382}"/>
              </a:ext>
            </a:extLst>
          </p:cNvPr>
          <p:cNvCxnSpPr>
            <a:cxnSpLocks/>
            <a:stCxn id="31" idx="3"/>
            <a:endCxn id="33" idx="1"/>
          </p:cNvCxnSpPr>
          <p:nvPr/>
        </p:nvCxnSpPr>
        <p:spPr>
          <a:xfrm flipV="1">
            <a:off x="5158409" y="2551694"/>
            <a:ext cx="1213800" cy="1055673"/>
          </a:xfrm>
          <a:prstGeom prst="bentConnector3">
            <a:avLst>
              <a:gd name="adj1" fmla="val 42549"/>
            </a:avLst>
          </a:prstGeom>
          <a:ln w="47625" cmpd="dbl">
            <a:solidFill>
              <a:srgbClr val="4372C5"/>
            </a:solidFill>
            <a:round/>
            <a:headEnd w="sm" len="sm"/>
            <a:tailEnd type="arrow" w="sm" len="sm"/>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56F311-6A3F-486C-4205-79A030B7B0CA}"/>
              </a:ext>
            </a:extLst>
          </p:cNvPr>
          <p:cNvSpPr txBox="1"/>
          <p:nvPr/>
        </p:nvSpPr>
        <p:spPr>
          <a:xfrm>
            <a:off x="4846014" y="3422701"/>
            <a:ext cx="312395" cy="369332"/>
          </a:xfrm>
          <a:prstGeom prst="rect">
            <a:avLst/>
          </a:prstGeom>
          <a:noFill/>
        </p:spPr>
        <p:txBody>
          <a:bodyPr wrap="square" rtlCol="0">
            <a:spAutoFit/>
          </a:bodyPr>
          <a:lstStyle/>
          <a:p>
            <a:endParaRPr lang="en-US" dirty="0"/>
          </a:p>
        </p:txBody>
      </p:sp>
      <p:sp>
        <p:nvSpPr>
          <p:cNvPr id="33" name="TextBox 32">
            <a:extLst>
              <a:ext uri="{FF2B5EF4-FFF2-40B4-BE49-F238E27FC236}">
                <a16:creationId xmlns:a16="http://schemas.microsoft.com/office/drawing/2014/main" id="{632629D7-1728-A2AF-96A9-6DF351700BFA}"/>
              </a:ext>
            </a:extLst>
          </p:cNvPr>
          <p:cNvSpPr txBox="1"/>
          <p:nvPr/>
        </p:nvSpPr>
        <p:spPr>
          <a:xfrm>
            <a:off x="6372209" y="2367028"/>
            <a:ext cx="312395" cy="369332"/>
          </a:xfrm>
          <a:prstGeom prst="rect">
            <a:avLst/>
          </a:prstGeom>
          <a:noFill/>
        </p:spPr>
        <p:txBody>
          <a:bodyPr wrap="square" rtlCol="0">
            <a:spAutoFit/>
          </a:bodyPr>
          <a:lstStyle/>
          <a:p>
            <a:endParaRPr lang="en-US" dirty="0"/>
          </a:p>
        </p:txBody>
      </p:sp>
      <p:cxnSp>
        <p:nvCxnSpPr>
          <p:cNvPr id="37" name="Straight Connector 36">
            <a:extLst>
              <a:ext uri="{FF2B5EF4-FFF2-40B4-BE49-F238E27FC236}">
                <a16:creationId xmlns:a16="http://schemas.microsoft.com/office/drawing/2014/main" id="{C5F76F9E-1453-CC61-E073-143A52F171F0}"/>
              </a:ext>
            </a:extLst>
          </p:cNvPr>
          <p:cNvCxnSpPr/>
          <p:nvPr/>
        </p:nvCxnSpPr>
        <p:spPr>
          <a:xfrm>
            <a:off x="5555974" y="1258234"/>
            <a:ext cx="0" cy="559976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D078F784-A603-E0D9-90ED-100BFEE42894}"/>
              </a:ext>
            </a:extLst>
          </p:cNvPr>
          <p:cNvSpPr txBox="1"/>
          <p:nvPr/>
        </p:nvSpPr>
        <p:spPr>
          <a:xfrm>
            <a:off x="6749505" y="4173665"/>
            <a:ext cx="312395" cy="369332"/>
          </a:xfrm>
          <a:prstGeom prst="rect">
            <a:avLst/>
          </a:prstGeom>
          <a:noFill/>
        </p:spPr>
        <p:txBody>
          <a:bodyPr wrap="square" rtlCol="0">
            <a:spAutoFit/>
          </a:bodyPr>
          <a:lstStyle/>
          <a:p>
            <a:endParaRPr lang="en-US" dirty="0"/>
          </a:p>
        </p:txBody>
      </p:sp>
      <p:sp>
        <p:nvSpPr>
          <p:cNvPr id="45" name="TextBox 44">
            <a:extLst>
              <a:ext uri="{FF2B5EF4-FFF2-40B4-BE49-F238E27FC236}">
                <a16:creationId xmlns:a16="http://schemas.microsoft.com/office/drawing/2014/main" id="{AE9C1F98-6738-3E08-6A18-D84AD92D8FDA}"/>
              </a:ext>
            </a:extLst>
          </p:cNvPr>
          <p:cNvSpPr txBox="1"/>
          <p:nvPr/>
        </p:nvSpPr>
        <p:spPr>
          <a:xfrm>
            <a:off x="552341" y="3423015"/>
            <a:ext cx="357809" cy="369332"/>
          </a:xfrm>
          <a:prstGeom prst="rect">
            <a:avLst/>
          </a:prstGeom>
          <a:noFill/>
        </p:spPr>
        <p:txBody>
          <a:bodyPr wrap="square" rtlCol="0">
            <a:spAutoFit/>
          </a:bodyPr>
          <a:lstStyle/>
          <a:p>
            <a:endParaRPr lang="en-US" dirty="0"/>
          </a:p>
        </p:txBody>
      </p:sp>
      <p:sp>
        <p:nvSpPr>
          <p:cNvPr id="47" name="TextBox 46">
            <a:extLst>
              <a:ext uri="{FF2B5EF4-FFF2-40B4-BE49-F238E27FC236}">
                <a16:creationId xmlns:a16="http://schemas.microsoft.com/office/drawing/2014/main" id="{8C10B178-85C9-1418-57EA-A341C1E2C370}"/>
              </a:ext>
            </a:extLst>
          </p:cNvPr>
          <p:cNvSpPr txBox="1"/>
          <p:nvPr/>
        </p:nvSpPr>
        <p:spPr>
          <a:xfrm>
            <a:off x="418880" y="4487150"/>
            <a:ext cx="4967224" cy="1532334"/>
          </a:xfrm>
          <a:prstGeom prst="roundRect">
            <a:avLst/>
          </a:prstGeom>
          <a:solidFill>
            <a:schemeClr val="accent3">
              <a:lumMod val="20000"/>
              <a:lumOff val="80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wrap="square" lIns="0">
            <a:spAutoFit/>
          </a:bodyPr>
          <a:lstStyle/>
          <a:p>
            <a:pPr marL="9525" rtl="0">
              <a:buNone/>
            </a:pP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impl</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Widget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for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RoomInputBar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fn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handle_event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mut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self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&amp;</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if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actions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AF00DB"/>
                </a:solidFill>
                <a:latin typeface="Menlo" panose="020B0609030804020204" pitchFamily="49" charset="0"/>
                <a:ea typeface="Menlo" panose="020B0609030804020204" pitchFamily="49" charset="0"/>
                <a:cs typeface="Menlo" panose="020B0609030804020204" pitchFamily="49" charset="0"/>
              </a:rPr>
              <a:t>match</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actions.</a:t>
            </a:r>
            <a:r>
              <a:rPr lang="en-US" sz="1200" dirty="0" err="1">
                <a:solidFill>
                  <a:srgbClr val="795E26"/>
                </a:solidFill>
                <a:latin typeface="Menlo" panose="020B0609030804020204" pitchFamily="49" charset="0"/>
                <a:ea typeface="Menlo" panose="020B0609030804020204" pitchFamily="49" charset="0"/>
                <a:cs typeface="Menlo" panose="020B0609030804020204" pitchFamily="49" charset="0"/>
              </a:rPr>
              <a:t>cast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dirty="0">
                <a:solidFill>
                  <a:srgbClr val="AF00DB"/>
                </a:solidFill>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TimelineAction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SentMessage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res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=&gt; </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Update UI here with send result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p:txBody>
      </p:sp>
      <p:sp>
        <p:nvSpPr>
          <p:cNvPr id="48" name="TextBox 47">
            <a:extLst>
              <a:ext uri="{FF2B5EF4-FFF2-40B4-BE49-F238E27FC236}">
                <a16:creationId xmlns:a16="http://schemas.microsoft.com/office/drawing/2014/main" id="{730F9781-AB35-9650-9E8C-959EF5CD0C86}"/>
              </a:ext>
            </a:extLst>
          </p:cNvPr>
          <p:cNvSpPr txBox="1"/>
          <p:nvPr/>
        </p:nvSpPr>
        <p:spPr>
          <a:xfrm>
            <a:off x="4377366" y="5252214"/>
            <a:ext cx="312395" cy="369332"/>
          </a:xfrm>
          <a:prstGeom prst="rect">
            <a:avLst/>
          </a:prstGeom>
          <a:noFill/>
        </p:spPr>
        <p:txBody>
          <a:bodyPr wrap="square" rtlCol="0">
            <a:spAutoFit/>
          </a:bodyPr>
          <a:lstStyle/>
          <a:p>
            <a:endParaRPr lang="en-US" dirty="0"/>
          </a:p>
        </p:txBody>
      </p:sp>
      <p:cxnSp>
        <p:nvCxnSpPr>
          <p:cNvPr id="39" name="Straight Arrow Connector 38">
            <a:extLst>
              <a:ext uri="{FF2B5EF4-FFF2-40B4-BE49-F238E27FC236}">
                <a16:creationId xmlns:a16="http://schemas.microsoft.com/office/drawing/2014/main" id="{984D0252-6FA8-5D94-C82B-17E3F8D155CB}"/>
              </a:ext>
            </a:extLst>
          </p:cNvPr>
          <p:cNvCxnSpPr>
            <a:cxnSpLocks/>
            <a:stCxn id="41" idx="1"/>
            <a:endCxn id="48" idx="3"/>
          </p:cNvCxnSpPr>
          <p:nvPr/>
        </p:nvCxnSpPr>
        <p:spPr>
          <a:xfrm rot="10800000" flipV="1">
            <a:off x="4689761" y="4358330"/>
            <a:ext cx="2059744" cy="1078549"/>
          </a:xfrm>
          <a:prstGeom prst="bentConnector3">
            <a:avLst>
              <a:gd name="adj1" fmla="val 51988"/>
            </a:avLst>
          </a:prstGeom>
          <a:ln w="38100" cmpd="sng">
            <a:solidFill>
              <a:srgbClr val="C00000"/>
            </a:solidFill>
            <a:prstDash val="sysDot"/>
            <a:round/>
            <a:headEnd w="sm" len="sm"/>
            <a:tailEnd type="arrow" w="sm" len="sm"/>
          </a:ln>
        </p:spPr>
        <p:style>
          <a:lnRef idx="1">
            <a:schemeClr val="accent1"/>
          </a:lnRef>
          <a:fillRef idx="0">
            <a:schemeClr val="accent1"/>
          </a:fillRef>
          <a:effectRef idx="0">
            <a:schemeClr val="accent1"/>
          </a:effectRef>
          <a:fontRef idx="minor">
            <a:schemeClr val="tx1"/>
          </a:fontRef>
        </p:style>
      </p:cxnSp>
      <p:sp>
        <p:nvSpPr>
          <p:cNvPr id="51" name="Google Shape;137;p30">
            <a:extLst>
              <a:ext uri="{FF2B5EF4-FFF2-40B4-BE49-F238E27FC236}">
                <a16:creationId xmlns:a16="http://schemas.microsoft.com/office/drawing/2014/main" id="{6E25B5EF-CD93-5984-8A23-C88D79351B05}"/>
              </a:ext>
            </a:extLst>
          </p:cNvPr>
          <p:cNvSpPr txBox="1"/>
          <p:nvPr/>
        </p:nvSpPr>
        <p:spPr>
          <a:xfrm>
            <a:off x="0" y="6251071"/>
            <a:ext cx="5521374" cy="420628"/>
          </a:xfrm>
          <a:prstGeom prst="rect">
            <a:avLst/>
          </a:prstGeom>
          <a:noFill/>
          <a:ln>
            <a:noFill/>
          </a:ln>
        </p:spPr>
        <p:txBody>
          <a:bodyPr spcFirstLastPara="1" wrap="square" lIns="25400" tIns="25400" rIns="25400" bIns="25400" anchor="ctr" anchorCtr="0">
            <a:spAutoFit/>
          </a:bodyPr>
          <a:lstStyle/>
          <a:p>
            <a:pPr algn="ctr">
              <a:buClr>
                <a:srgbClr val="000000"/>
              </a:buClr>
              <a:buSzPts val="3000"/>
            </a:pPr>
            <a:r>
              <a:rPr lang="en-US" sz="2400" b="1" dirty="0">
                <a:solidFill>
                  <a:srgbClr val="000000"/>
                </a:solidFill>
                <a:latin typeface="Aptos" panose="020B0004020202020204" pitchFamily="34" charset="0"/>
                <a:ea typeface="Helvetica Neue"/>
                <a:cs typeface="Helvetica Neue"/>
                <a:sym typeface="Helvetica Neue"/>
              </a:rPr>
              <a:t>M</a:t>
            </a:r>
            <a:r>
              <a:rPr lang="en" sz="2400" b="1" dirty="0" err="1">
                <a:solidFill>
                  <a:srgbClr val="000000"/>
                </a:solidFill>
                <a:latin typeface="Aptos" panose="020B0004020202020204" pitchFamily="34" charset="0"/>
                <a:ea typeface="Helvetica Neue"/>
                <a:cs typeface="Helvetica Neue"/>
                <a:sym typeface="Helvetica Neue"/>
              </a:rPr>
              <a:t>ain</a:t>
            </a:r>
            <a:r>
              <a:rPr lang="en" sz="2400" b="1" dirty="0">
                <a:solidFill>
                  <a:srgbClr val="000000"/>
                </a:solidFill>
                <a:latin typeface="Aptos" panose="020B0004020202020204" pitchFamily="34" charset="0"/>
                <a:ea typeface="Helvetica Neue"/>
                <a:cs typeface="Helvetica Neue"/>
                <a:sym typeface="Helvetica Neue"/>
              </a:rPr>
              <a:t> UI thread</a:t>
            </a:r>
          </a:p>
        </p:txBody>
      </p:sp>
      <p:sp>
        <p:nvSpPr>
          <p:cNvPr id="52" name="Google Shape;137;p30">
            <a:extLst>
              <a:ext uri="{FF2B5EF4-FFF2-40B4-BE49-F238E27FC236}">
                <a16:creationId xmlns:a16="http://schemas.microsoft.com/office/drawing/2014/main" id="{B8453CBB-32A8-D14A-7580-E3452317C1DE}"/>
              </a:ext>
            </a:extLst>
          </p:cNvPr>
          <p:cNvSpPr txBox="1"/>
          <p:nvPr/>
        </p:nvSpPr>
        <p:spPr>
          <a:xfrm>
            <a:off x="5555973" y="6251071"/>
            <a:ext cx="5794514" cy="420628"/>
          </a:xfrm>
          <a:prstGeom prst="rect">
            <a:avLst/>
          </a:prstGeom>
          <a:noFill/>
          <a:ln>
            <a:noFill/>
          </a:ln>
        </p:spPr>
        <p:txBody>
          <a:bodyPr spcFirstLastPara="1" wrap="square" lIns="25400" tIns="25400" rIns="25400" bIns="25400" anchor="ctr" anchorCtr="0">
            <a:spAutoFit/>
          </a:bodyPr>
          <a:lstStyle/>
          <a:p>
            <a:pPr algn="ctr">
              <a:buClr>
                <a:srgbClr val="000000"/>
              </a:buClr>
              <a:buSzPts val="3000"/>
            </a:pPr>
            <a:r>
              <a:rPr lang="en-US" sz="2400" b="1" dirty="0">
                <a:solidFill>
                  <a:srgbClr val="000000"/>
                </a:solidFill>
                <a:latin typeface="Aptos" panose="020B0004020202020204" pitchFamily="34" charset="0"/>
                <a:ea typeface="Helvetica Neue"/>
                <a:cs typeface="Helvetica Neue"/>
                <a:sym typeface="Helvetica Neue"/>
              </a:rPr>
              <a:t>Background async task</a:t>
            </a:r>
            <a:endParaRPr lang="en" sz="2400" b="1" dirty="0">
              <a:solidFill>
                <a:srgbClr val="000000"/>
              </a:solidFill>
              <a:latin typeface="Aptos" panose="020B0004020202020204" pitchFamily="34" charset="0"/>
              <a:ea typeface="Helvetica Neue"/>
              <a:cs typeface="Helvetica Neue"/>
              <a:sym typeface="Helvetica Neue"/>
            </a:endParaRPr>
          </a:p>
        </p:txBody>
      </p:sp>
    </p:spTree>
    <p:extLst>
      <p:ext uri="{BB962C8B-B14F-4D97-AF65-F5344CB8AC3E}">
        <p14:creationId xmlns:p14="http://schemas.microsoft.com/office/powerpoint/2010/main" val="150082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right)">
                                      <p:cBhvr>
                                        <p:cTn id="25" dur="500"/>
                                        <p:tgtEl>
                                          <p:spTgt spid="39"/>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right)">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3978021-5644-FBAA-384E-8CC191751C36}"/>
              </a:ext>
            </a:extLst>
          </p:cNvPr>
          <p:cNvGrpSpPr/>
          <p:nvPr/>
        </p:nvGrpSpPr>
        <p:grpSpPr>
          <a:xfrm>
            <a:off x="2826928" y="3881504"/>
            <a:ext cx="6274686" cy="1501011"/>
            <a:chOff x="2826928" y="3881504"/>
            <a:chExt cx="6274686" cy="1501011"/>
          </a:xfrm>
        </p:grpSpPr>
        <p:cxnSp>
          <p:nvCxnSpPr>
            <p:cNvPr id="136" name="Google Shape;78;p13">
              <a:extLst>
                <a:ext uri="{FF2B5EF4-FFF2-40B4-BE49-F238E27FC236}">
                  <a16:creationId xmlns:a16="http://schemas.microsoft.com/office/drawing/2014/main" id="{97A10F0C-8C91-8167-2885-2D1DF027A235}"/>
                </a:ext>
              </a:extLst>
            </p:cNvPr>
            <p:cNvCxnSpPr>
              <a:cxnSpLocks/>
            </p:cNvCxnSpPr>
            <p:nvPr/>
          </p:nvCxnSpPr>
          <p:spPr>
            <a:xfrm rot="10800000" flipV="1">
              <a:off x="4405797" y="4514573"/>
              <a:ext cx="4695817" cy="766767"/>
            </a:xfrm>
            <a:prstGeom prst="bentConnector3">
              <a:avLst>
                <a:gd name="adj1" fmla="val 27705"/>
              </a:avLst>
            </a:prstGeom>
            <a:noFill/>
            <a:ln w="12700" cap="rnd" cmpd="sng">
              <a:solidFill>
                <a:srgbClr val="000000"/>
              </a:solidFill>
              <a:prstDash val="solid"/>
              <a:round/>
              <a:headEnd type="none" w="med" len="med"/>
              <a:tailEnd type="triangle" w="med" len="med"/>
            </a:ln>
          </p:spPr>
        </p:cxnSp>
        <p:sp>
          <p:nvSpPr>
            <p:cNvPr id="134" name="TextBox 133">
              <a:extLst>
                <a:ext uri="{FF2B5EF4-FFF2-40B4-BE49-F238E27FC236}">
                  <a16:creationId xmlns:a16="http://schemas.microsoft.com/office/drawing/2014/main" id="{4DB4EC4B-F177-9C22-8E78-2122EAA78AE0}"/>
                </a:ext>
              </a:extLst>
            </p:cNvPr>
            <p:cNvSpPr txBox="1"/>
            <p:nvPr/>
          </p:nvSpPr>
          <p:spPr>
            <a:xfrm>
              <a:off x="4484737" y="4781215"/>
              <a:ext cx="10085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insert fetched content (sync)</a:t>
              </a:r>
            </a:p>
          </p:txBody>
        </p:sp>
        <p:cxnSp>
          <p:nvCxnSpPr>
            <p:cNvPr id="128" name="Google Shape;78;p13">
              <a:extLst>
                <a:ext uri="{FF2B5EF4-FFF2-40B4-BE49-F238E27FC236}">
                  <a16:creationId xmlns:a16="http://schemas.microsoft.com/office/drawing/2014/main" id="{E27BAD20-0E07-E3AC-8ACB-2B6C69CD3A0D}"/>
                </a:ext>
              </a:extLst>
            </p:cNvPr>
            <p:cNvCxnSpPr>
              <a:cxnSpLocks/>
              <a:stCxn id="132" idx="2"/>
            </p:cNvCxnSpPr>
            <p:nvPr/>
          </p:nvCxnSpPr>
          <p:spPr>
            <a:xfrm rot="5400000">
              <a:off x="4611364" y="4426881"/>
              <a:ext cx="535654" cy="943132"/>
            </a:xfrm>
            <a:prstGeom prst="bentConnector2">
              <a:avLst/>
            </a:prstGeom>
            <a:noFill/>
            <a:ln w="12700" cap="flat" cmpd="sng">
              <a:solidFill>
                <a:srgbClr val="000000"/>
              </a:solidFill>
              <a:prstDash val="solid"/>
              <a:round/>
              <a:headEnd type="none" w="med" len="med"/>
              <a:tailEnd type="triangle" w="med" len="med"/>
            </a:ln>
          </p:spPr>
        </p:cxnSp>
        <p:sp>
          <p:nvSpPr>
            <p:cNvPr id="119" name="Google Shape;60;p13">
              <a:extLst>
                <a:ext uri="{FF2B5EF4-FFF2-40B4-BE49-F238E27FC236}">
                  <a16:creationId xmlns:a16="http://schemas.microsoft.com/office/drawing/2014/main" id="{0404FD7F-CB85-6301-A162-55D66C6C8438}"/>
                </a:ext>
              </a:extLst>
            </p:cNvPr>
            <p:cNvSpPr/>
            <p:nvPr/>
          </p:nvSpPr>
          <p:spPr>
            <a:xfrm>
              <a:off x="3090388" y="4895037"/>
              <a:ext cx="1317235" cy="487478"/>
            </a:xfrm>
            <a:prstGeom prst="roundRect">
              <a:avLst>
                <a:gd name="adj" fmla="val 16667"/>
              </a:avLst>
            </a:prstGeom>
            <a:gradFill>
              <a:gsLst>
                <a:gs pos="0">
                  <a:schemeClr val="tx1">
                    <a:lumMod val="50000"/>
                    <a:lumOff val="50000"/>
                  </a:schemeClr>
                </a:gs>
                <a:gs pos="100000">
                  <a:schemeClr val="tx1"/>
                </a:gs>
              </a:gsLst>
            </a:gradFill>
            <a:ln/>
          </p:spPr>
          <p:style>
            <a:lnRef idx="0">
              <a:schemeClr val="accent6"/>
            </a:lnRef>
            <a:fillRef idx="3">
              <a:schemeClr val="accent6"/>
            </a:fillRef>
            <a:effectRef idx="3">
              <a:schemeClr val="accent6"/>
            </a:effectRef>
            <a:fontRef idx="minor">
              <a:schemeClr val="lt1"/>
            </a:fontRef>
          </p:style>
          <p:txBody>
            <a:bodyPr spcFirstLastPara="1" wrap="square" lIns="0" tIns="0" rIns="91440" bIns="0" anchor="ctr" anchorCtr="0">
              <a:noAutofit/>
            </a:bodyPr>
            <a:lstStyle/>
            <a:p>
              <a:pPr marL="57150" marR="0" lvl="0" indent="0" algn="ctr" defTabSz="914400"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content cache</a:t>
              </a:r>
              <a:b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(shared memory)</a:t>
              </a:r>
            </a:p>
          </p:txBody>
        </p:sp>
        <p:cxnSp>
          <p:nvCxnSpPr>
            <p:cNvPr id="120" name="Google Shape;78;p13">
              <a:extLst>
                <a:ext uri="{FF2B5EF4-FFF2-40B4-BE49-F238E27FC236}">
                  <a16:creationId xmlns:a16="http://schemas.microsoft.com/office/drawing/2014/main" id="{88424A44-156F-2D53-9262-1FE4476288D5}"/>
                </a:ext>
              </a:extLst>
            </p:cNvPr>
            <p:cNvCxnSpPr>
              <a:cxnSpLocks/>
              <a:endCxn id="119" idx="1"/>
            </p:cNvCxnSpPr>
            <p:nvPr/>
          </p:nvCxnSpPr>
          <p:spPr>
            <a:xfrm rot="16200000" flipH="1">
              <a:off x="2338489" y="4386877"/>
              <a:ext cx="1257272" cy="246526"/>
            </a:xfrm>
            <a:prstGeom prst="bentConnector2">
              <a:avLst/>
            </a:prstGeom>
            <a:noFill/>
            <a:ln w="12700" cap="flat" cmpd="sng">
              <a:solidFill>
                <a:srgbClr val="000000"/>
              </a:solidFill>
              <a:prstDash val="solid"/>
              <a:round/>
              <a:headEnd type="triangle" w="med" len="med"/>
              <a:tailEnd type="triangle" w="med" len="med"/>
            </a:ln>
          </p:spPr>
        </p:cxnSp>
        <p:sp>
          <p:nvSpPr>
            <p:cNvPr id="127" name="TextBox 126">
              <a:extLst>
                <a:ext uri="{FF2B5EF4-FFF2-40B4-BE49-F238E27FC236}">
                  <a16:creationId xmlns:a16="http://schemas.microsoft.com/office/drawing/2014/main" id="{448AC2AF-8F86-E1BE-F02C-FF8215CBA326}"/>
                </a:ext>
              </a:extLst>
            </p:cNvPr>
            <p:cNvSpPr txBox="1"/>
            <p:nvPr/>
          </p:nvSpPr>
          <p:spPr>
            <a:xfrm>
              <a:off x="2826928" y="4191879"/>
              <a:ext cx="1008566"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non-blocking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content lookup</a:t>
              </a:r>
              <a:b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  (fast path)</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C62A7E56-DF03-C4BB-9872-8AE4621590EC}"/>
                </a:ext>
              </a:extLst>
            </p:cNvPr>
            <p:cNvSpPr txBox="1"/>
            <p:nvPr/>
          </p:nvSpPr>
          <p:spPr>
            <a:xfrm>
              <a:off x="6879724" y="4890037"/>
              <a:ext cx="10085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insert fetched content (async)</a:t>
              </a:r>
            </a:p>
          </p:txBody>
        </p:sp>
        <p:cxnSp>
          <p:nvCxnSpPr>
            <p:cNvPr id="151" name="Google Shape;78;p13">
              <a:extLst>
                <a:ext uri="{FF2B5EF4-FFF2-40B4-BE49-F238E27FC236}">
                  <a16:creationId xmlns:a16="http://schemas.microsoft.com/office/drawing/2014/main" id="{6CB799A5-7D0B-11D9-6679-E19AA197C3F3}"/>
                </a:ext>
              </a:extLst>
            </p:cNvPr>
            <p:cNvCxnSpPr>
              <a:cxnSpLocks/>
            </p:cNvCxnSpPr>
            <p:nvPr/>
          </p:nvCxnSpPr>
          <p:spPr>
            <a:xfrm>
              <a:off x="7801737" y="4713367"/>
              <a:ext cx="0" cy="74615"/>
            </a:xfrm>
            <a:prstGeom prst="straightConnector1">
              <a:avLst/>
            </a:prstGeom>
            <a:noFill/>
            <a:ln w="12700" cap="rnd" cmpd="sng">
              <a:solidFill>
                <a:srgbClr val="000000"/>
              </a:solidFill>
              <a:prstDash val="solid"/>
              <a:round/>
              <a:headEnd type="none" w="med" len="med"/>
              <a:tailEnd type="triangle" w="med" len="med"/>
            </a:ln>
          </p:spPr>
        </p:cxnSp>
        <p:cxnSp>
          <p:nvCxnSpPr>
            <p:cNvPr id="156" name="Google Shape;78;p13">
              <a:extLst>
                <a:ext uri="{FF2B5EF4-FFF2-40B4-BE49-F238E27FC236}">
                  <a16:creationId xmlns:a16="http://schemas.microsoft.com/office/drawing/2014/main" id="{6CE7492D-43BA-B1C1-BEBC-6F17E34218CC}"/>
                </a:ext>
              </a:extLst>
            </p:cNvPr>
            <p:cNvCxnSpPr>
              <a:cxnSpLocks/>
            </p:cNvCxnSpPr>
            <p:nvPr/>
          </p:nvCxnSpPr>
          <p:spPr>
            <a:xfrm flipH="1">
              <a:off x="6835437" y="5279224"/>
              <a:ext cx="54177" cy="0"/>
            </a:xfrm>
            <a:prstGeom prst="straightConnector1">
              <a:avLst/>
            </a:prstGeom>
            <a:noFill/>
            <a:ln w="12700" cap="rnd" cmpd="sng">
              <a:solidFill>
                <a:srgbClr val="000000"/>
              </a:solidFill>
              <a:prstDash val="solid"/>
              <a:round/>
              <a:headEnd type="none" w="med" len="med"/>
              <a:tailEnd type="triangle" w="med" len="med"/>
            </a:ln>
          </p:spPr>
        </p:cxnSp>
      </p:grpSp>
      <p:grpSp>
        <p:nvGrpSpPr>
          <p:cNvPr id="11" name="Group 10">
            <a:extLst>
              <a:ext uri="{FF2B5EF4-FFF2-40B4-BE49-F238E27FC236}">
                <a16:creationId xmlns:a16="http://schemas.microsoft.com/office/drawing/2014/main" id="{003AE5D7-D277-5236-A6B5-B919E5852F3E}"/>
              </a:ext>
            </a:extLst>
          </p:cNvPr>
          <p:cNvGrpSpPr/>
          <p:nvPr/>
        </p:nvGrpSpPr>
        <p:grpSpPr>
          <a:xfrm>
            <a:off x="2967231" y="1105861"/>
            <a:ext cx="5721607" cy="1282921"/>
            <a:chOff x="2967231" y="1105861"/>
            <a:chExt cx="5721607" cy="1282921"/>
          </a:xfrm>
        </p:grpSpPr>
        <p:sp>
          <p:nvSpPr>
            <p:cNvPr id="100" name="Freeform 99">
              <a:extLst>
                <a:ext uri="{FF2B5EF4-FFF2-40B4-BE49-F238E27FC236}">
                  <a16:creationId xmlns:a16="http://schemas.microsoft.com/office/drawing/2014/main" id="{AD4C8435-8512-FE66-9B96-7C936302A4C2}"/>
                </a:ext>
              </a:extLst>
            </p:cNvPr>
            <p:cNvSpPr/>
            <p:nvPr/>
          </p:nvSpPr>
          <p:spPr>
            <a:xfrm>
              <a:off x="2967231" y="1435135"/>
              <a:ext cx="5659763" cy="712138"/>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66675" cap="flat" cmpd="dbl" algn="ctr">
              <a:solidFill>
                <a:schemeClr val="accent1"/>
              </a:solidFill>
              <a:prstDash val="solid"/>
              <a:round/>
              <a:headEnd type="none" w="sm" len="sm"/>
              <a:tailEnd type="arrow" w="sm"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71CDFFA5-E6F3-6D95-0E35-C0E209CD4AC0}"/>
                </a:ext>
              </a:extLst>
            </p:cNvPr>
            <p:cNvSpPr/>
            <p:nvPr/>
          </p:nvSpPr>
          <p:spPr>
            <a:xfrm>
              <a:off x="3061116" y="1640340"/>
              <a:ext cx="5627722" cy="748442"/>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805769 h 808852"/>
                <a:gd name="connsiteX1" fmla="*/ 2777230 w 5333053"/>
                <a:gd name="connsiteY1" fmla="*/ 1222 h 808852"/>
                <a:gd name="connsiteX2" fmla="*/ 5333053 w 5333053"/>
                <a:gd name="connsiteY2" fmla="*/ 808852 h 808852"/>
                <a:gd name="connsiteX0" fmla="*/ 0 w 5392310"/>
                <a:gd name="connsiteY0" fmla="*/ 805769 h 816989"/>
                <a:gd name="connsiteX1" fmla="*/ 2777230 w 5392310"/>
                <a:gd name="connsiteY1" fmla="*/ 1222 h 816989"/>
                <a:gd name="connsiteX2" fmla="*/ 5392310 w 5392310"/>
                <a:gd name="connsiteY2" fmla="*/ 816989 h 816989"/>
              </a:gdLst>
              <a:ahLst/>
              <a:cxnLst>
                <a:cxn ang="0">
                  <a:pos x="connsiteX0" y="connsiteY0"/>
                </a:cxn>
                <a:cxn ang="0">
                  <a:pos x="connsiteX1" y="connsiteY1"/>
                </a:cxn>
                <a:cxn ang="0">
                  <a:pos x="connsiteX2" y="connsiteY2"/>
                </a:cxn>
              </a:cxnLst>
              <a:rect l="l" t="t" r="r" b="b"/>
              <a:pathLst>
                <a:path w="5392310" h="816989">
                  <a:moveTo>
                    <a:pt x="0" y="805769"/>
                  </a:moveTo>
                  <a:cubicBezTo>
                    <a:pt x="677338" y="334145"/>
                    <a:pt x="1869270" y="-23660"/>
                    <a:pt x="2777230" y="1222"/>
                  </a:cubicBezTo>
                  <a:cubicBezTo>
                    <a:pt x="3691630" y="8310"/>
                    <a:pt x="4999853" y="520174"/>
                    <a:pt x="5392310" y="816989"/>
                  </a:cubicBezTo>
                </a:path>
              </a:pathLst>
            </a:custGeom>
            <a:ln w="41275" cap="flat" cmpd="sng" algn="ctr">
              <a:solidFill>
                <a:srgbClr val="C00000"/>
              </a:solidFill>
              <a:prstDash val="sysDot"/>
              <a:round/>
              <a:headEnd type="arrow" w="sm" len="sm"/>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6E59F29B-9F8C-99BD-24A6-D94034CCA27A}"/>
                </a:ext>
              </a:extLst>
            </p:cNvPr>
            <p:cNvSpPr txBox="1"/>
            <p:nvPr/>
          </p:nvSpPr>
          <p:spPr>
            <a:xfrm>
              <a:off x="4331030" y="1105861"/>
              <a:ext cx="281442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non-blocking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requests to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async</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funcs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8B00FBD9-6BA4-96B7-2C5D-D8C6948B5BD4}"/>
                </a:ext>
              </a:extLst>
            </p:cNvPr>
            <p:cNvSpPr txBox="1"/>
            <p:nvPr/>
          </p:nvSpPr>
          <p:spPr>
            <a:xfrm>
              <a:off x="4486755" y="1690405"/>
              <a:ext cx="2635100" cy="487698"/>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responses from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async</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funcs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Menlo" panose="020B0609030804020204" pitchFamily="49" charset="0"/>
                  <a:ea typeface="Menlo" panose="020B0609030804020204" pitchFamily="49" charset="0"/>
                  <a:cs typeface="Menlo" panose="020B0609030804020204" pitchFamily="49" charset="0"/>
                </a:rPr>
                <a:t>Channel</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 or Makepad </a:t>
              </a:r>
              <a:r>
                <a:rPr kumimoji="0" lang="en-US" sz="1200" b="1" i="0" u="none" strike="noStrike" kern="1200" cap="none" spc="0" normalizeH="0" baseline="0" noProof="0" dirty="0">
                  <a:ln>
                    <a:noFill/>
                  </a:ln>
                  <a:solidFill>
                    <a:srgbClr val="00B0F0"/>
                  </a:solidFill>
                  <a:effectLst/>
                  <a:uLnTx/>
                  <a:uFillTx/>
                  <a:latin typeface="Menlo" panose="020B0609030804020204" pitchFamily="49" charset="0"/>
                  <a:ea typeface="Menlo" panose="020B0609030804020204" pitchFamily="49" charset="0"/>
                  <a:cs typeface="Menlo" panose="020B0609030804020204" pitchFamily="49" charset="0"/>
                </a:rPr>
                <a:t>Actions</a:t>
              </a:r>
            </a:p>
          </p:txBody>
        </p:sp>
      </p:grpSp>
      <p:grpSp>
        <p:nvGrpSpPr>
          <p:cNvPr id="15" name="Group 14">
            <a:extLst>
              <a:ext uri="{FF2B5EF4-FFF2-40B4-BE49-F238E27FC236}">
                <a16:creationId xmlns:a16="http://schemas.microsoft.com/office/drawing/2014/main" id="{9340FBFD-7CED-2722-DA1D-02CBB1CD543B}"/>
              </a:ext>
            </a:extLst>
          </p:cNvPr>
          <p:cNvGrpSpPr/>
          <p:nvPr/>
        </p:nvGrpSpPr>
        <p:grpSpPr>
          <a:xfrm>
            <a:off x="7037609" y="3289325"/>
            <a:ext cx="1680344" cy="941858"/>
            <a:chOff x="7037609" y="3289325"/>
            <a:chExt cx="1680344" cy="941858"/>
          </a:xfrm>
        </p:grpSpPr>
        <p:sp>
          <p:nvSpPr>
            <p:cNvPr id="108" name="Freeform 107">
              <a:extLst>
                <a:ext uri="{FF2B5EF4-FFF2-40B4-BE49-F238E27FC236}">
                  <a16:creationId xmlns:a16="http://schemas.microsoft.com/office/drawing/2014/main" id="{9347E648-8898-6965-5D8E-E0C36ED114A6}"/>
                </a:ext>
              </a:extLst>
            </p:cNvPr>
            <p:cNvSpPr/>
            <p:nvPr/>
          </p:nvSpPr>
          <p:spPr>
            <a:xfrm>
              <a:off x="7089004" y="3289325"/>
              <a:ext cx="1477887"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66675" cap="flat" cmpd="dbl" algn="ctr">
              <a:solidFill>
                <a:schemeClr val="accent1"/>
              </a:solidFill>
              <a:prstDash val="solid"/>
              <a:round/>
              <a:headEnd type="none" w="sm" len="sm"/>
              <a:tailEnd type="arrow" w="sm"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108">
              <a:extLst>
                <a:ext uri="{FF2B5EF4-FFF2-40B4-BE49-F238E27FC236}">
                  <a16:creationId xmlns:a16="http://schemas.microsoft.com/office/drawing/2014/main" id="{3E41892F-0DBE-53DA-A57A-BAC15446955A}"/>
                </a:ext>
              </a:extLst>
            </p:cNvPr>
            <p:cNvSpPr/>
            <p:nvPr/>
          </p:nvSpPr>
          <p:spPr>
            <a:xfrm>
              <a:off x="7143645" y="3523045"/>
              <a:ext cx="1439741"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799772 h 984220"/>
                <a:gd name="connsiteX1" fmla="*/ 2700072 w 5333053"/>
                <a:gd name="connsiteY1" fmla="*/ 1242 h 984220"/>
                <a:gd name="connsiteX2" fmla="*/ 5333053 w 5333053"/>
                <a:gd name="connsiteY2" fmla="*/ 984220 h 984220"/>
              </a:gdLst>
              <a:ahLst/>
              <a:cxnLst>
                <a:cxn ang="0">
                  <a:pos x="connsiteX0" y="connsiteY0"/>
                </a:cxn>
                <a:cxn ang="0">
                  <a:pos x="connsiteX1" y="connsiteY1"/>
                </a:cxn>
                <a:cxn ang="0">
                  <a:pos x="connsiteX2" y="connsiteY2"/>
                </a:cxn>
              </a:cxnLst>
              <a:rect l="l" t="t" r="r" b="b"/>
              <a:pathLst>
                <a:path w="5333053" h="984220">
                  <a:moveTo>
                    <a:pt x="0" y="799772"/>
                  </a:moveTo>
                  <a:cubicBezTo>
                    <a:pt x="677338" y="328148"/>
                    <a:pt x="1792112" y="-23640"/>
                    <a:pt x="2700072" y="1242"/>
                  </a:cubicBezTo>
                  <a:cubicBezTo>
                    <a:pt x="3614472" y="8330"/>
                    <a:pt x="4940596" y="687405"/>
                    <a:pt x="5333053" y="984220"/>
                  </a:cubicBezTo>
                </a:path>
              </a:pathLst>
            </a:custGeom>
            <a:ln w="41275" cap="flat" cmpd="sng" algn="ctr">
              <a:solidFill>
                <a:srgbClr val="C00000"/>
              </a:solidFill>
              <a:prstDash val="sysDot"/>
              <a:round/>
              <a:headEnd type="arrow" w="sm" len="sm"/>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BD7F5C97-9A2C-8547-8579-D2D5AB43B1A6}"/>
                </a:ext>
              </a:extLst>
            </p:cNvPr>
            <p:cNvSpPr txBox="1"/>
            <p:nvPr/>
          </p:nvSpPr>
          <p:spPr>
            <a:xfrm>
              <a:off x="7037609" y="3654102"/>
              <a:ext cx="1680344"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Nested sync requests, which </a:t>
              </a: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may also</a:t>
              </a:r>
              <a:r>
                <a:rPr lang="en-US" sz="1050" i="1" dirty="0">
                  <a:solidFill>
                    <a:prstClr val="black"/>
                  </a:solidFill>
                  <a:latin typeface="Calibri" panose="020F0502020204030204"/>
                </a:rPr>
                <a:t> </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need</a:t>
              </a:r>
              <a:b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async functions</a:t>
              </a:r>
            </a:p>
          </p:txBody>
        </p:sp>
      </p:grpSp>
      <p:grpSp>
        <p:nvGrpSpPr>
          <p:cNvPr id="14" name="Group 13">
            <a:extLst>
              <a:ext uri="{FF2B5EF4-FFF2-40B4-BE49-F238E27FC236}">
                <a16:creationId xmlns:a16="http://schemas.microsoft.com/office/drawing/2014/main" id="{76A1FC1A-7891-E06A-D4B2-F286553F5B8D}"/>
              </a:ext>
            </a:extLst>
          </p:cNvPr>
          <p:cNvGrpSpPr/>
          <p:nvPr/>
        </p:nvGrpSpPr>
        <p:grpSpPr>
          <a:xfrm>
            <a:off x="2901113" y="2795598"/>
            <a:ext cx="1712306" cy="847722"/>
            <a:chOff x="2901113" y="2795598"/>
            <a:chExt cx="1712306" cy="847722"/>
          </a:xfrm>
        </p:grpSpPr>
        <p:sp>
          <p:nvSpPr>
            <p:cNvPr id="115" name="Freeform 114">
              <a:extLst>
                <a:ext uri="{FF2B5EF4-FFF2-40B4-BE49-F238E27FC236}">
                  <a16:creationId xmlns:a16="http://schemas.microsoft.com/office/drawing/2014/main" id="{9616BEA9-D7BF-B05A-C7AB-A7095EE80042}"/>
                </a:ext>
              </a:extLst>
            </p:cNvPr>
            <p:cNvSpPr/>
            <p:nvPr/>
          </p:nvSpPr>
          <p:spPr>
            <a:xfrm>
              <a:off x="3031736" y="3247033"/>
              <a:ext cx="1404359" cy="13967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28575" cap="flat" cmpd="tri" algn="ctr">
              <a:solidFill>
                <a:srgbClr val="2BA116"/>
              </a:solidFill>
              <a:prstDash val="dash"/>
              <a:round/>
              <a:headEnd type="none" w="sm" len="sm"/>
              <a:tailEnd type="arrow" w="med" len="med"/>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15">
              <a:extLst>
                <a:ext uri="{FF2B5EF4-FFF2-40B4-BE49-F238E27FC236}">
                  <a16:creationId xmlns:a16="http://schemas.microsoft.com/office/drawing/2014/main" id="{D5C9939B-BCF7-207F-55DB-85FCB7E717F7}"/>
                </a:ext>
              </a:extLst>
            </p:cNvPr>
            <p:cNvSpPr/>
            <p:nvPr/>
          </p:nvSpPr>
          <p:spPr>
            <a:xfrm>
              <a:off x="3061115" y="3468595"/>
              <a:ext cx="1514852"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799772 h 984220"/>
                <a:gd name="connsiteX1" fmla="*/ 2700072 w 5333053"/>
                <a:gd name="connsiteY1" fmla="*/ 1242 h 984220"/>
                <a:gd name="connsiteX2" fmla="*/ 5333053 w 5333053"/>
                <a:gd name="connsiteY2" fmla="*/ 984220 h 984220"/>
              </a:gdLst>
              <a:ahLst/>
              <a:cxnLst>
                <a:cxn ang="0">
                  <a:pos x="connsiteX0" y="connsiteY0"/>
                </a:cxn>
                <a:cxn ang="0">
                  <a:pos x="connsiteX1" y="connsiteY1"/>
                </a:cxn>
                <a:cxn ang="0">
                  <a:pos x="connsiteX2" y="connsiteY2"/>
                </a:cxn>
              </a:cxnLst>
              <a:rect l="l" t="t" r="r" b="b"/>
              <a:pathLst>
                <a:path w="5333053" h="984220">
                  <a:moveTo>
                    <a:pt x="0" y="799772"/>
                  </a:moveTo>
                  <a:cubicBezTo>
                    <a:pt x="677338" y="328148"/>
                    <a:pt x="1792112" y="-23640"/>
                    <a:pt x="2700072" y="1242"/>
                  </a:cubicBezTo>
                  <a:cubicBezTo>
                    <a:pt x="3614472" y="8330"/>
                    <a:pt x="4940596" y="687405"/>
                    <a:pt x="5333053" y="984220"/>
                  </a:cubicBezTo>
                </a:path>
              </a:pathLst>
            </a:custGeom>
            <a:ln w="28575" cap="flat" cmpd="tri" algn="ctr">
              <a:solidFill>
                <a:srgbClr val="2BA116"/>
              </a:solidFill>
              <a:prstDash val="dash"/>
              <a:round/>
              <a:headEnd type="arrow" w="med" len="med"/>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TextBox 117">
              <a:extLst>
                <a:ext uri="{FF2B5EF4-FFF2-40B4-BE49-F238E27FC236}">
                  <a16:creationId xmlns:a16="http://schemas.microsoft.com/office/drawing/2014/main" id="{4D818C71-913F-77BA-E9CA-F6A38417071A}"/>
                </a:ext>
              </a:extLst>
            </p:cNvPr>
            <p:cNvSpPr txBox="1"/>
            <p:nvPr/>
          </p:nvSpPr>
          <p:spPr>
            <a:xfrm>
              <a:off x="2901113" y="2795598"/>
              <a:ext cx="171230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non-blocking </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requests </a:t>
              </a:r>
              <a:b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mn-cs"/>
                </a:rPr>
                <a:t>bkgd</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sync</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functions</a:t>
              </a:r>
            </a:p>
          </p:txBody>
        </p:sp>
      </p:grpSp>
      <p:cxnSp>
        <p:nvCxnSpPr>
          <p:cNvPr id="36" name="Google Shape;78;p13">
            <a:extLst>
              <a:ext uri="{FF2B5EF4-FFF2-40B4-BE49-F238E27FC236}">
                <a16:creationId xmlns:a16="http://schemas.microsoft.com/office/drawing/2014/main" id="{A699DAD3-F928-531E-3CFE-156CC94D4F6E}"/>
              </a:ext>
            </a:extLst>
          </p:cNvPr>
          <p:cNvCxnSpPr>
            <a:cxnSpLocks/>
          </p:cNvCxnSpPr>
          <p:nvPr/>
        </p:nvCxnSpPr>
        <p:spPr>
          <a:xfrm>
            <a:off x="1377276" y="5131864"/>
            <a:ext cx="0" cy="1036207"/>
          </a:xfrm>
          <a:prstGeom prst="straightConnector1">
            <a:avLst/>
          </a:prstGeom>
          <a:noFill/>
          <a:ln w="12700" cap="flat" cmpd="sng">
            <a:solidFill>
              <a:srgbClr val="000000"/>
            </a:solidFill>
            <a:prstDash val="solid"/>
            <a:round/>
            <a:headEnd type="none" w="med" len="med"/>
            <a:tailEnd type="triangle" w="med" len="med"/>
          </a:ln>
        </p:spPr>
      </p:cxnSp>
      <p:cxnSp>
        <p:nvCxnSpPr>
          <p:cNvPr id="30" name="Google Shape;78;p13">
            <a:extLst>
              <a:ext uri="{FF2B5EF4-FFF2-40B4-BE49-F238E27FC236}">
                <a16:creationId xmlns:a16="http://schemas.microsoft.com/office/drawing/2014/main" id="{B51A7321-C733-836F-8B77-E7C93D935204}"/>
              </a:ext>
            </a:extLst>
          </p:cNvPr>
          <p:cNvCxnSpPr>
            <a:cxnSpLocks/>
          </p:cNvCxnSpPr>
          <p:nvPr/>
        </p:nvCxnSpPr>
        <p:spPr>
          <a:xfrm>
            <a:off x="1398140" y="3905908"/>
            <a:ext cx="0" cy="523828"/>
          </a:xfrm>
          <a:prstGeom prst="straightConnector1">
            <a:avLst/>
          </a:prstGeom>
          <a:noFill/>
          <a:ln w="12700" cap="flat" cmpd="sng">
            <a:solidFill>
              <a:srgbClr val="000000"/>
            </a:solidFill>
            <a:prstDash val="solid"/>
            <a:round/>
            <a:headEnd type="none" w="med" len="med"/>
            <a:tailEnd type="triangle" w="med" len="med"/>
          </a:ln>
        </p:spPr>
      </p:cxnSp>
      <p:cxnSp>
        <p:nvCxnSpPr>
          <p:cNvPr id="32" name="Google Shape;78;p13">
            <a:extLst>
              <a:ext uri="{FF2B5EF4-FFF2-40B4-BE49-F238E27FC236}">
                <a16:creationId xmlns:a16="http://schemas.microsoft.com/office/drawing/2014/main" id="{486CB452-4343-8E45-E1F4-94C514E895E1}"/>
              </a:ext>
            </a:extLst>
          </p:cNvPr>
          <p:cNvCxnSpPr>
            <a:cxnSpLocks/>
          </p:cNvCxnSpPr>
          <p:nvPr/>
        </p:nvCxnSpPr>
        <p:spPr>
          <a:xfrm>
            <a:off x="1535139" y="3905908"/>
            <a:ext cx="0" cy="523828"/>
          </a:xfrm>
          <a:prstGeom prst="straightConnector1">
            <a:avLst/>
          </a:prstGeom>
          <a:noFill/>
          <a:ln w="12700" cap="flat" cmpd="sng">
            <a:solidFill>
              <a:srgbClr val="000000"/>
            </a:solidFill>
            <a:prstDash val="solid"/>
            <a:round/>
            <a:headEnd type="triangle" w="med" len="med"/>
            <a:tailEnd type="none" w="med" len="med"/>
          </a:ln>
        </p:spPr>
      </p:cxnSp>
      <p:cxnSp>
        <p:nvCxnSpPr>
          <p:cNvPr id="39" name="Google Shape;78;p13">
            <a:extLst>
              <a:ext uri="{FF2B5EF4-FFF2-40B4-BE49-F238E27FC236}">
                <a16:creationId xmlns:a16="http://schemas.microsoft.com/office/drawing/2014/main" id="{15A61033-DBAB-B128-AC02-A71BF251FE07}"/>
              </a:ext>
            </a:extLst>
          </p:cNvPr>
          <p:cNvCxnSpPr>
            <a:cxnSpLocks/>
          </p:cNvCxnSpPr>
          <p:nvPr/>
        </p:nvCxnSpPr>
        <p:spPr>
          <a:xfrm>
            <a:off x="1523156" y="5189461"/>
            <a:ext cx="0" cy="1004029"/>
          </a:xfrm>
          <a:prstGeom prst="straightConnector1">
            <a:avLst/>
          </a:prstGeom>
          <a:noFill/>
          <a:ln w="12700" cap="flat" cmpd="sng">
            <a:solidFill>
              <a:srgbClr val="000000"/>
            </a:solidFill>
            <a:prstDash val="solid"/>
            <a:round/>
            <a:headEnd type="triangle" w="med" len="med"/>
            <a:tailEnd type="none" w="med" len="med"/>
          </a:ln>
        </p:spPr>
      </p:cxnSp>
      <p:cxnSp>
        <p:nvCxnSpPr>
          <p:cNvPr id="3" name="Google Shape;78;p13">
            <a:extLst>
              <a:ext uri="{FF2B5EF4-FFF2-40B4-BE49-F238E27FC236}">
                <a16:creationId xmlns:a16="http://schemas.microsoft.com/office/drawing/2014/main" id="{0CFC17FE-62B6-08A4-52F1-F0420A6B8F05}"/>
              </a:ext>
            </a:extLst>
          </p:cNvPr>
          <p:cNvCxnSpPr>
            <a:cxnSpLocks/>
          </p:cNvCxnSpPr>
          <p:nvPr/>
        </p:nvCxnSpPr>
        <p:spPr>
          <a:xfrm>
            <a:off x="2384845" y="3794306"/>
            <a:ext cx="0" cy="1826481"/>
          </a:xfrm>
          <a:prstGeom prst="straightConnector1">
            <a:avLst/>
          </a:prstGeom>
          <a:noFill/>
          <a:ln w="12700" cap="flat" cmpd="sng">
            <a:solidFill>
              <a:srgbClr val="000000"/>
            </a:solidFill>
            <a:prstDash val="solid"/>
            <a:round/>
            <a:headEnd type="none" w="med" len="med"/>
            <a:tailEnd type="triangle" w="med" len="med"/>
          </a:ln>
        </p:spPr>
      </p:cxnSp>
      <p:cxnSp>
        <p:nvCxnSpPr>
          <p:cNvPr id="4" name="Google Shape;78;p13">
            <a:extLst>
              <a:ext uri="{FF2B5EF4-FFF2-40B4-BE49-F238E27FC236}">
                <a16:creationId xmlns:a16="http://schemas.microsoft.com/office/drawing/2014/main" id="{52B318E6-D9CC-4575-632B-97A2F7069993}"/>
              </a:ext>
            </a:extLst>
          </p:cNvPr>
          <p:cNvCxnSpPr>
            <a:cxnSpLocks/>
          </p:cNvCxnSpPr>
          <p:nvPr/>
        </p:nvCxnSpPr>
        <p:spPr>
          <a:xfrm>
            <a:off x="2521844" y="3904306"/>
            <a:ext cx="0" cy="1826481"/>
          </a:xfrm>
          <a:prstGeom prst="straightConnector1">
            <a:avLst/>
          </a:prstGeom>
          <a:noFill/>
          <a:ln w="12700" cap="flat" cmpd="sng">
            <a:solidFill>
              <a:srgbClr val="000000"/>
            </a:solidFill>
            <a:prstDash val="solid"/>
            <a:round/>
            <a:headEnd type="triangle" w="med" len="med"/>
            <a:tailEnd type="none" w="med" len="med"/>
          </a:ln>
        </p:spPr>
      </p:cxnSp>
      <p:sp>
        <p:nvSpPr>
          <p:cNvPr id="13" name="Rounded Rectangle 12">
            <a:extLst>
              <a:ext uri="{FF2B5EF4-FFF2-40B4-BE49-F238E27FC236}">
                <a16:creationId xmlns:a16="http://schemas.microsoft.com/office/drawing/2014/main" id="{8D08D8A8-E550-0727-B781-DDC604EDF23C}"/>
              </a:ext>
            </a:extLst>
          </p:cNvPr>
          <p:cNvSpPr/>
          <p:nvPr/>
        </p:nvSpPr>
        <p:spPr>
          <a:xfrm>
            <a:off x="4822151" y="2860450"/>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65A5D2CA-F3EA-1F58-1D3C-57621BD25E72}"/>
              </a:ext>
            </a:extLst>
          </p:cNvPr>
          <p:cNvSpPr/>
          <p:nvPr/>
        </p:nvSpPr>
        <p:spPr>
          <a:xfrm>
            <a:off x="4634239" y="2672538"/>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964875-12E0-8BE1-1814-DD6B902FECC9}"/>
              </a:ext>
            </a:extLst>
          </p:cNvPr>
          <p:cNvSpPr>
            <a:spLocks noGrp="1"/>
          </p:cNvSpPr>
          <p:nvPr>
            <p:ph type="title"/>
          </p:nvPr>
        </p:nvSpPr>
        <p:spPr>
          <a:xfrm>
            <a:off x="626413" y="-54114"/>
            <a:ext cx="10032207" cy="1325563"/>
          </a:xfrm>
        </p:spPr>
        <p:txBody>
          <a:bodyPr>
            <a:normAutofit/>
          </a:bodyPr>
          <a:lstStyle/>
          <a:p>
            <a:r>
              <a:rPr lang="en-US" sz="3200" dirty="0"/>
              <a:t>Maintaining performance &amp; responsiveness</a:t>
            </a:r>
            <a:br>
              <a:rPr lang="en-US" sz="3200" dirty="0"/>
            </a:br>
            <a:r>
              <a:rPr lang="en-US" sz="3200" dirty="0"/>
              <a:t>in the face of mixed concurrency contexts</a:t>
            </a:r>
          </a:p>
        </p:txBody>
      </p:sp>
      <p:sp>
        <p:nvSpPr>
          <p:cNvPr id="6" name="Rounded Rectangle 5">
            <a:extLst>
              <a:ext uri="{FF2B5EF4-FFF2-40B4-BE49-F238E27FC236}">
                <a16:creationId xmlns:a16="http://schemas.microsoft.com/office/drawing/2014/main" id="{29D0E0A2-1CF9-3AE5-F19E-FB5D3E4AB768}"/>
              </a:ext>
            </a:extLst>
          </p:cNvPr>
          <p:cNvSpPr/>
          <p:nvPr/>
        </p:nvSpPr>
        <p:spPr>
          <a:xfrm>
            <a:off x="737814" y="1902937"/>
            <a:ext cx="2323301" cy="199619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UI main thread</a:t>
            </a:r>
          </a:p>
        </p:txBody>
      </p:sp>
      <p:sp>
        <p:nvSpPr>
          <p:cNvPr id="7" name="Rounded Rectangle 6">
            <a:extLst>
              <a:ext uri="{FF2B5EF4-FFF2-40B4-BE49-F238E27FC236}">
                <a16:creationId xmlns:a16="http://schemas.microsoft.com/office/drawing/2014/main" id="{AA0148E9-400E-6CD9-F2CC-65ACC5231CF7}"/>
              </a:ext>
            </a:extLst>
          </p:cNvPr>
          <p:cNvSpPr/>
          <p:nvPr/>
        </p:nvSpPr>
        <p:spPr>
          <a:xfrm>
            <a:off x="4446327" y="2484626"/>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Background thread</a:t>
            </a:r>
          </a:p>
        </p:txBody>
      </p:sp>
      <p:sp>
        <p:nvSpPr>
          <p:cNvPr id="17" name="Rounded Rectangle 16">
            <a:extLst>
              <a:ext uri="{FF2B5EF4-FFF2-40B4-BE49-F238E27FC236}">
                <a16:creationId xmlns:a16="http://schemas.microsoft.com/office/drawing/2014/main" id="{0C0D00BD-75F6-00E5-FA59-7542CD8331AF}"/>
              </a:ext>
            </a:extLst>
          </p:cNvPr>
          <p:cNvSpPr/>
          <p:nvPr/>
        </p:nvSpPr>
        <p:spPr>
          <a:xfrm>
            <a:off x="8813076" y="2150359"/>
            <a:ext cx="2636117" cy="2698278"/>
          </a:xfrm>
          <a:prstGeom prst="roundRect">
            <a:avLst/>
          </a:prstGeom>
          <a:solidFill>
            <a:srgbClr val="C00000"/>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a:extLst>
              <a:ext uri="{FF2B5EF4-FFF2-40B4-BE49-F238E27FC236}">
                <a16:creationId xmlns:a16="http://schemas.microsoft.com/office/drawing/2014/main" id="{FC282855-ECC4-6EDC-CA69-F2AB036D84FD}"/>
              </a:ext>
            </a:extLst>
          </p:cNvPr>
          <p:cNvSpPr/>
          <p:nvPr/>
        </p:nvSpPr>
        <p:spPr>
          <a:xfrm>
            <a:off x="8566892" y="1904175"/>
            <a:ext cx="2636117" cy="2698278"/>
          </a:xfrm>
          <a:prstGeom prst="roundRect">
            <a:avLst/>
          </a:prstGeom>
          <a:solidFill>
            <a:srgbClr val="C00000"/>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Background thread</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 </a:t>
            </a:r>
            <a:r>
              <a:rPr kumimoji="0" lang="en-US" sz="1800" b="1" i="0" u="sng" strike="noStrike" kern="1200" cap="none" spc="0" normalizeH="0" baseline="0" noProof="0" dirty="0">
                <a:ln>
                  <a:noFill/>
                </a:ln>
                <a:solidFill>
                  <a:prstClr val="white"/>
                </a:solidFill>
                <a:effectLst/>
                <a:uLnTx/>
                <a:uFillTx/>
                <a:latin typeface="Calibri" panose="020F0502020204030204"/>
                <a:ea typeface="+mn-ea"/>
                <a:cs typeface="+mn-cs"/>
              </a:rPr>
              <a:t>async</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runtime pool</a:t>
            </a:r>
          </a:p>
        </p:txBody>
      </p:sp>
      <p:sp>
        <p:nvSpPr>
          <p:cNvPr id="29" name="Google Shape;59;p13">
            <a:extLst>
              <a:ext uri="{FF2B5EF4-FFF2-40B4-BE49-F238E27FC236}">
                <a16:creationId xmlns:a16="http://schemas.microsoft.com/office/drawing/2014/main" id="{5004882D-C04B-28CC-2454-8B19D3F59B20}"/>
              </a:ext>
            </a:extLst>
          </p:cNvPr>
          <p:cNvSpPr/>
          <p:nvPr/>
        </p:nvSpPr>
        <p:spPr>
          <a:xfrm>
            <a:off x="899563" y="4456799"/>
            <a:ext cx="1192710" cy="720458"/>
          </a:xfrm>
          <a:prstGeom prst="roundRect">
            <a:avLst>
              <a:gd name="adj" fmla="val 16667"/>
            </a:avLst>
          </a:prstGeom>
          <a:solidFill>
            <a:srgbClr val="FCE5CD"/>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1" i="0" u="none" strike="noStrike" kern="1200" cap="none" spc="0" normalizeH="0" baseline="0" noProof="0">
                <a:ln>
                  <a:noFill/>
                </a:ln>
                <a:solidFill>
                  <a:prstClr val="black"/>
                </a:solidFill>
                <a:effectLst/>
                <a:uLnTx/>
                <a:uFillTx/>
                <a:latin typeface="Calibri" panose="020F0502020204030204"/>
                <a:ea typeface="+mn-ea"/>
                <a:cs typeface="+mn-cs"/>
              </a:rPr>
              <a:t>Makepad UI toolkit</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Google Shape;58;p13">
            <a:extLst>
              <a:ext uri="{FF2B5EF4-FFF2-40B4-BE49-F238E27FC236}">
                <a16:creationId xmlns:a16="http://schemas.microsoft.com/office/drawing/2014/main" id="{70C68807-EC63-6519-4FFF-26E7F3C0E3C0}"/>
              </a:ext>
            </a:extLst>
          </p:cNvPr>
          <p:cNvSpPr/>
          <p:nvPr/>
        </p:nvSpPr>
        <p:spPr>
          <a:xfrm>
            <a:off x="545126" y="6179523"/>
            <a:ext cx="10701728"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Platform/OS Native Layers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Google Shape;60;p13">
            <a:extLst>
              <a:ext uri="{FF2B5EF4-FFF2-40B4-BE49-F238E27FC236}">
                <a16:creationId xmlns:a16="http://schemas.microsoft.com/office/drawing/2014/main" id="{836BB050-D42F-814E-B990-29091A4AE86A}"/>
              </a:ext>
            </a:extLst>
          </p:cNvPr>
          <p:cNvSpPr/>
          <p:nvPr/>
        </p:nvSpPr>
        <p:spPr>
          <a:xfrm>
            <a:off x="1979719" y="5632723"/>
            <a:ext cx="7297922" cy="487478"/>
          </a:xfrm>
          <a:prstGeom prst="roundRect">
            <a:avLst>
              <a:gd name="adj" fmla="val 16667"/>
            </a:avLst>
          </a:prstGeom>
          <a:solidFill>
            <a:srgbClr val="D9D2E9"/>
          </a:solidFill>
          <a:ln>
            <a:noFill/>
          </a:ln>
        </p:spPr>
        <p:txBody>
          <a:bodyPr spcFirstLastPara="1" wrap="square" lIns="0" tIns="0" rIns="91440" bIns="0" anchor="ctr" anchorCtr="0">
            <a:noAutofit/>
          </a:bodyPr>
          <a:lstStyle/>
          <a:p>
            <a:pPr marL="257492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Robius Platform Abstractions</a:t>
            </a:r>
          </a:p>
        </p:txBody>
      </p:sp>
      <p:cxnSp>
        <p:nvCxnSpPr>
          <p:cNvPr id="41" name="Google Shape;78;p13">
            <a:extLst>
              <a:ext uri="{FF2B5EF4-FFF2-40B4-BE49-F238E27FC236}">
                <a16:creationId xmlns:a16="http://schemas.microsoft.com/office/drawing/2014/main" id="{2176EE0D-A3EA-27CC-0897-FEC45F89AF90}"/>
              </a:ext>
            </a:extLst>
          </p:cNvPr>
          <p:cNvCxnSpPr>
            <a:cxnSpLocks/>
          </p:cNvCxnSpPr>
          <p:nvPr/>
        </p:nvCxnSpPr>
        <p:spPr>
          <a:xfrm flipH="1">
            <a:off x="9310414" y="258421"/>
            <a:ext cx="649986" cy="0"/>
          </a:xfrm>
          <a:prstGeom prst="straightConnector1">
            <a:avLst/>
          </a:prstGeom>
          <a:noFill/>
          <a:ln w="12700" cap="flat" cmpd="sng">
            <a:solidFill>
              <a:srgbClr val="000000"/>
            </a:solidFill>
            <a:prstDash val="solid"/>
            <a:round/>
            <a:headEnd type="triangle" w="med" len="med"/>
            <a:tailEnd type="none" w="med" len="med"/>
          </a:ln>
        </p:spPr>
      </p:cxnSp>
      <p:sp>
        <p:nvSpPr>
          <p:cNvPr id="43" name="TextBox 42">
            <a:extLst>
              <a:ext uri="{FF2B5EF4-FFF2-40B4-BE49-F238E27FC236}">
                <a16:creationId xmlns:a16="http://schemas.microsoft.com/office/drawing/2014/main" id="{EBAD6409-6C87-656D-923B-D98B352ABE32}"/>
              </a:ext>
            </a:extLst>
          </p:cNvPr>
          <p:cNvSpPr txBox="1"/>
          <p:nvPr/>
        </p:nvSpPr>
        <p:spPr>
          <a:xfrm>
            <a:off x="10011344" y="73943"/>
            <a:ext cx="2406357"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direct function call</a:t>
            </a:r>
          </a:p>
          <a:p>
            <a:pPr marL="0" marR="0" lvl="0" indent="0" algn="l" defTabSz="914400" rtl="0" eaLnBrk="1" fontAlgn="auto" latinLnBrk="0" hangingPunct="1">
              <a:lnSpc>
                <a:spcPct val="100000"/>
              </a:lnSpc>
              <a:spcBef>
                <a:spcPts val="0"/>
              </a:spcBef>
              <a:spcAft>
                <a:spcPts val="0"/>
              </a:spcAft>
              <a:buClrTx/>
              <a:buSzTx/>
              <a:buFontTx/>
              <a:buNone/>
              <a:tabLst>
                <a:tab pos="569913"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sync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–&gt;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sync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channel</a:t>
            </a:r>
          </a:p>
          <a:p>
            <a:pPr marL="0" marR="0" lvl="0" indent="0" algn="l" defTabSz="914400" rtl="0" eaLnBrk="1" fontAlgn="auto" latinLnBrk="0" hangingPunct="1">
              <a:lnSpc>
                <a:spcPct val="100000"/>
              </a:lnSpc>
              <a:spcBef>
                <a:spcPts val="0"/>
              </a:spcBef>
              <a:spcAft>
                <a:spcPts val="0"/>
              </a:spcAft>
              <a:buClrTx/>
              <a:buSzTx/>
              <a:buFontTx/>
              <a:buNone/>
              <a:tabLst>
                <a:tab pos="569913"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sync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–&gt;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async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channel</a:t>
            </a:r>
          </a:p>
          <a:p>
            <a:pPr marL="0" marR="0" lvl="0" indent="0" algn="l" defTabSz="914400" rtl="0" eaLnBrk="1" fontAlgn="auto" latinLnBrk="0" hangingPunct="1">
              <a:lnSpc>
                <a:spcPct val="100000"/>
              </a:lnSpc>
              <a:spcBef>
                <a:spcPts val="0"/>
              </a:spcBef>
              <a:spcAft>
                <a:spcPts val="0"/>
              </a:spcAft>
              <a:buClrTx/>
              <a:buSzTx/>
              <a:buFontTx/>
              <a:buNone/>
              <a:tabLst>
                <a:tab pos="569913"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async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sync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6" name="Google Shape;78;p13">
            <a:extLst>
              <a:ext uri="{FF2B5EF4-FFF2-40B4-BE49-F238E27FC236}">
                <a16:creationId xmlns:a16="http://schemas.microsoft.com/office/drawing/2014/main" id="{F8EC67AA-9C72-55C2-E789-954AAB62F909}"/>
              </a:ext>
            </a:extLst>
          </p:cNvPr>
          <p:cNvCxnSpPr>
            <a:cxnSpLocks/>
          </p:cNvCxnSpPr>
          <p:nvPr/>
        </p:nvCxnSpPr>
        <p:spPr>
          <a:xfrm>
            <a:off x="10315009" y="4227920"/>
            <a:ext cx="0" cy="1392984"/>
          </a:xfrm>
          <a:prstGeom prst="straightConnector1">
            <a:avLst/>
          </a:prstGeom>
          <a:noFill/>
          <a:ln w="12700" cap="flat" cmpd="sng">
            <a:solidFill>
              <a:srgbClr val="000000"/>
            </a:solidFill>
            <a:prstDash val="solid"/>
            <a:round/>
            <a:headEnd type="none" w="med" len="med"/>
            <a:tailEnd type="triangle" w="med" len="med"/>
          </a:ln>
        </p:spPr>
      </p:cxnSp>
      <p:cxnSp>
        <p:nvCxnSpPr>
          <p:cNvPr id="47" name="Google Shape;78;p13">
            <a:extLst>
              <a:ext uri="{FF2B5EF4-FFF2-40B4-BE49-F238E27FC236}">
                <a16:creationId xmlns:a16="http://schemas.microsoft.com/office/drawing/2014/main" id="{6593F671-C319-B57E-1A2C-155092F80046}"/>
              </a:ext>
            </a:extLst>
          </p:cNvPr>
          <p:cNvCxnSpPr>
            <a:cxnSpLocks/>
          </p:cNvCxnSpPr>
          <p:nvPr/>
        </p:nvCxnSpPr>
        <p:spPr>
          <a:xfrm>
            <a:off x="10433993" y="4419078"/>
            <a:ext cx="0" cy="1185376"/>
          </a:xfrm>
          <a:prstGeom prst="straightConnector1">
            <a:avLst/>
          </a:prstGeom>
          <a:noFill/>
          <a:ln w="12700" cap="flat" cmpd="sng">
            <a:solidFill>
              <a:srgbClr val="000000"/>
            </a:solidFill>
            <a:prstDash val="solid"/>
            <a:round/>
            <a:headEnd type="triangle" w="med" len="med"/>
            <a:tailEnd type="none" w="med" len="med"/>
          </a:ln>
        </p:spPr>
      </p:cxnSp>
      <p:sp>
        <p:nvSpPr>
          <p:cNvPr id="8" name="Google Shape;65;p13">
            <a:extLst>
              <a:ext uri="{FF2B5EF4-FFF2-40B4-BE49-F238E27FC236}">
                <a16:creationId xmlns:a16="http://schemas.microsoft.com/office/drawing/2014/main" id="{DFB984D2-80A8-2AAF-B775-D8663D50F975}"/>
              </a:ext>
            </a:extLst>
          </p:cNvPr>
          <p:cNvSpPr/>
          <p:nvPr/>
        </p:nvSpPr>
        <p:spPr>
          <a:xfrm>
            <a:off x="1114735" y="2559739"/>
            <a:ext cx="1561808" cy="8506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 sz="1600" b="0" i="0" u="none" strike="noStrike" kern="1200" cap="none" spc="0" normalizeH="0" baseline="0" noProof="0" dirty="0">
                <a:ln>
                  <a:noFill/>
                </a:ln>
                <a:solidFill>
                  <a:prstClr val="black"/>
                </a:solidFill>
                <a:effectLst/>
                <a:uLnTx/>
                <a:uFillTx/>
                <a:latin typeface="Calibri" panose="020F0502020204030204"/>
                <a:ea typeface="+mn-ea"/>
                <a:cs typeface="+mn-cs"/>
              </a:rPr>
              <a:t>pp main loop, draw routines, event handlers</a:t>
            </a:r>
            <a:endParaRPr kumimoji="0"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Google Shape;60;p13">
            <a:extLst>
              <a:ext uri="{FF2B5EF4-FFF2-40B4-BE49-F238E27FC236}">
                <a16:creationId xmlns:a16="http://schemas.microsoft.com/office/drawing/2014/main" id="{FF06B323-DC2D-8582-1A73-B416061F2895}"/>
              </a:ext>
            </a:extLst>
          </p:cNvPr>
          <p:cNvSpPr/>
          <p:nvPr/>
        </p:nvSpPr>
        <p:spPr>
          <a:xfrm>
            <a:off x="9517648" y="5632723"/>
            <a:ext cx="1731572" cy="487478"/>
          </a:xfrm>
          <a:prstGeom prst="roundRect">
            <a:avLst>
              <a:gd name="adj" fmla="val 16667"/>
            </a:avLst>
          </a:prstGeom>
          <a:solidFill>
            <a:schemeClr val="bg1">
              <a:lumMod val="75000"/>
            </a:schemeClr>
          </a:solidFill>
          <a:ln>
            <a:noFill/>
          </a:ln>
        </p:spPr>
        <p:txBody>
          <a:bodyPr spcFirstLastPara="1" wrap="square" lIns="0" tIns="0" rIns="91440" bIns="0" anchor="ctr" anchorCtr="0">
            <a:noAutofit/>
          </a:bodyP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Services/SDKs</a:t>
            </a:r>
          </a:p>
        </p:txBody>
      </p:sp>
      <p:cxnSp>
        <p:nvCxnSpPr>
          <p:cNvPr id="40" name="Google Shape;78;p13">
            <a:extLst>
              <a:ext uri="{FF2B5EF4-FFF2-40B4-BE49-F238E27FC236}">
                <a16:creationId xmlns:a16="http://schemas.microsoft.com/office/drawing/2014/main" id="{E7C72330-C1BA-B3C0-91CE-3A07D99BE901}"/>
              </a:ext>
            </a:extLst>
          </p:cNvPr>
          <p:cNvCxnSpPr>
            <a:cxnSpLocks/>
            <a:stCxn id="20" idx="2"/>
            <a:endCxn id="52" idx="0"/>
          </p:cNvCxnSpPr>
          <p:nvPr/>
        </p:nvCxnSpPr>
        <p:spPr>
          <a:xfrm rot="5400000">
            <a:off x="7900889" y="4071995"/>
            <a:ext cx="2084691" cy="1045910"/>
          </a:xfrm>
          <a:prstGeom prst="bentConnector3">
            <a:avLst>
              <a:gd name="adj1" fmla="val 74792"/>
            </a:avLst>
          </a:prstGeom>
          <a:noFill/>
          <a:ln w="12700" cap="flat" cmpd="sng">
            <a:solidFill>
              <a:srgbClr val="000000"/>
            </a:solidFill>
            <a:prstDash val="solid"/>
            <a:round/>
            <a:headEnd type="none" w="med" len="med"/>
            <a:tailEnd type="triangle" w="med" len="med"/>
          </a:ln>
        </p:spPr>
      </p:cxnSp>
      <p:sp>
        <p:nvSpPr>
          <p:cNvPr id="52" name="Rectangle 51">
            <a:extLst>
              <a:ext uri="{FF2B5EF4-FFF2-40B4-BE49-F238E27FC236}">
                <a16:creationId xmlns:a16="http://schemas.microsoft.com/office/drawing/2014/main" id="{0C81B153-E573-6E63-F59C-1621E0EB83A2}"/>
              </a:ext>
            </a:extLst>
          </p:cNvPr>
          <p:cNvSpPr/>
          <p:nvPr/>
        </p:nvSpPr>
        <p:spPr>
          <a:xfrm>
            <a:off x="7924394" y="5637296"/>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8" name="Google Shape;78;p13">
            <a:extLst>
              <a:ext uri="{FF2B5EF4-FFF2-40B4-BE49-F238E27FC236}">
                <a16:creationId xmlns:a16="http://schemas.microsoft.com/office/drawing/2014/main" id="{3D7E886C-3C73-70B2-A798-3C1E18576EF5}"/>
              </a:ext>
            </a:extLst>
          </p:cNvPr>
          <p:cNvCxnSpPr>
            <a:cxnSpLocks/>
            <a:stCxn id="70" idx="2"/>
            <a:endCxn id="59" idx="0"/>
          </p:cNvCxnSpPr>
          <p:nvPr/>
        </p:nvCxnSpPr>
        <p:spPr>
          <a:xfrm rot="5400000">
            <a:off x="8070266" y="4127166"/>
            <a:ext cx="1990656" cy="1038751"/>
          </a:xfrm>
          <a:prstGeom prst="bentConnector3">
            <a:avLst>
              <a:gd name="adj1" fmla="val 80179"/>
            </a:avLst>
          </a:prstGeom>
          <a:noFill/>
          <a:ln w="12700" cap="flat" cmpd="sng">
            <a:solidFill>
              <a:srgbClr val="000000"/>
            </a:solidFill>
            <a:prstDash val="solid"/>
            <a:round/>
            <a:headEnd type="triangle" w="med" len="med"/>
            <a:tailEnd type="none" w="med" len="med"/>
          </a:ln>
        </p:spPr>
      </p:cxnSp>
      <p:sp>
        <p:nvSpPr>
          <p:cNvPr id="59" name="Rectangle 58">
            <a:extLst>
              <a:ext uri="{FF2B5EF4-FFF2-40B4-BE49-F238E27FC236}">
                <a16:creationId xmlns:a16="http://schemas.microsoft.com/office/drawing/2014/main" id="{1B79CFF4-D09D-56C5-1A6A-A5ABC350EE11}"/>
              </a:ext>
            </a:extLst>
          </p:cNvPr>
          <p:cNvSpPr/>
          <p:nvPr/>
        </p:nvSpPr>
        <p:spPr>
          <a:xfrm>
            <a:off x="8050333" y="5641869"/>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ounded Rectangle 69">
            <a:extLst>
              <a:ext uri="{FF2B5EF4-FFF2-40B4-BE49-F238E27FC236}">
                <a16:creationId xmlns:a16="http://schemas.microsoft.com/office/drawing/2014/main" id="{4F15364A-6CEA-F06C-0002-F2DED8E5474A}"/>
              </a:ext>
            </a:extLst>
          </p:cNvPr>
          <p:cNvSpPr/>
          <p:nvPr/>
        </p:nvSpPr>
        <p:spPr>
          <a:xfrm>
            <a:off x="8948350" y="2889213"/>
            <a:ext cx="1273238" cy="762000"/>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6D02587B-045E-CC45-4A6F-D0A0534AF0F4}"/>
              </a:ext>
            </a:extLst>
          </p:cNvPr>
          <p:cNvSpPr/>
          <p:nvPr/>
        </p:nvSpPr>
        <p:spPr>
          <a:xfrm>
            <a:off x="8829570" y="2790605"/>
            <a:ext cx="1273238" cy="762000"/>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 logic calling </a:t>
            </a:r>
            <a:r>
              <a:rPr kumimoji="0" lang="en-US" sz="1400" b="1" i="1" u="none" strike="noStrike" kern="1200" cap="none" spc="0" normalizeH="0" baseline="0" noProof="0">
                <a:ln>
                  <a:noFill/>
                </a:ln>
                <a:solidFill>
                  <a:prstClr val="black"/>
                </a:solidFill>
                <a:effectLst/>
                <a:uLnTx/>
                <a:uFillTx/>
                <a:latin typeface="Calibri" panose="020F0502020204030204"/>
                <a:ea typeface="+mn-ea"/>
                <a:cs typeface="+mn-cs"/>
              </a:rPr>
              <a:t>async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platform APIs </a:t>
            </a:r>
          </a:p>
        </p:txBody>
      </p:sp>
      <p:sp>
        <p:nvSpPr>
          <p:cNvPr id="69" name="Google Shape;65;p13">
            <a:extLst>
              <a:ext uri="{FF2B5EF4-FFF2-40B4-BE49-F238E27FC236}">
                <a16:creationId xmlns:a16="http://schemas.microsoft.com/office/drawing/2014/main" id="{42E9BE9E-6F2B-4501-DB5F-89C607EB62A4}"/>
              </a:ext>
            </a:extLst>
          </p:cNvPr>
          <p:cNvSpPr/>
          <p:nvPr/>
        </p:nvSpPr>
        <p:spPr>
          <a:xfrm>
            <a:off x="4838319" y="3096191"/>
            <a:ext cx="1561808" cy="850682"/>
          </a:xfrm>
          <a:prstGeom prst="roundRect">
            <a:avLst>
              <a:gd name="adj" fmla="val 16667"/>
            </a:avLst>
          </a:prstGeom>
          <a:solidFill>
            <a:srgbClr val="FFA826"/>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App logic calling </a:t>
            </a:r>
            <a:r>
              <a:rPr kumimoji="0" lang="en-US" sz="1600" b="1" i="1" u="none" strike="noStrike" kern="1200" cap="none" spc="0" normalizeH="0" baseline="0" noProof="0">
                <a:ln>
                  <a:noFill/>
                </a:ln>
                <a:solidFill>
                  <a:prstClr val="black"/>
                </a:solidFill>
                <a:effectLst/>
                <a:uLnTx/>
                <a:uFillTx/>
                <a:latin typeface="Calibri" panose="020F0502020204030204"/>
                <a:ea typeface="+mn-ea"/>
                <a:cs typeface="+mn-cs"/>
              </a:rPr>
              <a:t>sync</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platform APIs </a:t>
            </a:r>
            <a:endParaRPr kumimoji="0"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ounded Rectangle 75">
            <a:extLst>
              <a:ext uri="{FF2B5EF4-FFF2-40B4-BE49-F238E27FC236}">
                <a16:creationId xmlns:a16="http://schemas.microsoft.com/office/drawing/2014/main" id="{6A5FA12B-3145-D6E7-182A-B165398229E4}"/>
              </a:ext>
            </a:extLst>
          </p:cNvPr>
          <p:cNvSpPr/>
          <p:nvPr/>
        </p:nvSpPr>
        <p:spPr>
          <a:xfrm>
            <a:off x="9831068" y="3881504"/>
            <a:ext cx="1157489" cy="520456"/>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ounded Rectangle 76">
            <a:extLst>
              <a:ext uri="{FF2B5EF4-FFF2-40B4-BE49-F238E27FC236}">
                <a16:creationId xmlns:a16="http://schemas.microsoft.com/office/drawing/2014/main" id="{9308413A-0BE4-0E24-82E4-4C58B349E0B2}"/>
              </a:ext>
            </a:extLst>
          </p:cNvPr>
          <p:cNvSpPr/>
          <p:nvPr/>
        </p:nvSpPr>
        <p:spPr>
          <a:xfrm>
            <a:off x="9748349" y="3789620"/>
            <a:ext cx="1152608" cy="520456"/>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635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 logic using </a:t>
            </a:r>
            <a:r>
              <a:rPr lang="en-US" sz="1400" dirty="0">
                <a:solidFill>
                  <a:prstClr val="black"/>
                </a:solidFill>
                <a:latin typeface="Calibri" panose="020F0502020204030204"/>
              </a:rPr>
              <a:t>SDKs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6" name="Straight Arrow Connector 105">
            <a:extLst>
              <a:ext uri="{FF2B5EF4-FFF2-40B4-BE49-F238E27FC236}">
                <a16:creationId xmlns:a16="http://schemas.microsoft.com/office/drawing/2014/main" id="{73487411-5EFC-7B42-0C5D-5869B0584F93}"/>
              </a:ext>
            </a:extLst>
          </p:cNvPr>
          <p:cNvCxnSpPr/>
          <p:nvPr/>
        </p:nvCxnSpPr>
        <p:spPr>
          <a:xfrm>
            <a:off x="9303975" y="736437"/>
            <a:ext cx="686384" cy="0"/>
          </a:xfrm>
          <a:prstGeom prst="straightConnector1">
            <a:avLst/>
          </a:prstGeom>
          <a:ln w="47625" cmpd="dbl">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DEC0FAB-F054-E688-9ECD-36493860D47C}"/>
              </a:ext>
            </a:extLst>
          </p:cNvPr>
          <p:cNvCxnSpPr/>
          <p:nvPr/>
        </p:nvCxnSpPr>
        <p:spPr>
          <a:xfrm>
            <a:off x="9303975" y="975542"/>
            <a:ext cx="686384" cy="0"/>
          </a:xfrm>
          <a:prstGeom prst="straightConnector1">
            <a:avLst/>
          </a:prstGeom>
          <a:ln w="38100" cmpd="sng">
            <a:solidFill>
              <a:srgbClr val="C00000"/>
            </a:solidFill>
            <a:prstDash val="sysDot"/>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E39C1FB8-408D-8168-B27B-D8F90E1C96FD}"/>
              </a:ext>
            </a:extLst>
          </p:cNvPr>
          <p:cNvCxnSpPr/>
          <p:nvPr/>
        </p:nvCxnSpPr>
        <p:spPr>
          <a:xfrm>
            <a:off x="9303975" y="489592"/>
            <a:ext cx="686384" cy="0"/>
          </a:xfrm>
          <a:prstGeom prst="straightConnector1">
            <a:avLst/>
          </a:prstGeom>
          <a:ln w="25400" cmpd="tri">
            <a:solidFill>
              <a:srgbClr val="2BA116"/>
            </a:solidFill>
            <a:prstDash val="dash"/>
            <a:round/>
            <a:headEnd w="sm" len="sm"/>
            <a:tailEnd type="arrow" w="med"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9795105D-BEB9-A4C5-D1CA-C771A29B5714}"/>
              </a:ext>
            </a:extLst>
          </p:cNvPr>
          <p:cNvSpPr/>
          <p:nvPr/>
        </p:nvSpPr>
        <p:spPr>
          <a:xfrm>
            <a:off x="4854872" y="4334576"/>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Google Shape;78;p13">
            <a:extLst>
              <a:ext uri="{FF2B5EF4-FFF2-40B4-BE49-F238E27FC236}">
                <a16:creationId xmlns:a16="http://schemas.microsoft.com/office/drawing/2014/main" id="{FB2B589A-DBD1-3193-63AD-9CBB8094016C}"/>
              </a:ext>
            </a:extLst>
          </p:cNvPr>
          <p:cNvCxnSpPr>
            <a:cxnSpLocks/>
          </p:cNvCxnSpPr>
          <p:nvPr/>
        </p:nvCxnSpPr>
        <p:spPr>
          <a:xfrm>
            <a:off x="5879782" y="3946873"/>
            <a:ext cx="0" cy="1681844"/>
          </a:xfrm>
          <a:prstGeom prst="straightConnector1">
            <a:avLst/>
          </a:prstGeom>
          <a:noFill/>
          <a:ln w="12700" cap="flat" cmpd="sng">
            <a:solidFill>
              <a:srgbClr val="000000"/>
            </a:solidFill>
            <a:prstDash val="solid"/>
            <a:round/>
            <a:headEnd type="none" w="med" len="med"/>
            <a:tailEnd type="triangle" w="med" len="med"/>
          </a:ln>
          <a:effectLst>
            <a:outerShdw blurRad="63500" dist="38100" dir="1020000" algn="l" rotWithShape="0">
              <a:prstClr val="black">
                <a:alpha val="40000"/>
              </a:prstClr>
            </a:outerShdw>
          </a:effectLst>
        </p:spPr>
      </p:cxnSp>
      <p:cxnSp>
        <p:nvCxnSpPr>
          <p:cNvPr id="45" name="Google Shape;78;p13">
            <a:extLst>
              <a:ext uri="{FF2B5EF4-FFF2-40B4-BE49-F238E27FC236}">
                <a16:creationId xmlns:a16="http://schemas.microsoft.com/office/drawing/2014/main" id="{54963FD8-077F-289F-28A8-DF9FDBC283F2}"/>
              </a:ext>
            </a:extLst>
          </p:cNvPr>
          <p:cNvCxnSpPr>
            <a:cxnSpLocks/>
          </p:cNvCxnSpPr>
          <p:nvPr/>
        </p:nvCxnSpPr>
        <p:spPr>
          <a:xfrm>
            <a:off x="6041704" y="3946873"/>
            <a:ext cx="0" cy="1669392"/>
          </a:xfrm>
          <a:prstGeom prst="straightConnector1">
            <a:avLst/>
          </a:prstGeom>
          <a:noFill/>
          <a:ln w="12700" cap="flat" cmpd="sng">
            <a:solidFill>
              <a:srgbClr val="000000"/>
            </a:solidFill>
            <a:prstDash val="solid"/>
            <a:round/>
            <a:headEnd type="triangle" w="med" len="med"/>
            <a:tailEnd type="none" w="med" len="med"/>
          </a:ln>
          <a:effectLst>
            <a:outerShdw blurRad="63500" dist="38100" dir="1020000" algn="l" rotWithShape="0">
              <a:prstClr val="black">
                <a:alpha val="40000"/>
              </a:prstClr>
            </a:outerShdw>
          </a:effectLst>
        </p:spPr>
      </p:cxnSp>
    </p:spTree>
    <p:extLst>
      <p:ext uri="{BB962C8B-B14F-4D97-AF65-F5344CB8AC3E}">
        <p14:creationId xmlns:p14="http://schemas.microsoft.com/office/powerpoint/2010/main" val="272281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17428BC0-7633-8F90-4E34-20FCBAD09798}"/>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AB98BA7B-94E6-0C0B-2694-739BD9E38370}"/>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473FFE03-7812-12E9-CA76-102779F0E47B}"/>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D27D96C1-9CFB-54A1-0134-E81013C308A2}"/>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17468AF0-D40D-2930-3C8C-CBDA595B32F2}"/>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D6DED7D6-0EF5-449D-EE60-AA0FE31BCF0D}"/>
              </a:ext>
            </a:extLst>
          </p:cNvPr>
          <p:cNvSpPr txBox="1"/>
          <p:nvPr/>
        </p:nvSpPr>
        <p:spPr>
          <a:xfrm>
            <a:off x="505130" y="330622"/>
            <a:ext cx="11600732" cy="543739"/>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200" b="1" dirty="0">
                <a:solidFill>
                  <a:srgbClr val="000000"/>
                </a:solidFill>
                <a:latin typeface="Helvetica Neue"/>
                <a:ea typeface="Helvetica Neue"/>
                <a:cs typeface="Helvetica Neue"/>
                <a:sym typeface="Helvetica Neue"/>
              </a:rPr>
              <a:t>Robius crates offer easy access to native plat</a:t>
            </a:r>
            <a:r>
              <a:rPr lang="en-US" sz="3200" b="1" dirty="0" err="1">
                <a:solidFill>
                  <a:srgbClr val="000000"/>
                </a:solidFill>
                <a:latin typeface="Helvetica Neue"/>
                <a:ea typeface="Helvetica Neue"/>
                <a:cs typeface="Helvetica Neue"/>
                <a:sym typeface="Helvetica Neue"/>
              </a:rPr>
              <a:t>fo</a:t>
            </a:r>
            <a:r>
              <a:rPr lang="en" sz="3200" b="1" dirty="0">
                <a:solidFill>
                  <a:srgbClr val="000000"/>
                </a:solidFill>
                <a:latin typeface="Helvetica Neue"/>
                <a:ea typeface="Helvetica Neue"/>
                <a:cs typeface="Helvetica Neue"/>
                <a:sym typeface="Helvetica Neue"/>
              </a:rPr>
              <a:t>rm APIs</a:t>
            </a:r>
            <a:endParaRPr lang="en" sz="3200" b="1" i="1" dirty="0">
              <a:solidFill>
                <a:srgbClr val="000000"/>
              </a:solidFill>
              <a:latin typeface="Helvetica Neue"/>
              <a:ea typeface="Helvetica Neue"/>
              <a:cs typeface="Helvetica Neue"/>
              <a:sym typeface="Helvetica Neue"/>
            </a:endParaRPr>
          </a:p>
        </p:txBody>
      </p:sp>
      <p:pic>
        <p:nvPicPr>
          <p:cNvPr id="2" name="Google Shape;136;p30" descr="Frame 3.svg">
            <a:extLst>
              <a:ext uri="{FF2B5EF4-FFF2-40B4-BE49-F238E27FC236}">
                <a16:creationId xmlns:a16="http://schemas.microsoft.com/office/drawing/2014/main" id="{5CD31EC5-F317-A433-D31E-8CCF65EBBA11}"/>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sp>
        <p:nvSpPr>
          <p:cNvPr id="5" name="TextBox 4">
            <a:extLst>
              <a:ext uri="{FF2B5EF4-FFF2-40B4-BE49-F238E27FC236}">
                <a16:creationId xmlns:a16="http://schemas.microsoft.com/office/drawing/2014/main" id="{A1D35983-B84E-1234-3E12-381C982EC7B2}"/>
              </a:ext>
            </a:extLst>
          </p:cNvPr>
          <p:cNvSpPr txBox="1"/>
          <p:nvPr/>
        </p:nvSpPr>
        <p:spPr>
          <a:xfrm>
            <a:off x="448366" y="2015229"/>
            <a:ext cx="5713896" cy="3600986"/>
          </a:xfrm>
          <a:prstGeom prst="rect">
            <a:avLst/>
          </a:prstGeom>
          <a:noFill/>
        </p:spPr>
        <p:txBody>
          <a:bodyPr wrap="square">
            <a:spAutoFit/>
          </a:bodyPr>
          <a:lstStyle/>
          <a:p>
            <a:pPr rtl="0">
              <a:buNone/>
            </a:pP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struct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LocationHandler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br>
              <a:rPr lang="en-US" sz="1200" b="0" dirty="0">
                <a:effectLst/>
                <a:latin typeface="Menlo" panose="020B0609030804020204" pitchFamily="49" charset="0"/>
                <a:ea typeface="Menlo" panose="020B0609030804020204" pitchFamily="49" charset="0"/>
                <a:cs typeface="Menlo" panose="020B0609030804020204" pitchFamily="49" charset="0"/>
              </a:rPr>
            </a:b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impl</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robius_location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Handler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for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LocationHandler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fn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handle_update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self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location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Location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&lt;</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'_</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match</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location</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coordinates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Ok</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coordinates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post_action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LocationAction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Update</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             coordinates</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time</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location</a:t>
            </a:r>
            <a:r>
              <a:rPr lang="en-US" sz="1200" dirty="0" err="1">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795E26"/>
                </a:solidFill>
                <a:latin typeface="Menlo" panose="020B0609030804020204" pitchFamily="49" charset="0"/>
                <a:ea typeface="Menlo" panose="020B0609030804020204" pitchFamily="49" charset="0"/>
                <a:cs typeface="Menlo" panose="020B0609030804020204" pitchFamily="49" charset="0"/>
              </a:rPr>
              <a:t>time</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ok</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p>
          <a:p>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Err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=&gt;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post_action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LocationAction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Error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a:t>
            </a: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mgr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Manager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new</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LocationHandler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mgr</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request_auth</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Access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Foreground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Accuracy</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Precise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mgr</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update_once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or </a:t>
            </a:r>
            <a:r>
              <a:rPr lang="en-US" sz="1200" b="0" i="0" u="none" strike="noStrike" dirty="0" err="1">
                <a:solidFill>
                  <a:srgbClr val="008000"/>
                </a:solidFill>
                <a:effectLst/>
                <a:latin typeface="Menlo" panose="020B0609030804020204" pitchFamily="49" charset="0"/>
                <a:ea typeface="Menlo" panose="020B0609030804020204" pitchFamily="49" charset="0"/>
                <a:cs typeface="Menlo" panose="020B0609030804020204" pitchFamily="49" charset="0"/>
              </a:rPr>
              <a:t>start_updates</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8000"/>
                </a:solidFill>
                <a:effectLst/>
                <a:latin typeface="Menlo" panose="020B0609030804020204" pitchFamily="49" charset="0"/>
                <a:ea typeface="Menlo" panose="020B0609030804020204" pitchFamily="49" charset="0"/>
                <a:cs typeface="Menlo" panose="020B0609030804020204" pitchFamily="49" charset="0"/>
              </a:rPr>
              <a:t>stop_updates</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p:txBody>
      </p:sp>
      <p:cxnSp>
        <p:nvCxnSpPr>
          <p:cNvPr id="16" name="Straight Connector 15">
            <a:extLst>
              <a:ext uri="{FF2B5EF4-FFF2-40B4-BE49-F238E27FC236}">
                <a16:creationId xmlns:a16="http://schemas.microsoft.com/office/drawing/2014/main" id="{475A05DA-722A-5F76-E0CB-6AE61340B471}"/>
              </a:ext>
            </a:extLst>
          </p:cNvPr>
          <p:cNvCxnSpPr>
            <a:cxnSpLocks/>
          </p:cNvCxnSpPr>
          <p:nvPr/>
        </p:nvCxnSpPr>
        <p:spPr>
          <a:xfrm>
            <a:off x="6341166" y="1161356"/>
            <a:ext cx="0" cy="4934644"/>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8A2D7CFC-D9B8-6A2C-30DD-D10D0B79E53E}"/>
              </a:ext>
            </a:extLst>
          </p:cNvPr>
          <p:cNvSpPr txBox="1"/>
          <p:nvPr/>
        </p:nvSpPr>
        <p:spPr>
          <a:xfrm>
            <a:off x="6569766" y="2749327"/>
            <a:ext cx="5685181" cy="2123658"/>
          </a:xfrm>
          <a:prstGeom prst="rect">
            <a:avLst/>
          </a:prstGeom>
          <a:noFill/>
        </p:spPr>
        <p:txBody>
          <a:bodyPr wrap="square">
            <a:spAutoFit/>
          </a:bodyPr>
          <a:lstStyle/>
          <a:p>
            <a:pPr rtl="0">
              <a:buNone/>
            </a:pP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project_dirs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robius_directories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ProjectDirs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from</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"org"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"robius"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A31515"/>
                </a:solidFill>
                <a:effectLst/>
                <a:latin typeface="Menlo" panose="020B0609030804020204" pitchFamily="49" charset="0"/>
                <a:ea typeface="Menlo" panose="020B0609030804020204" pitchFamily="49" charset="0"/>
                <a:cs typeface="Menlo" panose="020B0609030804020204" pitchFamily="49" charset="0"/>
              </a:rPr>
              <a:t>robrix</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app_data_dir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project_dirs</a:t>
            </a:r>
            <a:r>
              <a:rPr lang="en-US" sz="1200" dirty="0" err="1">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data_dir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cache_dir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project_dirs</a:t>
            </a:r>
            <a:r>
              <a:rPr lang="en-US" sz="1200" dirty="0" err="1">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cache_dir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p>
          <a:p>
            <a:pPr rtl="0">
              <a:buNone/>
            </a:pPr>
            <a:endParaRPr lang="en-US" sz="1200" dirty="0">
              <a:solidFill>
                <a:srgbClr val="000000"/>
              </a:solidFill>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Easily access storage &amp; cache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save_persistent_app_data_to</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app_data_dir</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clear_app_cache</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cache_dir</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p:txBody>
      </p:sp>
      <p:sp>
        <p:nvSpPr>
          <p:cNvPr id="20" name="Title 1">
            <a:extLst>
              <a:ext uri="{FF2B5EF4-FFF2-40B4-BE49-F238E27FC236}">
                <a16:creationId xmlns:a16="http://schemas.microsoft.com/office/drawing/2014/main" id="{D9A2953D-73D4-7BD3-2643-C8C7B6CB214B}"/>
              </a:ext>
            </a:extLst>
          </p:cNvPr>
          <p:cNvSpPr txBox="1">
            <a:spLocks/>
          </p:cNvSpPr>
          <p:nvPr/>
        </p:nvSpPr>
        <p:spPr>
          <a:xfrm>
            <a:off x="448366" y="1161357"/>
            <a:ext cx="5483450" cy="7392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Seaford Display" pitchFamily="2" charset="0"/>
                <a:ea typeface="+mj-ea"/>
              </a:rPr>
              <a:t>Easily query current location</a:t>
            </a:r>
          </a:p>
        </p:txBody>
      </p:sp>
      <p:sp>
        <p:nvSpPr>
          <p:cNvPr id="21" name="Title 1">
            <a:extLst>
              <a:ext uri="{FF2B5EF4-FFF2-40B4-BE49-F238E27FC236}">
                <a16:creationId xmlns:a16="http://schemas.microsoft.com/office/drawing/2014/main" id="{7AB8C4F2-DC4D-54A4-2B6C-2AF2987CA01D}"/>
              </a:ext>
            </a:extLst>
          </p:cNvPr>
          <p:cNvSpPr txBox="1">
            <a:spLocks/>
          </p:cNvSpPr>
          <p:nvPr/>
        </p:nvSpPr>
        <p:spPr>
          <a:xfrm>
            <a:off x="6569766" y="1161356"/>
            <a:ext cx="5483450" cy="11128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Seaford Display" pitchFamily="2" charset="0"/>
                <a:ea typeface="+mj-ea"/>
              </a:rPr>
              <a:t>Get &amp; manage canonical directories</a:t>
            </a:r>
            <a:br>
              <a:rPr kumimoji="0" lang="en-US" sz="2800" b="0" i="0" u="none" strike="noStrike" kern="1200" cap="none" spc="0" normalizeH="0" baseline="0" noProof="0" dirty="0">
                <a:ln>
                  <a:noFill/>
                </a:ln>
                <a:solidFill>
                  <a:sysClr val="windowText" lastClr="000000"/>
                </a:solidFill>
                <a:effectLst/>
                <a:uLnTx/>
                <a:uFillTx/>
                <a:latin typeface="Seaford Display" pitchFamily="2" charset="0"/>
                <a:ea typeface="+mj-ea"/>
              </a:rPr>
            </a:br>
            <a:r>
              <a:rPr kumimoji="0" lang="en-US" sz="2800" b="0" i="0" u="none" strike="noStrike" kern="1200" cap="none" spc="0" normalizeH="0" baseline="0" noProof="0" dirty="0">
                <a:ln>
                  <a:noFill/>
                </a:ln>
                <a:solidFill>
                  <a:sysClr val="windowText" lastClr="000000"/>
                </a:solidFill>
                <a:effectLst/>
                <a:uLnTx/>
                <a:uFillTx/>
                <a:latin typeface="Seaford Display" pitchFamily="2" charset="0"/>
                <a:ea typeface="+mj-ea"/>
              </a:rPr>
              <a:t>for each platform, including mobile</a:t>
            </a:r>
          </a:p>
        </p:txBody>
      </p:sp>
      <p:sp>
        <p:nvSpPr>
          <p:cNvPr id="22" name="Title 1">
            <a:extLst>
              <a:ext uri="{FF2B5EF4-FFF2-40B4-BE49-F238E27FC236}">
                <a16:creationId xmlns:a16="http://schemas.microsoft.com/office/drawing/2014/main" id="{F6B08585-20DB-F9C4-F744-E03423D65C22}"/>
              </a:ext>
            </a:extLst>
          </p:cNvPr>
          <p:cNvSpPr txBox="1">
            <a:spLocks/>
          </p:cNvSpPr>
          <p:nvPr/>
        </p:nvSpPr>
        <p:spPr>
          <a:xfrm>
            <a:off x="7152499" y="5192911"/>
            <a:ext cx="5483450" cy="7392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Seaford Display" pitchFamily="2" charset="0"/>
                <a:ea typeface="+mj-ea"/>
              </a:rPr>
              <a:t>and many more features...</a:t>
            </a:r>
          </a:p>
        </p:txBody>
      </p:sp>
    </p:spTree>
    <p:extLst>
      <p:ext uri="{BB962C8B-B14F-4D97-AF65-F5344CB8AC3E}">
        <p14:creationId xmlns:p14="http://schemas.microsoft.com/office/powerpoint/2010/main" val="10781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BEFFD983-6C5B-D14F-72D8-578FC6DEF384}"/>
            </a:ext>
          </a:extLst>
        </p:cNvPr>
        <p:cNvGrpSpPr/>
        <p:nvPr/>
      </p:nvGrpSpPr>
      <p:grpSpPr>
        <a:xfrm>
          <a:off x="0" y="0"/>
          <a:ext cx="0" cy="0"/>
          <a:chOff x="0" y="0"/>
          <a:chExt cx="0" cy="0"/>
        </a:xfrm>
      </p:grpSpPr>
      <p:pic>
        <p:nvPicPr>
          <p:cNvPr id="124" name="Google Shape;124;p29" descr="Rectangle 3.png">
            <a:extLst>
              <a:ext uri="{FF2B5EF4-FFF2-40B4-BE49-F238E27FC236}">
                <a16:creationId xmlns:a16="http://schemas.microsoft.com/office/drawing/2014/main" id="{4583E361-3D67-B8C6-7C7B-1FAC85EAAB99}"/>
              </a:ext>
            </a:extLst>
          </p:cNvPr>
          <p:cNvPicPr preferRelativeResize="0"/>
          <p:nvPr/>
        </p:nvPicPr>
        <p:blipFill rotWithShape="1">
          <a:blip r:embed="rId3">
            <a:alphaModFix/>
          </a:blip>
          <a:srcRect/>
          <a:stretch/>
        </p:blipFill>
        <p:spPr>
          <a:xfrm>
            <a:off x="0" y="5714117"/>
            <a:ext cx="12192000" cy="1143000"/>
          </a:xfrm>
          <a:prstGeom prst="rect">
            <a:avLst/>
          </a:prstGeom>
          <a:noFill/>
          <a:ln>
            <a:noFill/>
          </a:ln>
        </p:spPr>
      </p:pic>
      <p:pic>
        <p:nvPicPr>
          <p:cNvPr id="125" name="Google Shape;125;p29" descr="Group 3.svg">
            <a:extLst>
              <a:ext uri="{FF2B5EF4-FFF2-40B4-BE49-F238E27FC236}">
                <a16:creationId xmlns:a16="http://schemas.microsoft.com/office/drawing/2014/main" id="{C5AD8E1A-4C04-D94D-2748-8C16C3939014}"/>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26" name="Google Shape;126;p29" descr="定稿-SVG-图标 2.svg">
            <a:extLst>
              <a:ext uri="{FF2B5EF4-FFF2-40B4-BE49-F238E27FC236}">
                <a16:creationId xmlns:a16="http://schemas.microsoft.com/office/drawing/2014/main" id="{87A0751D-FB57-0FE7-DACB-29D4BDB65CF5}"/>
              </a:ext>
            </a:extLst>
          </p:cNvPr>
          <p:cNvPicPr preferRelativeResize="0"/>
          <p:nvPr/>
        </p:nvPicPr>
        <p:blipFill rotWithShape="1">
          <a:blip r:embed="rId5">
            <a:alphaModFix/>
          </a:blip>
          <a:srcRect/>
          <a:stretch/>
        </p:blipFill>
        <p:spPr>
          <a:xfrm>
            <a:off x="8126012" y="2919320"/>
            <a:ext cx="3429000" cy="3429000"/>
          </a:xfrm>
          <a:prstGeom prst="rect">
            <a:avLst/>
          </a:prstGeom>
          <a:noFill/>
          <a:ln>
            <a:noFill/>
          </a:ln>
        </p:spPr>
      </p:pic>
      <p:sp>
        <p:nvSpPr>
          <p:cNvPr id="4" name="Rectangle">
            <a:extLst>
              <a:ext uri="{FF2B5EF4-FFF2-40B4-BE49-F238E27FC236}">
                <a16:creationId xmlns:a16="http://schemas.microsoft.com/office/drawing/2014/main" id="{4BE883BD-FE21-87E6-60E3-03DD98F9A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7422" y="2547715"/>
            <a:ext cx="8347144" cy="1899025"/>
          </a:xfrm>
          <a:prstGeom prst="roundRect">
            <a:avLst/>
          </a:prstGeom>
          <a:gradFill flip="none" rotWithShape="1">
            <a:gsLst>
              <a:gs pos="32000">
                <a:sysClr val="windowText" lastClr="000000">
                  <a:alpha val="67000"/>
                </a:sysClr>
              </a:gs>
              <a:gs pos="0">
                <a:sysClr val="windowText" lastClr="000000">
                  <a:alpha val="82974"/>
                </a:sysClr>
              </a:gs>
              <a:gs pos="99000">
                <a:sysClr val="windowText" lastClr="000000">
                  <a:alpha val="55000"/>
                </a:sysClr>
              </a:gs>
            </a:gsLst>
            <a:path path="circle">
              <a:fillToRect r="100000" b="100000"/>
            </a:path>
            <a:tileRect l="-100000" t="-100000"/>
          </a:gradFill>
          <a:ln w="12700">
            <a:miter lim="400000"/>
          </a:ln>
        </p:spPr>
        <p:txBody>
          <a:bodyPr lIns="50800" tIns="50800" rIns="50800" bIns="5080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600" b="0" i="0" u="none" strike="noStrike" kern="0" cap="all" spc="0" normalizeH="0" baseline="0" noProof="0" dirty="0">
              <a:ln>
                <a:noFill/>
              </a:ln>
              <a:solidFill>
                <a:srgbClr val="FFFFFF"/>
              </a:solidFill>
              <a:effectLst/>
              <a:uLnTx/>
              <a:uFillTx/>
              <a:latin typeface="Tenorite"/>
              <a:sym typeface="Avenir Next"/>
            </a:endParaRPr>
          </a:p>
        </p:txBody>
      </p:sp>
      <p:sp>
        <p:nvSpPr>
          <p:cNvPr id="5" name="Title 1">
            <a:extLst>
              <a:ext uri="{FF2B5EF4-FFF2-40B4-BE49-F238E27FC236}">
                <a16:creationId xmlns:a16="http://schemas.microsoft.com/office/drawing/2014/main" id="{AA3547AB-EB44-9770-C44A-B7DA35EEACD7}"/>
              </a:ext>
            </a:extLst>
          </p:cNvPr>
          <p:cNvSpPr txBox="1">
            <a:spLocks/>
          </p:cNvSpPr>
          <p:nvPr/>
        </p:nvSpPr>
        <p:spPr>
          <a:xfrm>
            <a:off x="-65593" y="2517014"/>
            <a:ext cx="7555315" cy="1899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lang="en-US" dirty="0">
                <a:solidFill>
                  <a:prstClr val="white"/>
                </a:solidFill>
              </a:rPr>
              <a:t>Integrating TSP into Robrix</a:t>
            </a:r>
          </a:p>
          <a:p>
            <a:pPr marL="0" marR="0" lvl="0" indent="0" algn="ctr" defTabSz="914400" rtl="0" eaLnBrk="1" fontAlgn="auto" latinLnBrk="0" hangingPunct="1">
              <a:lnSpc>
                <a:spcPct val="120000"/>
              </a:lnSpc>
              <a:spcBef>
                <a:spcPct val="0"/>
              </a:spcBef>
              <a:spcAft>
                <a:spcPts val="0"/>
              </a:spcAft>
              <a:buClrTx/>
              <a:buSzTx/>
              <a:buFontTx/>
              <a:buNone/>
              <a:tabLst/>
              <a:defRPr/>
            </a:pPr>
            <a:r>
              <a:rPr lang="en-US" sz="3600" dirty="0">
                <a:solidFill>
                  <a:prstClr val="white"/>
                </a:solidFill>
              </a:rPr>
              <a:t>the Trust Spanning Protocol</a:t>
            </a:r>
            <a:endParaRPr kumimoji="0" lang="en-US" sz="3600" b="0" i="0" u="none" strike="noStrike" kern="1200" cap="none" spc="0" normalizeH="0" baseline="0" noProof="0" dirty="0">
              <a:ln>
                <a:noFill/>
              </a:ln>
              <a:solidFill>
                <a:prstClr val="white"/>
              </a:solidFill>
              <a:effectLst/>
              <a:uLnTx/>
              <a:uFillTx/>
              <a:latin typeface="Seaford Display" pitchFamily="2" charset="0"/>
              <a:ea typeface="+mj-ea"/>
            </a:endParaRPr>
          </a:p>
        </p:txBody>
      </p:sp>
    </p:spTree>
    <p:extLst>
      <p:ext uri="{BB962C8B-B14F-4D97-AF65-F5344CB8AC3E}">
        <p14:creationId xmlns:p14="http://schemas.microsoft.com/office/powerpoint/2010/main" val="3183769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DB83CB3A-BC73-9124-6244-AC5481A7E84A}"/>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A2689F79-D71D-6FDA-086A-A70C61658E6F}"/>
              </a:ext>
            </a:extLst>
          </p:cNvPr>
          <p:cNvPicPr preferRelativeResize="0"/>
          <p:nvPr/>
        </p:nvPicPr>
        <p:blipFill rotWithShape="1">
          <a:blip r:embed="rId3">
            <a:alphaModFix/>
          </a:blip>
          <a:srcRect/>
          <a:stretch/>
        </p:blipFill>
        <p:spPr>
          <a:xfrm>
            <a:off x="74796" y="295119"/>
            <a:ext cx="12192000" cy="6858000"/>
          </a:xfrm>
          <a:prstGeom prst="rect">
            <a:avLst/>
          </a:prstGeom>
          <a:noFill/>
          <a:ln>
            <a:noFill/>
          </a:ln>
        </p:spPr>
      </p:pic>
      <p:sp>
        <p:nvSpPr>
          <p:cNvPr id="134" name="Google Shape;134;p30">
            <a:extLst>
              <a:ext uri="{FF2B5EF4-FFF2-40B4-BE49-F238E27FC236}">
                <a16:creationId xmlns:a16="http://schemas.microsoft.com/office/drawing/2014/main" id="{DE7D1000-6E33-2AF2-91E4-A495053B5920}"/>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AAB6B3F8-7BB4-86CA-D607-6496AC0AEBFF}"/>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D28060B5-B273-C941-C2AE-64F3296FA271}"/>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0B728C99-C714-E3FF-5236-A9027E8E3D5B}"/>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Decentralized Identity Verification with TSP</a:t>
            </a:r>
            <a:endParaRPr sz="600" dirty="0"/>
          </a:p>
        </p:txBody>
      </p:sp>
      <p:pic>
        <p:nvPicPr>
          <p:cNvPr id="2" name="Google Shape;136;p30" descr="Frame 3.svg">
            <a:extLst>
              <a:ext uri="{FF2B5EF4-FFF2-40B4-BE49-F238E27FC236}">
                <a16:creationId xmlns:a16="http://schemas.microsoft.com/office/drawing/2014/main" id="{F5B1DEC7-B60C-F733-0855-90427401637C}"/>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3DA88D2D-3B08-F628-BAAE-CA7EE716DFDE}"/>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4" name="Content Placeholder 2">
            <a:extLst>
              <a:ext uri="{FF2B5EF4-FFF2-40B4-BE49-F238E27FC236}">
                <a16:creationId xmlns:a16="http://schemas.microsoft.com/office/drawing/2014/main" id="{AB083161-38B4-4B57-7BFC-05DBAD0EE90B}"/>
              </a:ext>
            </a:extLst>
          </p:cNvPr>
          <p:cNvSpPr txBox="1">
            <a:spLocks/>
          </p:cNvSpPr>
          <p:nvPr/>
        </p:nvSpPr>
        <p:spPr>
          <a:xfrm>
            <a:off x="518159" y="1386040"/>
            <a:ext cx="6438117" cy="4709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TSP facilitates effective trust relationships over an untrusted network (e.g., the internet)</a:t>
            </a:r>
          </a:p>
          <a:p>
            <a:pPr lvl="1"/>
            <a:r>
              <a:rPr lang="en-US" sz="2000" dirty="0"/>
              <a:t>Authenticity:  sender is who they say they are; message contents are untampered</a:t>
            </a:r>
          </a:p>
          <a:p>
            <a:pPr lvl="1"/>
            <a:r>
              <a:rPr lang="en-US" sz="2000" dirty="0"/>
              <a:t>Confidentiality:  Only the chosen receiver can</a:t>
            </a:r>
            <a:br>
              <a:rPr lang="en-US" sz="2000" dirty="0"/>
            </a:br>
            <a:r>
              <a:rPr lang="en-US" sz="2000" dirty="0"/>
              <a:t>read the message (if encrypted)</a:t>
            </a:r>
          </a:p>
          <a:p>
            <a:pPr lvl="1"/>
            <a:r>
              <a:rPr lang="en-US" sz="2000" dirty="0"/>
              <a:t>Metadata privacy, including protection through untrusted intermediaries</a:t>
            </a:r>
            <a:br>
              <a:rPr lang="en-US" sz="2000" dirty="0"/>
            </a:br>
            <a:endParaRPr lang="en-US" sz="2000" dirty="0"/>
          </a:p>
          <a:p>
            <a:r>
              <a:rPr lang="en-US" sz="2400" dirty="0"/>
              <a:t>No central authority required to act as</a:t>
            </a:r>
            <a:br>
              <a:rPr lang="en-US" sz="2400" dirty="0"/>
            </a:br>
            <a:r>
              <a:rPr lang="en-US" sz="2400" dirty="0"/>
              <a:t>the “trust provider”</a:t>
            </a:r>
          </a:p>
          <a:p>
            <a:r>
              <a:rPr lang="en-US" sz="2400" dirty="0"/>
              <a:t>Persistent long-term identities are managed by wallets </a:t>
            </a:r>
            <a:r>
              <a:rPr lang="en-US" sz="2400" b="1" i="1" dirty="0"/>
              <a:t>local</a:t>
            </a:r>
            <a:r>
              <a:rPr lang="en-US" sz="2400" dirty="0"/>
              <a:t> to each endpoint system</a:t>
            </a:r>
          </a:p>
          <a:p>
            <a:endParaRPr lang="en-US" sz="2400" dirty="0"/>
          </a:p>
        </p:txBody>
      </p:sp>
      <p:sp>
        <p:nvSpPr>
          <p:cNvPr id="28" name="Google Shape;72;p15">
            <a:extLst>
              <a:ext uri="{FF2B5EF4-FFF2-40B4-BE49-F238E27FC236}">
                <a16:creationId xmlns:a16="http://schemas.microsoft.com/office/drawing/2014/main" id="{8FBB76BD-9638-2913-F7DD-B3DE1679D9B7}"/>
              </a:ext>
            </a:extLst>
          </p:cNvPr>
          <p:cNvSpPr/>
          <p:nvPr/>
        </p:nvSpPr>
        <p:spPr>
          <a:xfrm>
            <a:off x="7146824" y="2880765"/>
            <a:ext cx="803934" cy="943564"/>
          </a:xfrm>
          <a:prstGeom prst="rect">
            <a:avLst/>
          </a:prstGeom>
          <a:solidFill>
            <a:srgbClr val="EEEEEE"/>
          </a:solidFill>
          <a:ln w="19050" cap="flat" cmpd="sng">
            <a:solidFill>
              <a:srgbClr val="3600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i="1" dirty="0"/>
              <a:t>End System</a:t>
            </a:r>
            <a:br>
              <a:rPr lang="en" sz="1400" i="1" dirty="0"/>
            </a:br>
            <a:r>
              <a:rPr lang="en" sz="1400" b="1" dirty="0"/>
              <a:t>A</a:t>
            </a:r>
            <a:endParaRPr sz="1400" b="1" dirty="0"/>
          </a:p>
        </p:txBody>
      </p:sp>
      <p:sp>
        <p:nvSpPr>
          <p:cNvPr id="29" name="Google Shape;73;p15">
            <a:extLst>
              <a:ext uri="{FF2B5EF4-FFF2-40B4-BE49-F238E27FC236}">
                <a16:creationId xmlns:a16="http://schemas.microsoft.com/office/drawing/2014/main" id="{645B3202-7739-38DF-7028-4A723F02DB35}"/>
              </a:ext>
            </a:extLst>
          </p:cNvPr>
          <p:cNvSpPr/>
          <p:nvPr/>
        </p:nvSpPr>
        <p:spPr>
          <a:xfrm>
            <a:off x="8635805" y="4292364"/>
            <a:ext cx="1816037"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t>Privileged and Unprivileged Supporting Systems</a:t>
            </a:r>
            <a:endParaRPr sz="1050" dirty="0"/>
          </a:p>
        </p:txBody>
      </p:sp>
      <p:cxnSp>
        <p:nvCxnSpPr>
          <p:cNvPr id="30" name="Google Shape;74;p15">
            <a:extLst>
              <a:ext uri="{FF2B5EF4-FFF2-40B4-BE49-F238E27FC236}">
                <a16:creationId xmlns:a16="http://schemas.microsoft.com/office/drawing/2014/main" id="{FA1C577A-52D9-708A-928F-3535542F19E8}"/>
              </a:ext>
            </a:extLst>
          </p:cNvPr>
          <p:cNvCxnSpPr>
            <a:cxnSpLocks/>
          </p:cNvCxnSpPr>
          <p:nvPr/>
        </p:nvCxnSpPr>
        <p:spPr>
          <a:xfrm flipV="1">
            <a:off x="7950758" y="3299436"/>
            <a:ext cx="3191824" cy="16899"/>
          </a:xfrm>
          <a:prstGeom prst="curvedConnector3">
            <a:avLst>
              <a:gd name="adj1" fmla="val 50000"/>
            </a:avLst>
          </a:prstGeom>
          <a:noFill/>
          <a:ln w="19050" cap="flat" cmpd="sng">
            <a:solidFill>
              <a:srgbClr val="E06666"/>
            </a:solidFill>
            <a:prstDash val="dash"/>
            <a:round/>
            <a:headEnd type="triangle" w="med" len="med"/>
            <a:tailEnd type="triangle" w="med" len="med"/>
          </a:ln>
        </p:spPr>
      </p:cxnSp>
      <p:sp>
        <p:nvSpPr>
          <p:cNvPr id="31" name="Google Shape;75;p15">
            <a:extLst>
              <a:ext uri="{FF2B5EF4-FFF2-40B4-BE49-F238E27FC236}">
                <a16:creationId xmlns:a16="http://schemas.microsoft.com/office/drawing/2014/main" id="{5F1F2EAF-9171-6CD2-678E-4918D9ADDFCA}"/>
              </a:ext>
            </a:extLst>
          </p:cNvPr>
          <p:cNvSpPr/>
          <p:nvPr/>
        </p:nvSpPr>
        <p:spPr>
          <a:xfrm>
            <a:off x="8189507" y="1751298"/>
            <a:ext cx="1256354"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Intermediary System</a:t>
            </a:r>
            <a:endParaRPr sz="1200" dirty="0"/>
          </a:p>
        </p:txBody>
      </p:sp>
      <p:sp>
        <p:nvSpPr>
          <p:cNvPr id="32" name="Google Shape;76;p15">
            <a:extLst>
              <a:ext uri="{FF2B5EF4-FFF2-40B4-BE49-F238E27FC236}">
                <a16:creationId xmlns:a16="http://schemas.microsoft.com/office/drawing/2014/main" id="{8D29D549-427B-D773-2835-18FA158D7D6E}"/>
              </a:ext>
            </a:extLst>
          </p:cNvPr>
          <p:cNvSpPr/>
          <p:nvPr/>
        </p:nvSpPr>
        <p:spPr>
          <a:xfrm>
            <a:off x="11142582" y="2851177"/>
            <a:ext cx="803934" cy="968942"/>
          </a:xfrm>
          <a:prstGeom prst="rect">
            <a:avLst/>
          </a:prstGeom>
          <a:solidFill>
            <a:srgbClr val="EEEEEE"/>
          </a:solidFill>
          <a:ln w="19050" cap="flat" cmpd="sng">
            <a:solidFill>
              <a:srgbClr val="3600F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a:ea typeface="+mn-ea"/>
                <a:cs typeface="+mn-cs"/>
              </a:rPr>
              <a:t>End System</a:t>
            </a:r>
            <a:br>
              <a:rPr kumimoji="0" lang="en-US" sz="1400" b="0" i="1" u="none" strike="noStrike" kern="1200" cap="none" spc="0" normalizeH="0" baseline="0" noProof="0" dirty="0">
                <a:ln>
                  <a:noFill/>
                </a:ln>
                <a:solidFill>
                  <a:srgbClr val="000000"/>
                </a:solidFill>
                <a:effectLst/>
                <a:uLnTx/>
                <a:uFillTx/>
                <a:latin typeface="Arial"/>
                <a:ea typeface="+mn-ea"/>
                <a:cs typeface="+mn-cs"/>
              </a:rPr>
            </a:br>
            <a:r>
              <a:rPr lang="en-US" sz="1400" b="1" dirty="0">
                <a:solidFill>
                  <a:srgbClr val="000000"/>
                </a:solidFill>
                <a:latin typeface="Arial"/>
              </a:rPr>
              <a:t>B</a:t>
            </a:r>
            <a:endParaRPr kumimoji="0" lang="en-US" sz="1400" b="1" i="0" u="none" strike="noStrike" kern="1200" cap="none" spc="0" normalizeH="0" baseline="0" noProof="0" dirty="0">
              <a:ln>
                <a:noFill/>
              </a:ln>
              <a:solidFill>
                <a:srgbClr val="000000"/>
              </a:solidFill>
              <a:effectLst/>
              <a:uLnTx/>
              <a:uFillTx/>
              <a:latin typeface="Arial"/>
              <a:ea typeface="+mn-ea"/>
              <a:cs typeface="+mn-cs"/>
            </a:endParaRPr>
          </a:p>
        </p:txBody>
      </p:sp>
      <p:sp>
        <p:nvSpPr>
          <p:cNvPr id="33" name="Google Shape;77;p15">
            <a:extLst>
              <a:ext uri="{FF2B5EF4-FFF2-40B4-BE49-F238E27FC236}">
                <a16:creationId xmlns:a16="http://schemas.microsoft.com/office/drawing/2014/main" id="{10A28BA0-6A81-4912-0525-CED363E1B2D9}"/>
              </a:ext>
            </a:extLst>
          </p:cNvPr>
          <p:cNvSpPr/>
          <p:nvPr/>
        </p:nvSpPr>
        <p:spPr>
          <a:xfrm>
            <a:off x="9658108" y="1742596"/>
            <a:ext cx="1256354"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Intermediary System</a:t>
            </a:r>
            <a:endParaRPr sz="1200" dirty="0"/>
          </a:p>
        </p:txBody>
      </p:sp>
      <p:cxnSp>
        <p:nvCxnSpPr>
          <p:cNvPr id="34" name="Google Shape;78;p15">
            <a:extLst>
              <a:ext uri="{FF2B5EF4-FFF2-40B4-BE49-F238E27FC236}">
                <a16:creationId xmlns:a16="http://schemas.microsoft.com/office/drawing/2014/main" id="{7C822DBA-4723-B5ED-242C-C87C7CF555D3}"/>
              </a:ext>
            </a:extLst>
          </p:cNvPr>
          <p:cNvCxnSpPr>
            <a:cxnSpLocks/>
            <a:endCxn id="29" idx="0"/>
          </p:cNvCxnSpPr>
          <p:nvPr/>
        </p:nvCxnSpPr>
        <p:spPr>
          <a:xfrm>
            <a:off x="7968864" y="3603013"/>
            <a:ext cx="1574960" cy="689351"/>
          </a:xfrm>
          <a:prstGeom prst="curvedConnector2">
            <a:avLst/>
          </a:prstGeom>
          <a:noFill/>
          <a:ln w="19050" cap="flat" cmpd="sng">
            <a:solidFill>
              <a:srgbClr val="E06666"/>
            </a:solidFill>
            <a:prstDash val="dashDot"/>
            <a:round/>
            <a:headEnd type="none" w="med" len="med"/>
            <a:tailEnd type="none" w="med" len="med"/>
          </a:ln>
        </p:spPr>
      </p:cxnSp>
      <p:cxnSp>
        <p:nvCxnSpPr>
          <p:cNvPr id="35" name="Google Shape;79;p15">
            <a:extLst>
              <a:ext uri="{FF2B5EF4-FFF2-40B4-BE49-F238E27FC236}">
                <a16:creationId xmlns:a16="http://schemas.microsoft.com/office/drawing/2014/main" id="{890AC1DA-FEF8-7166-2C69-9047EF7F23A8}"/>
              </a:ext>
            </a:extLst>
          </p:cNvPr>
          <p:cNvCxnSpPr>
            <a:cxnSpLocks/>
            <a:endCxn id="29" idx="0"/>
          </p:cNvCxnSpPr>
          <p:nvPr/>
        </p:nvCxnSpPr>
        <p:spPr>
          <a:xfrm rot="10800000" flipV="1">
            <a:off x="9543825" y="3598940"/>
            <a:ext cx="1570123" cy="693424"/>
          </a:xfrm>
          <a:prstGeom prst="curvedConnector2">
            <a:avLst/>
          </a:prstGeom>
          <a:noFill/>
          <a:ln w="19050" cap="flat" cmpd="sng">
            <a:solidFill>
              <a:srgbClr val="E06666"/>
            </a:solidFill>
            <a:prstDash val="dashDot"/>
            <a:round/>
            <a:headEnd type="none" w="med" len="med"/>
            <a:tailEnd type="none" w="med" len="med"/>
          </a:ln>
        </p:spPr>
      </p:cxnSp>
      <p:sp>
        <p:nvSpPr>
          <p:cNvPr id="36" name="Google Shape;80;p15">
            <a:extLst>
              <a:ext uri="{FF2B5EF4-FFF2-40B4-BE49-F238E27FC236}">
                <a16:creationId xmlns:a16="http://schemas.microsoft.com/office/drawing/2014/main" id="{72E7D506-9785-3B0B-7EB4-1A5159FDD659}"/>
              </a:ext>
            </a:extLst>
          </p:cNvPr>
          <p:cNvSpPr/>
          <p:nvPr/>
        </p:nvSpPr>
        <p:spPr>
          <a:xfrm>
            <a:off x="7967234" y="2366332"/>
            <a:ext cx="893515" cy="733303"/>
          </a:xfrm>
          <a:custGeom>
            <a:avLst/>
            <a:gdLst>
              <a:gd name="connsiteX0" fmla="*/ 0 w 34403"/>
              <a:gd name="connsiteY0" fmla="*/ 11578 h 14196"/>
              <a:gd name="connsiteX1" fmla="*/ 31603 w 34403"/>
              <a:gd name="connsiteY1" fmla="*/ 13684 h 14196"/>
              <a:gd name="connsiteX2" fmla="*/ 33079 w 34403"/>
              <a:gd name="connsiteY2" fmla="*/ 0 h 14196"/>
              <a:gd name="connsiteX0" fmla="*/ 0 w 20972"/>
              <a:gd name="connsiteY0" fmla="*/ 18757 h 18757"/>
              <a:gd name="connsiteX1" fmla="*/ 18172 w 20972"/>
              <a:gd name="connsiteY1" fmla="*/ 13684 h 18757"/>
              <a:gd name="connsiteX2" fmla="*/ 19648 w 20972"/>
              <a:gd name="connsiteY2" fmla="*/ 0 h 18757"/>
              <a:gd name="connsiteX0" fmla="*/ 0 w 22855"/>
              <a:gd name="connsiteY0" fmla="*/ 18757 h 18757"/>
              <a:gd name="connsiteX1" fmla="*/ 20719 w 22855"/>
              <a:gd name="connsiteY1" fmla="*/ 15073 h 18757"/>
              <a:gd name="connsiteX2" fmla="*/ 19648 w 22855"/>
              <a:gd name="connsiteY2" fmla="*/ 0 h 18757"/>
            </a:gdLst>
            <a:ahLst/>
            <a:cxnLst>
              <a:cxn ang="0">
                <a:pos x="connsiteX0" y="connsiteY0"/>
              </a:cxn>
              <a:cxn ang="0">
                <a:pos x="connsiteX1" y="connsiteY1"/>
              </a:cxn>
              <a:cxn ang="0">
                <a:pos x="connsiteX2" y="connsiteY2"/>
              </a:cxn>
            </a:cxnLst>
            <a:rect l="l" t="t" r="r" b="b"/>
            <a:pathLst>
              <a:path w="22855" h="18757" extrusionOk="0">
                <a:moveTo>
                  <a:pt x="0" y="18757"/>
                </a:moveTo>
                <a:cubicBezTo>
                  <a:pt x="5159" y="18639"/>
                  <a:pt x="15206" y="17003"/>
                  <a:pt x="20719" y="15073"/>
                </a:cubicBezTo>
                <a:cubicBezTo>
                  <a:pt x="26232" y="13143"/>
                  <a:pt x="19294" y="1812"/>
                  <a:pt x="19648" y="0"/>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37" name="Google Shape;81;p15">
            <a:extLst>
              <a:ext uri="{FF2B5EF4-FFF2-40B4-BE49-F238E27FC236}">
                <a16:creationId xmlns:a16="http://schemas.microsoft.com/office/drawing/2014/main" id="{203E5673-3D46-ABC7-7B8A-311135AFB722}"/>
              </a:ext>
            </a:extLst>
          </p:cNvPr>
          <p:cNvSpPr/>
          <p:nvPr/>
        </p:nvSpPr>
        <p:spPr>
          <a:xfrm>
            <a:off x="9224955" y="2355541"/>
            <a:ext cx="650305" cy="580011"/>
          </a:xfrm>
          <a:custGeom>
            <a:avLst/>
            <a:gdLst>
              <a:gd name="connsiteX0" fmla="*/ 0 w 16634"/>
              <a:gd name="connsiteY0" fmla="*/ 276 h 14836"/>
              <a:gd name="connsiteX1" fmla="*/ 4017 w 16634"/>
              <a:gd name="connsiteY1" fmla="*/ 13271 h 14836"/>
              <a:gd name="connsiteX2" fmla="*/ 13941 w 16634"/>
              <a:gd name="connsiteY2" fmla="*/ 13271 h 14836"/>
              <a:gd name="connsiteX3" fmla="*/ 16634 w 16634"/>
              <a:gd name="connsiteY3" fmla="*/ 0 h 14836"/>
            </a:gdLst>
            <a:ahLst/>
            <a:cxnLst>
              <a:cxn ang="0">
                <a:pos x="connsiteX0" y="connsiteY0"/>
              </a:cxn>
              <a:cxn ang="0">
                <a:pos x="connsiteX1" y="connsiteY1"/>
              </a:cxn>
              <a:cxn ang="0">
                <a:pos x="connsiteX2" y="connsiteY2"/>
              </a:cxn>
              <a:cxn ang="0">
                <a:pos x="connsiteX3" y="connsiteY3"/>
              </a:cxn>
            </a:cxnLst>
            <a:rect l="l" t="t" r="r" b="b"/>
            <a:pathLst>
              <a:path w="16634" h="14836" extrusionOk="0">
                <a:moveTo>
                  <a:pt x="0" y="276"/>
                </a:moveTo>
                <a:cubicBezTo>
                  <a:pt x="670" y="2442"/>
                  <a:pt x="1694" y="11105"/>
                  <a:pt x="4017" y="13271"/>
                </a:cubicBezTo>
                <a:cubicBezTo>
                  <a:pt x="6341" y="15437"/>
                  <a:pt x="11854" y="15279"/>
                  <a:pt x="13941" y="13271"/>
                </a:cubicBezTo>
                <a:cubicBezTo>
                  <a:pt x="16028" y="11263"/>
                  <a:pt x="16201" y="2008"/>
                  <a:pt x="16634" y="0"/>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38" name="Google Shape;82;p15">
            <a:extLst>
              <a:ext uri="{FF2B5EF4-FFF2-40B4-BE49-F238E27FC236}">
                <a16:creationId xmlns:a16="http://schemas.microsoft.com/office/drawing/2014/main" id="{2E126524-D88A-BEEC-A719-FB8A15E75322}"/>
              </a:ext>
            </a:extLst>
          </p:cNvPr>
          <p:cNvSpPr/>
          <p:nvPr/>
        </p:nvSpPr>
        <p:spPr>
          <a:xfrm>
            <a:off x="10243773" y="2350152"/>
            <a:ext cx="861104" cy="754023"/>
          </a:xfrm>
          <a:custGeom>
            <a:avLst/>
            <a:gdLst>
              <a:gd name="connsiteX0" fmla="*/ 3036 w 37297"/>
              <a:gd name="connsiteY0" fmla="*/ 0 h 15446"/>
              <a:gd name="connsiteX1" fmla="*/ 2308 w 37297"/>
              <a:gd name="connsiteY1" fmla="*/ 14708 h 15446"/>
              <a:gd name="connsiteX2" fmla="*/ 37297 w 37297"/>
              <a:gd name="connsiteY2" fmla="*/ 13468 h 15446"/>
              <a:gd name="connsiteX0" fmla="*/ 560 w 38503"/>
              <a:gd name="connsiteY0" fmla="*/ 0 h 15013"/>
              <a:gd name="connsiteX1" fmla="*/ 3514 w 38503"/>
              <a:gd name="connsiteY1" fmla="*/ 14275 h 15013"/>
              <a:gd name="connsiteX2" fmla="*/ 38503 w 38503"/>
              <a:gd name="connsiteY2" fmla="*/ 13035 h 15013"/>
              <a:gd name="connsiteX0" fmla="*/ 560 w 21135"/>
              <a:gd name="connsiteY0" fmla="*/ 0 h 16277"/>
              <a:gd name="connsiteX1" fmla="*/ 3514 w 21135"/>
              <a:gd name="connsiteY1" fmla="*/ 14275 h 16277"/>
              <a:gd name="connsiteX2" fmla="*/ 21135 w 21135"/>
              <a:gd name="connsiteY2" fmla="*/ 16277 h 16277"/>
              <a:gd name="connsiteX0" fmla="*/ 560 w 20903"/>
              <a:gd name="connsiteY0" fmla="*/ 0 h 19287"/>
              <a:gd name="connsiteX1" fmla="*/ 3514 w 20903"/>
              <a:gd name="connsiteY1" fmla="*/ 14275 h 19287"/>
              <a:gd name="connsiteX2" fmla="*/ 20903 w 20903"/>
              <a:gd name="connsiteY2" fmla="*/ 19287 h 19287"/>
              <a:gd name="connsiteX0" fmla="*/ 1683 w 22026"/>
              <a:gd name="connsiteY0" fmla="*/ 0 h 19287"/>
              <a:gd name="connsiteX1" fmla="*/ 2784 w 22026"/>
              <a:gd name="connsiteY1" fmla="*/ 14970 h 19287"/>
              <a:gd name="connsiteX2" fmla="*/ 22026 w 22026"/>
              <a:gd name="connsiteY2" fmla="*/ 19287 h 19287"/>
            </a:gdLst>
            <a:ahLst/>
            <a:cxnLst>
              <a:cxn ang="0">
                <a:pos x="connsiteX0" y="connsiteY0"/>
              </a:cxn>
              <a:cxn ang="0">
                <a:pos x="connsiteX1" y="connsiteY1"/>
              </a:cxn>
              <a:cxn ang="0">
                <a:pos x="connsiteX2" y="connsiteY2"/>
              </a:cxn>
            </a:cxnLst>
            <a:rect l="l" t="t" r="r" b="b"/>
            <a:pathLst>
              <a:path w="22026" h="19287" extrusionOk="0">
                <a:moveTo>
                  <a:pt x="1683" y="0"/>
                </a:moveTo>
                <a:cubicBezTo>
                  <a:pt x="1959" y="2127"/>
                  <a:pt x="-2926" y="12725"/>
                  <a:pt x="2784" y="14970"/>
                </a:cubicBezTo>
                <a:cubicBezTo>
                  <a:pt x="8494" y="17215"/>
                  <a:pt x="16592" y="19169"/>
                  <a:pt x="22026" y="19287"/>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44" name="TextBox 43">
            <a:extLst>
              <a:ext uri="{FF2B5EF4-FFF2-40B4-BE49-F238E27FC236}">
                <a16:creationId xmlns:a16="http://schemas.microsoft.com/office/drawing/2014/main" id="{0988F81A-C1A5-03AF-A7DE-79B72E7F3860}"/>
              </a:ext>
            </a:extLst>
          </p:cNvPr>
          <p:cNvSpPr txBox="1"/>
          <p:nvPr/>
        </p:nvSpPr>
        <p:spPr>
          <a:xfrm>
            <a:off x="8238065" y="5670754"/>
            <a:ext cx="3911600" cy="369332"/>
          </a:xfrm>
          <a:prstGeom prst="rect">
            <a:avLst/>
          </a:prstGeom>
          <a:noFill/>
        </p:spPr>
        <p:txBody>
          <a:bodyPr wrap="square" rtlCol="0">
            <a:spAutoFit/>
          </a:bodyPr>
          <a:lstStyle/>
          <a:p>
            <a:pPr algn="r"/>
            <a:r>
              <a:rPr lang="en-US" dirty="0">
                <a:solidFill>
                  <a:schemeClr val="tx2">
                    <a:lumMod val="75000"/>
                  </a:schemeClr>
                </a:solidFill>
              </a:rPr>
              <a:t>Diagrams courtesy of Wenjing Chu</a:t>
            </a:r>
          </a:p>
        </p:txBody>
      </p:sp>
      <p:sp>
        <p:nvSpPr>
          <p:cNvPr id="27" name="Google Shape;71;p15">
            <a:extLst>
              <a:ext uri="{FF2B5EF4-FFF2-40B4-BE49-F238E27FC236}">
                <a16:creationId xmlns:a16="http://schemas.microsoft.com/office/drawing/2014/main" id="{179F78B3-EF63-D0C5-939A-5507DB5845E3}"/>
              </a:ext>
            </a:extLst>
          </p:cNvPr>
          <p:cNvSpPr/>
          <p:nvPr/>
        </p:nvSpPr>
        <p:spPr>
          <a:xfrm>
            <a:off x="8317933" y="2597937"/>
            <a:ext cx="2403404" cy="1457116"/>
          </a:xfrm>
          <a:prstGeom prst="cloud">
            <a:avLst/>
          </a:prstGeom>
          <a:solidFill>
            <a:srgbClr val="FFFFFF">
              <a:alpha val="53725"/>
            </a:srgbClr>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2;p15">
            <a:extLst>
              <a:ext uri="{FF2B5EF4-FFF2-40B4-BE49-F238E27FC236}">
                <a16:creationId xmlns:a16="http://schemas.microsoft.com/office/drawing/2014/main" id="{21484E15-A814-D6D8-9A1D-8273E99B583D}"/>
              </a:ext>
            </a:extLst>
          </p:cNvPr>
          <p:cNvSpPr txBox="1"/>
          <p:nvPr/>
        </p:nvSpPr>
        <p:spPr>
          <a:xfrm>
            <a:off x="8544419" y="2952696"/>
            <a:ext cx="1923657"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dirty="0">
                <a:solidFill>
                  <a:srgbClr val="434343"/>
                </a:solidFill>
              </a:rPr>
              <a:t>TSP</a:t>
            </a:r>
          </a:p>
          <a:p>
            <a:pPr marL="0" lvl="0" indent="0" algn="ctr" rtl="0">
              <a:spcBef>
                <a:spcPts val="0"/>
              </a:spcBef>
              <a:spcAft>
                <a:spcPts val="0"/>
              </a:spcAft>
              <a:buNone/>
            </a:pPr>
            <a:endParaRPr lang="en" sz="1200" i="1" dirty="0">
              <a:solidFill>
                <a:srgbClr val="434343"/>
              </a:solidFill>
            </a:endParaRPr>
          </a:p>
          <a:p>
            <a:pPr marL="0" lvl="0" indent="0" algn="ctr" rtl="0">
              <a:spcBef>
                <a:spcPts val="0"/>
              </a:spcBef>
              <a:spcAft>
                <a:spcPts val="0"/>
              </a:spcAft>
              <a:buNone/>
            </a:pPr>
            <a:r>
              <a:rPr lang="en" sz="1200" i="1" dirty="0">
                <a:solidFill>
                  <a:srgbClr val="434343"/>
                </a:solidFill>
              </a:rPr>
              <a:t>Trust Spanning</a:t>
            </a:r>
            <a:br>
              <a:rPr lang="en" sz="1200" i="1" dirty="0">
                <a:solidFill>
                  <a:srgbClr val="434343"/>
                </a:solidFill>
              </a:rPr>
            </a:br>
            <a:r>
              <a:rPr lang="en" sz="1200" i="1" dirty="0">
                <a:solidFill>
                  <a:srgbClr val="434343"/>
                </a:solidFill>
              </a:rPr>
              <a:t>Protocol</a:t>
            </a:r>
            <a:endParaRPr sz="1200" i="1" dirty="0">
              <a:solidFill>
                <a:srgbClr val="434343"/>
              </a:solidFill>
            </a:endParaRPr>
          </a:p>
        </p:txBody>
      </p:sp>
    </p:spTree>
    <p:extLst>
      <p:ext uri="{BB962C8B-B14F-4D97-AF65-F5344CB8AC3E}">
        <p14:creationId xmlns:p14="http://schemas.microsoft.com/office/powerpoint/2010/main" val="28146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par>
                          <p:cTn id="13" fill="hold">
                            <p:stCondLst>
                              <p:cond delay="0"/>
                            </p:stCondLst>
                            <p:childTnLst>
                              <p:par>
                                <p:cTn id="14" presetID="2" presetClass="entr" presetSubtype="2" fill="hold" grpId="0" nodeType="afterEffect">
                                  <p:stCondLst>
                                    <p:cond delay="50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1000" fill="hold"/>
                                        <p:tgtEl>
                                          <p:spTgt spid="28"/>
                                        </p:tgtEl>
                                        <p:attrNameLst>
                                          <p:attrName>ppt_x</p:attrName>
                                        </p:attrNameLst>
                                      </p:cBhvr>
                                      <p:tavLst>
                                        <p:tav tm="0">
                                          <p:val>
                                            <p:strVal val="1+#ppt_w/2"/>
                                          </p:val>
                                        </p:tav>
                                        <p:tav tm="100000">
                                          <p:val>
                                            <p:strVal val="#ppt_x"/>
                                          </p:val>
                                        </p:tav>
                                      </p:tavLst>
                                    </p:anim>
                                    <p:anim calcmode="lin" valueType="num">
                                      <p:cBhvr additive="base">
                                        <p:cTn id="17" dur="1000" fill="hold"/>
                                        <p:tgtEl>
                                          <p:spTgt spid="28"/>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50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1000" fill="hold"/>
                                        <p:tgtEl>
                                          <p:spTgt spid="29"/>
                                        </p:tgtEl>
                                        <p:attrNameLst>
                                          <p:attrName>ppt_x</p:attrName>
                                        </p:attrNameLst>
                                      </p:cBhvr>
                                      <p:tavLst>
                                        <p:tav tm="0">
                                          <p:val>
                                            <p:strVal val="1+#ppt_w/2"/>
                                          </p:val>
                                        </p:tav>
                                        <p:tav tm="100000">
                                          <p:val>
                                            <p:strVal val="#ppt_x"/>
                                          </p:val>
                                        </p:tav>
                                      </p:tavLst>
                                    </p:anim>
                                    <p:anim calcmode="lin" valueType="num">
                                      <p:cBhvr additive="base">
                                        <p:cTn id="21" dur="1000" fill="hold"/>
                                        <p:tgtEl>
                                          <p:spTgt spid="29"/>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1000" fill="hold"/>
                                        <p:tgtEl>
                                          <p:spTgt spid="30"/>
                                        </p:tgtEl>
                                        <p:attrNameLst>
                                          <p:attrName>ppt_x</p:attrName>
                                        </p:attrNameLst>
                                      </p:cBhvr>
                                      <p:tavLst>
                                        <p:tav tm="0">
                                          <p:val>
                                            <p:strVal val="1+#ppt_w/2"/>
                                          </p:val>
                                        </p:tav>
                                        <p:tav tm="100000">
                                          <p:val>
                                            <p:strVal val="#ppt_x"/>
                                          </p:val>
                                        </p:tav>
                                      </p:tavLst>
                                    </p:anim>
                                    <p:anim calcmode="lin" valueType="num">
                                      <p:cBhvr additive="base">
                                        <p:cTn id="25" dur="10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1000" fill="hold"/>
                                        <p:tgtEl>
                                          <p:spTgt spid="31"/>
                                        </p:tgtEl>
                                        <p:attrNameLst>
                                          <p:attrName>ppt_x</p:attrName>
                                        </p:attrNameLst>
                                      </p:cBhvr>
                                      <p:tavLst>
                                        <p:tav tm="0">
                                          <p:val>
                                            <p:strVal val="1+#ppt_w/2"/>
                                          </p:val>
                                        </p:tav>
                                        <p:tav tm="100000">
                                          <p:val>
                                            <p:strVal val="#ppt_x"/>
                                          </p:val>
                                        </p:tav>
                                      </p:tavLst>
                                    </p:anim>
                                    <p:anim calcmode="lin" valueType="num">
                                      <p:cBhvr additive="base">
                                        <p:cTn id="29" dur="1000" fill="hold"/>
                                        <p:tgtEl>
                                          <p:spTgt spid="31"/>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1000" fill="hold"/>
                                        <p:tgtEl>
                                          <p:spTgt spid="32"/>
                                        </p:tgtEl>
                                        <p:attrNameLst>
                                          <p:attrName>ppt_x</p:attrName>
                                        </p:attrNameLst>
                                      </p:cBhvr>
                                      <p:tavLst>
                                        <p:tav tm="0">
                                          <p:val>
                                            <p:strVal val="1+#ppt_w/2"/>
                                          </p:val>
                                        </p:tav>
                                        <p:tav tm="100000">
                                          <p:val>
                                            <p:strVal val="#ppt_x"/>
                                          </p:val>
                                        </p:tav>
                                      </p:tavLst>
                                    </p:anim>
                                    <p:anim calcmode="lin" valueType="num">
                                      <p:cBhvr additive="base">
                                        <p:cTn id="33" dur="1000" fill="hold"/>
                                        <p:tgtEl>
                                          <p:spTgt spid="32"/>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50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1000" fill="hold"/>
                                        <p:tgtEl>
                                          <p:spTgt spid="33"/>
                                        </p:tgtEl>
                                        <p:attrNameLst>
                                          <p:attrName>ppt_x</p:attrName>
                                        </p:attrNameLst>
                                      </p:cBhvr>
                                      <p:tavLst>
                                        <p:tav tm="0">
                                          <p:val>
                                            <p:strVal val="1+#ppt_w/2"/>
                                          </p:val>
                                        </p:tav>
                                        <p:tav tm="100000">
                                          <p:val>
                                            <p:strVal val="#ppt_x"/>
                                          </p:val>
                                        </p:tav>
                                      </p:tavLst>
                                    </p:anim>
                                    <p:anim calcmode="lin" valueType="num">
                                      <p:cBhvr additive="base">
                                        <p:cTn id="37" dur="1000" fill="hold"/>
                                        <p:tgtEl>
                                          <p:spTgt spid="33"/>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50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1000" fill="hold"/>
                                        <p:tgtEl>
                                          <p:spTgt spid="34"/>
                                        </p:tgtEl>
                                        <p:attrNameLst>
                                          <p:attrName>ppt_x</p:attrName>
                                        </p:attrNameLst>
                                      </p:cBhvr>
                                      <p:tavLst>
                                        <p:tav tm="0">
                                          <p:val>
                                            <p:strVal val="1+#ppt_w/2"/>
                                          </p:val>
                                        </p:tav>
                                        <p:tav tm="100000">
                                          <p:val>
                                            <p:strVal val="#ppt_x"/>
                                          </p:val>
                                        </p:tav>
                                      </p:tavLst>
                                    </p:anim>
                                    <p:anim calcmode="lin" valueType="num">
                                      <p:cBhvr additive="base">
                                        <p:cTn id="41" dur="1000" fill="hold"/>
                                        <p:tgtEl>
                                          <p:spTgt spid="34"/>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50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1000" fill="hold"/>
                                        <p:tgtEl>
                                          <p:spTgt spid="35"/>
                                        </p:tgtEl>
                                        <p:attrNameLst>
                                          <p:attrName>ppt_x</p:attrName>
                                        </p:attrNameLst>
                                      </p:cBhvr>
                                      <p:tavLst>
                                        <p:tav tm="0">
                                          <p:val>
                                            <p:strVal val="1+#ppt_w/2"/>
                                          </p:val>
                                        </p:tav>
                                        <p:tav tm="100000">
                                          <p:val>
                                            <p:strVal val="#ppt_x"/>
                                          </p:val>
                                        </p:tav>
                                      </p:tavLst>
                                    </p:anim>
                                    <p:anim calcmode="lin" valueType="num">
                                      <p:cBhvr additive="base">
                                        <p:cTn id="45" dur="1000" fill="hold"/>
                                        <p:tgtEl>
                                          <p:spTgt spid="35"/>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1000" fill="hold"/>
                                        <p:tgtEl>
                                          <p:spTgt spid="36"/>
                                        </p:tgtEl>
                                        <p:attrNameLst>
                                          <p:attrName>ppt_x</p:attrName>
                                        </p:attrNameLst>
                                      </p:cBhvr>
                                      <p:tavLst>
                                        <p:tav tm="0">
                                          <p:val>
                                            <p:strVal val="1+#ppt_w/2"/>
                                          </p:val>
                                        </p:tav>
                                        <p:tav tm="100000">
                                          <p:val>
                                            <p:strVal val="#ppt_x"/>
                                          </p:val>
                                        </p:tav>
                                      </p:tavLst>
                                    </p:anim>
                                    <p:anim calcmode="lin" valueType="num">
                                      <p:cBhvr additive="base">
                                        <p:cTn id="49" dur="1000" fill="hold"/>
                                        <p:tgtEl>
                                          <p:spTgt spid="36"/>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50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1000" fill="hold"/>
                                        <p:tgtEl>
                                          <p:spTgt spid="37"/>
                                        </p:tgtEl>
                                        <p:attrNameLst>
                                          <p:attrName>ppt_x</p:attrName>
                                        </p:attrNameLst>
                                      </p:cBhvr>
                                      <p:tavLst>
                                        <p:tav tm="0">
                                          <p:val>
                                            <p:strVal val="1+#ppt_w/2"/>
                                          </p:val>
                                        </p:tav>
                                        <p:tav tm="100000">
                                          <p:val>
                                            <p:strVal val="#ppt_x"/>
                                          </p:val>
                                        </p:tav>
                                      </p:tavLst>
                                    </p:anim>
                                    <p:anim calcmode="lin" valueType="num">
                                      <p:cBhvr additive="base">
                                        <p:cTn id="53" dur="1000" fill="hold"/>
                                        <p:tgtEl>
                                          <p:spTgt spid="37"/>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500"/>
                                  </p:stCondLst>
                                  <p:childTnLst>
                                    <p:set>
                                      <p:cBhvr>
                                        <p:cTn id="55" dur="1" fill="hold">
                                          <p:stCondLst>
                                            <p:cond delay="0"/>
                                          </p:stCondLst>
                                        </p:cTn>
                                        <p:tgtEl>
                                          <p:spTgt spid="38"/>
                                        </p:tgtEl>
                                        <p:attrNameLst>
                                          <p:attrName>style.visibility</p:attrName>
                                        </p:attrNameLst>
                                      </p:cBhvr>
                                      <p:to>
                                        <p:strVal val="visible"/>
                                      </p:to>
                                    </p:set>
                                    <p:anim calcmode="lin" valueType="num">
                                      <p:cBhvr additive="base">
                                        <p:cTn id="56" dur="1000" fill="hold"/>
                                        <p:tgtEl>
                                          <p:spTgt spid="38"/>
                                        </p:tgtEl>
                                        <p:attrNameLst>
                                          <p:attrName>ppt_x</p:attrName>
                                        </p:attrNameLst>
                                      </p:cBhvr>
                                      <p:tavLst>
                                        <p:tav tm="0">
                                          <p:val>
                                            <p:strVal val="1+#ppt_w/2"/>
                                          </p:val>
                                        </p:tav>
                                        <p:tav tm="100000">
                                          <p:val>
                                            <p:strVal val="#ppt_x"/>
                                          </p:val>
                                        </p:tav>
                                      </p:tavLst>
                                    </p:anim>
                                    <p:anim calcmode="lin" valueType="num">
                                      <p:cBhvr additive="base">
                                        <p:cTn id="57" dur="1000" fill="hold"/>
                                        <p:tgtEl>
                                          <p:spTgt spid="38"/>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50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1000" fill="hold"/>
                                        <p:tgtEl>
                                          <p:spTgt spid="27"/>
                                        </p:tgtEl>
                                        <p:attrNameLst>
                                          <p:attrName>ppt_x</p:attrName>
                                        </p:attrNameLst>
                                      </p:cBhvr>
                                      <p:tavLst>
                                        <p:tav tm="0">
                                          <p:val>
                                            <p:strVal val="1+#ppt_w/2"/>
                                          </p:val>
                                        </p:tav>
                                        <p:tav tm="100000">
                                          <p:val>
                                            <p:strVal val="#ppt_x"/>
                                          </p:val>
                                        </p:tav>
                                      </p:tavLst>
                                    </p:anim>
                                    <p:anim calcmode="lin" valueType="num">
                                      <p:cBhvr additive="base">
                                        <p:cTn id="61" dur="1000" fill="hold"/>
                                        <p:tgtEl>
                                          <p:spTgt spid="27"/>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500"/>
                                  </p:stCondLst>
                                  <p:childTnLst>
                                    <p:set>
                                      <p:cBhvr>
                                        <p:cTn id="63" dur="1" fill="hold">
                                          <p:stCondLst>
                                            <p:cond delay="0"/>
                                          </p:stCondLst>
                                        </p:cTn>
                                        <p:tgtEl>
                                          <p:spTgt spid="39"/>
                                        </p:tgtEl>
                                        <p:attrNameLst>
                                          <p:attrName>style.visibility</p:attrName>
                                        </p:attrNameLst>
                                      </p:cBhvr>
                                      <p:to>
                                        <p:strVal val="visible"/>
                                      </p:to>
                                    </p:set>
                                    <p:anim calcmode="lin" valueType="num">
                                      <p:cBhvr additive="base">
                                        <p:cTn id="64" dur="1000" fill="hold"/>
                                        <p:tgtEl>
                                          <p:spTgt spid="39"/>
                                        </p:tgtEl>
                                        <p:attrNameLst>
                                          <p:attrName>ppt_x</p:attrName>
                                        </p:attrNameLst>
                                      </p:cBhvr>
                                      <p:tavLst>
                                        <p:tav tm="0">
                                          <p:val>
                                            <p:strVal val="1+#ppt_w/2"/>
                                          </p:val>
                                        </p:tav>
                                        <p:tav tm="100000">
                                          <p:val>
                                            <p:strVal val="#ppt_x"/>
                                          </p:val>
                                        </p:tav>
                                      </p:tavLst>
                                    </p:anim>
                                    <p:anim calcmode="lin" valueType="num">
                                      <p:cBhvr additive="base">
                                        <p:cTn id="65" dur="10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animBg="1"/>
      <p:bldP spid="32" grpId="0" animBg="1"/>
      <p:bldP spid="33" grpId="0" animBg="1"/>
      <p:bldP spid="36" grpId="0" animBg="1"/>
      <p:bldP spid="37" grpId="0" animBg="1"/>
      <p:bldP spid="38" grpId="0" animBg="1"/>
      <p:bldP spid="27" grpId="0" animBg="1"/>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A4FC9E34-F221-80F4-23B9-B12E6D76ABEE}"/>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9964F7C3-D909-01FB-C11B-07494EBAE85D}"/>
              </a:ext>
            </a:extLst>
          </p:cNvPr>
          <p:cNvPicPr preferRelativeResize="0"/>
          <p:nvPr/>
        </p:nvPicPr>
        <p:blipFill rotWithShape="1">
          <a:blip r:embed="rId3">
            <a:alphaModFix/>
          </a:blip>
          <a:srcRect/>
          <a:stretch/>
        </p:blipFill>
        <p:spPr>
          <a:xfrm>
            <a:off x="32409" y="279378"/>
            <a:ext cx="12192000" cy="6858000"/>
          </a:xfrm>
          <a:prstGeom prst="rect">
            <a:avLst/>
          </a:prstGeom>
          <a:noFill/>
          <a:ln>
            <a:noFill/>
          </a:ln>
        </p:spPr>
      </p:pic>
      <p:sp>
        <p:nvSpPr>
          <p:cNvPr id="134" name="Google Shape;134;p30">
            <a:extLst>
              <a:ext uri="{FF2B5EF4-FFF2-40B4-BE49-F238E27FC236}">
                <a16:creationId xmlns:a16="http://schemas.microsoft.com/office/drawing/2014/main" id="{368D2E91-F339-5BA3-C415-2121652C9C6C}"/>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1799774E-35CE-D28B-D7D6-3CE7EAE9B04A}"/>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65E1D9BB-CF7A-F552-D586-2EFF08BDB019}"/>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60095A86-6CCC-0E01-8C1E-940080C97CD2}"/>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TSP as used in Robrix</a:t>
            </a:r>
            <a:endParaRPr sz="600" dirty="0"/>
          </a:p>
        </p:txBody>
      </p:sp>
      <p:pic>
        <p:nvPicPr>
          <p:cNvPr id="2" name="Google Shape;136;p30" descr="Frame 3.svg">
            <a:extLst>
              <a:ext uri="{FF2B5EF4-FFF2-40B4-BE49-F238E27FC236}">
                <a16:creationId xmlns:a16="http://schemas.microsoft.com/office/drawing/2014/main" id="{B31F8B75-BEE7-3E9D-13A1-1AA927F66D9E}"/>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B3D67C70-7031-042E-A64A-6F2F8E66A243}"/>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5" name="Google Shape;72;p15">
            <a:extLst>
              <a:ext uri="{FF2B5EF4-FFF2-40B4-BE49-F238E27FC236}">
                <a16:creationId xmlns:a16="http://schemas.microsoft.com/office/drawing/2014/main" id="{FC6BFA25-B0F7-E89B-A4A7-61109A24020B}"/>
              </a:ext>
            </a:extLst>
          </p:cNvPr>
          <p:cNvSpPr/>
          <p:nvPr/>
        </p:nvSpPr>
        <p:spPr>
          <a:xfrm>
            <a:off x="898590" y="3051089"/>
            <a:ext cx="803934" cy="943564"/>
          </a:xfrm>
          <a:prstGeom prst="rect">
            <a:avLst/>
          </a:prstGeom>
          <a:solidFill>
            <a:srgbClr val="EEEEEE"/>
          </a:solidFill>
          <a:ln w="19050" cap="flat" cmpd="sng">
            <a:solidFill>
              <a:srgbClr val="3600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i="1" dirty="0"/>
              <a:t>End System</a:t>
            </a:r>
            <a:br>
              <a:rPr lang="en" sz="1400" i="1" dirty="0"/>
            </a:br>
            <a:r>
              <a:rPr lang="en" sz="1400" b="1" dirty="0"/>
              <a:t>A</a:t>
            </a:r>
            <a:endParaRPr sz="1400" b="1" dirty="0"/>
          </a:p>
        </p:txBody>
      </p:sp>
      <p:sp>
        <p:nvSpPr>
          <p:cNvPr id="19" name="Google Shape;73;p15">
            <a:extLst>
              <a:ext uri="{FF2B5EF4-FFF2-40B4-BE49-F238E27FC236}">
                <a16:creationId xmlns:a16="http://schemas.microsoft.com/office/drawing/2014/main" id="{BA581ED0-FBBD-D4E1-AAEA-A505F1815FC7}"/>
              </a:ext>
            </a:extLst>
          </p:cNvPr>
          <p:cNvSpPr/>
          <p:nvPr/>
        </p:nvSpPr>
        <p:spPr>
          <a:xfrm>
            <a:off x="2387571" y="4462688"/>
            <a:ext cx="1816037"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t>Privileged and Unprivileged Supporting Systems</a:t>
            </a:r>
            <a:endParaRPr sz="1050" dirty="0"/>
          </a:p>
        </p:txBody>
      </p:sp>
      <p:cxnSp>
        <p:nvCxnSpPr>
          <p:cNvPr id="31" name="Google Shape;74;p15">
            <a:extLst>
              <a:ext uri="{FF2B5EF4-FFF2-40B4-BE49-F238E27FC236}">
                <a16:creationId xmlns:a16="http://schemas.microsoft.com/office/drawing/2014/main" id="{258E0C5C-BDD5-7526-28EC-A078DDBE5C4C}"/>
              </a:ext>
            </a:extLst>
          </p:cNvPr>
          <p:cNvCxnSpPr>
            <a:cxnSpLocks/>
          </p:cNvCxnSpPr>
          <p:nvPr/>
        </p:nvCxnSpPr>
        <p:spPr>
          <a:xfrm flipV="1">
            <a:off x="1702524" y="3469760"/>
            <a:ext cx="3191824" cy="16899"/>
          </a:xfrm>
          <a:prstGeom prst="curvedConnector3">
            <a:avLst>
              <a:gd name="adj1" fmla="val 50000"/>
            </a:avLst>
          </a:prstGeom>
          <a:noFill/>
          <a:ln w="19050" cap="flat" cmpd="sng">
            <a:solidFill>
              <a:srgbClr val="E06666"/>
            </a:solidFill>
            <a:prstDash val="dash"/>
            <a:round/>
            <a:headEnd type="triangle" w="med" len="med"/>
            <a:tailEnd type="triangle" w="med" len="med"/>
          </a:ln>
        </p:spPr>
      </p:cxnSp>
      <p:sp>
        <p:nvSpPr>
          <p:cNvPr id="33" name="Google Shape;75;p15">
            <a:extLst>
              <a:ext uri="{FF2B5EF4-FFF2-40B4-BE49-F238E27FC236}">
                <a16:creationId xmlns:a16="http://schemas.microsoft.com/office/drawing/2014/main" id="{767EE6F1-DC21-30B9-688A-98339CCA6825}"/>
              </a:ext>
            </a:extLst>
          </p:cNvPr>
          <p:cNvSpPr/>
          <p:nvPr/>
        </p:nvSpPr>
        <p:spPr>
          <a:xfrm>
            <a:off x="1941273" y="1921622"/>
            <a:ext cx="1256354"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Intermediary System</a:t>
            </a:r>
            <a:endParaRPr sz="1200" dirty="0"/>
          </a:p>
        </p:txBody>
      </p:sp>
      <p:sp>
        <p:nvSpPr>
          <p:cNvPr id="34" name="Google Shape;76;p15">
            <a:extLst>
              <a:ext uri="{FF2B5EF4-FFF2-40B4-BE49-F238E27FC236}">
                <a16:creationId xmlns:a16="http://schemas.microsoft.com/office/drawing/2014/main" id="{A8EA732E-C743-2F3F-F6FE-C3D2252C1448}"/>
              </a:ext>
            </a:extLst>
          </p:cNvPr>
          <p:cNvSpPr/>
          <p:nvPr/>
        </p:nvSpPr>
        <p:spPr>
          <a:xfrm>
            <a:off x="4894348" y="3021501"/>
            <a:ext cx="803934" cy="968942"/>
          </a:xfrm>
          <a:prstGeom prst="rect">
            <a:avLst/>
          </a:prstGeom>
          <a:solidFill>
            <a:srgbClr val="EEEEEE"/>
          </a:solidFill>
          <a:ln w="19050" cap="flat" cmpd="sng">
            <a:solidFill>
              <a:srgbClr val="3600F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a:ea typeface="+mn-ea"/>
                <a:cs typeface="+mn-cs"/>
              </a:rPr>
              <a:t>End System</a:t>
            </a:r>
            <a:br>
              <a:rPr kumimoji="0" lang="en-US" sz="1400" b="0" i="1" u="none" strike="noStrike" kern="1200" cap="none" spc="0" normalizeH="0" baseline="0" noProof="0" dirty="0">
                <a:ln>
                  <a:noFill/>
                </a:ln>
                <a:solidFill>
                  <a:srgbClr val="000000"/>
                </a:solidFill>
                <a:effectLst/>
                <a:uLnTx/>
                <a:uFillTx/>
                <a:latin typeface="Arial"/>
                <a:ea typeface="+mn-ea"/>
                <a:cs typeface="+mn-cs"/>
              </a:rPr>
            </a:br>
            <a:r>
              <a:rPr lang="en-US" sz="1400" b="1" dirty="0">
                <a:solidFill>
                  <a:srgbClr val="000000"/>
                </a:solidFill>
                <a:latin typeface="Arial"/>
              </a:rPr>
              <a:t>B</a:t>
            </a:r>
            <a:endParaRPr kumimoji="0" lang="en-US" sz="1400" b="1" i="0" u="none" strike="noStrike" kern="1200" cap="none" spc="0" normalizeH="0" baseline="0" noProof="0" dirty="0">
              <a:ln>
                <a:noFill/>
              </a:ln>
              <a:solidFill>
                <a:srgbClr val="000000"/>
              </a:solidFill>
              <a:effectLst/>
              <a:uLnTx/>
              <a:uFillTx/>
              <a:latin typeface="Arial"/>
              <a:ea typeface="+mn-ea"/>
              <a:cs typeface="+mn-cs"/>
            </a:endParaRPr>
          </a:p>
        </p:txBody>
      </p:sp>
      <p:sp>
        <p:nvSpPr>
          <p:cNvPr id="36" name="Google Shape;77;p15">
            <a:extLst>
              <a:ext uri="{FF2B5EF4-FFF2-40B4-BE49-F238E27FC236}">
                <a16:creationId xmlns:a16="http://schemas.microsoft.com/office/drawing/2014/main" id="{C838FC3D-345E-4A83-3323-3DB48CAA6448}"/>
              </a:ext>
            </a:extLst>
          </p:cNvPr>
          <p:cNvSpPr/>
          <p:nvPr/>
        </p:nvSpPr>
        <p:spPr>
          <a:xfrm>
            <a:off x="3409874" y="1912920"/>
            <a:ext cx="1256354"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Intermediary System</a:t>
            </a:r>
            <a:endParaRPr sz="1200" dirty="0"/>
          </a:p>
        </p:txBody>
      </p:sp>
      <p:cxnSp>
        <p:nvCxnSpPr>
          <p:cNvPr id="37" name="Google Shape;78;p15">
            <a:extLst>
              <a:ext uri="{FF2B5EF4-FFF2-40B4-BE49-F238E27FC236}">
                <a16:creationId xmlns:a16="http://schemas.microsoft.com/office/drawing/2014/main" id="{8FCD68D9-B53F-AAE6-0078-24C9DFAA297D}"/>
              </a:ext>
            </a:extLst>
          </p:cNvPr>
          <p:cNvCxnSpPr>
            <a:cxnSpLocks/>
            <a:endCxn id="19" idx="0"/>
          </p:cNvCxnSpPr>
          <p:nvPr/>
        </p:nvCxnSpPr>
        <p:spPr>
          <a:xfrm>
            <a:off x="1720630" y="3773337"/>
            <a:ext cx="1574960" cy="689351"/>
          </a:xfrm>
          <a:prstGeom prst="curvedConnector2">
            <a:avLst/>
          </a:prstGeom>
          <a:noFill/>
          <a:ln w="19050" cap="flat" cmpd="sng">
            <a:solidFill>
              <a:srgbClr val="E06666"/>
            </a:solidFill>
            <a:prstDash val="dashDot"/>
            <a:round/>
            <a:headEnd type="none" w="med" len="med"/>
            <a:tailEnd type="none" w="med" len="med"/>
          </a:ln>
        </p:spPr>
      </p:cxnSp>
      <p:cxnSp>
        <p:nvCxnSpPr>
          <p:cNvPr id="38" name="Google Shape;79;p15">
            <a:extLst>
              <a:ext uri="{FF2B5EF4-FFF2-40B4-BE49-F238E27FC236}">
                <a16:creationId xmlns:a16="http://schemas.microsoft.com/office/drawing/2014/main" id="{A2ECC14E-4CFE-C959-976F-426901755396}"/>
              </a:ext>
            </a:extLst>
          </p:cNvPr>
          <p:cNvCxnSpPr>
            <a:cxnSpLocks/>
            <a:endCxn id="19" idx="0"/>
          </p:cNvCxnSpPr>
          <p:nvPr/>
        </p:nvCxnSpPr>
        <p:spPr>
          <a:xfrm rot="10800000" flipV="1">
            <a:off x="3295591" y="3769264"/>
            <a:ext cx="1570123" cy="693424"/>
          </a:xfrm>
          <a:prstGeom prst="curvedConnector2">
            <a:avLst/>
          </a:prstGeom>
          <a:noFill/>
          <a:ln w="19050" cap="flat" cmpd="sng">
            <a:solidFill>
              <a:srgbClr val="E06666"/>
            </a:solidFill>
            <a:prstDash val="dashDot"/>
            <a:round/>
            <a:headEnd type="none" w="med" len="med"/>
            <a:tailEnd type="none" w="med" len="med"/>
          </a:ln>
        </p:spPr>
      </p:cxnSp>
      <p:sp>
        <p:nvSpPr>
          <p:cNvPr id="40" name="Google Shape;80;p15">
            <a:extLst>
              <a:ext uri="{FF2B5EF4-FFF2-40B4-BE49-F238E27FC236}">
                <a16:creationId xmlns:a16="http://schemas.microsoft.com/office/drawing/2014/main" id="{91AB40B0-06E4-E7BF-442B-FAE13FF787A4}"/>
              </a:ext>
            </a:extLst>
          </p:cNvPr>
          <p:cNvSpPr/>
          <p:nvPr/>
        </p:nvSpPr>
        <p:spPr>
          <a:xfrm>
            <a:off x="1719000" y="2536656"/>
            <a:ext cx="893515" cy="733303"/>
          </a:xfrm>
          <a:custGeom>
            <a:avLst/>
            <a:gdLst>
              <a:gd name="connsiteX0" fmla="*/ 0 w 34403"/>
              <a:gd name="connsiteY0" fmla="*/ 11578 h 14196"/>
              <a:gd name="connsiteX1" fmla="*/ 31603 w 34403"/>
              <a:gd name="connsiteY1" fmla="*/ 13684 h 14196"/>
              <a:gd name="connsiteX2" fmla="*/ 33079 w 34403"/>
              <a:gd name="connsiteY2" fmla="*/ 0 h 14196"/>
              <a:gd name="connsiteX0" fmla="*/ 0 w 20972"/>
              <a:gd name="connsiteY0" fmla="*/ 18757 h 18757"/>
              <a:gd name="connsiteX1" fmla="*/ 18172 w 20972"/>
              <a:gd name="connsiteY1" fmla="*/ 13684 h 18757"/>
              <a:gd name="connsiteX2" fmla="*/ 19648 w 20972"/>
              <a:gd name="connsiteY2" fmla="*/ 0 h 18757"/>
              <a:gd name="connsiteX0" fmla="*/ 0 w 22855"/>
              <a:gd name="connsiteY0" fmla="*/ 18757 h 18757"/>
              <a:gd name="connsiteX1" fmla="*/ 20719 w 22855"/>
              <a:gd name="connsiteY1" fmla="*/ 15073 h 18757"/>
              <a:gd name="connsiteX2" fmla="*/ 19648 w 22855"/>
              <a:gd name="connsiteY2" fmla="*/ 0 h 18757"/>
            </a:gdLst>
            <a:ahLst/>
            <a:cxnLst>
              <a:cxn ang="0">
                <a:pos x="connsiteX0" y="connsiteY0"/>
              </a:cxn>
              <a:cxn ang="0">
                <a:pos x="connsiteX1" y="connsiteY1"/>
              </a:cxn>
              <a:cxn ang="0">
                <a:pos x="connsiteX2" y="connsiteY2"/>
              </a:cxn>
            </a:cxnLst>
            <a:rect l="l" t="t" r="r" b="b"/>
            <a:pathLst>
              <a:path w="22855" h="18757" extrusionOk="0">
                <a:moveTo>
                  <a:pt x="0" y="18757"/>
                </a:moveTo>
                <a:cubicBezTo>
                  <a:pt x="5159" y="18639"/>
                  <a:pt x="15206" y="17003"/>
                  <a:pt x="20719" y="15073"/>
                </a:cubicBezTo>
                <a:cubicBezTo>
                  <a:pt x="26232" y="13143"/>
                  <a:pt x="19294" y="1812"/>
                  <a:pt x="19648" y="0"/>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41" name="Google Shape;81;p15">
            <a:extLst>
              <a:ext uri="{FF2B5EF4-FFF2-40B4-BE49-F238E27FC236}">
                <a16:creationId xmlns:a16="http://schemas.microsoft.com/office/drawing/2014/main" id="{687A3D7C-520A-5FB6-D866-689750875277}"/>
              </a:ext>
            </a:extLst>
          </p:cNvPr>
          <p:cNvSpPr/>
          <p:nvPr/>
        </p:nvSpPr>
        <p:spPr>
          <a:xfrm>
            <a:off x="2976721" y="2525865"/>
            <a:ext cx="650305" cy="580011"/>
          </a:xfrm>
          <a:custGeom>
            <a:avLst/>
            <a:gdLst>
              <a:gd name="connsiteX0" fmla="*/ 0 w 16634"/>
              <a:gd name="connsiteY0" fmla="*/ 276 h 14836"/>
              <a:gd name="connsiteX1" fmla="*/ 4017 w 16634"/>
              <a:gd name="connsiteY1" fmla="*/ 13271 h 14836"/>
              <a:gd name="connsiteX2" fmla="*/ 13941 w 16634"/>
              <a:gd name="connsiteY2" fmla="*/ 13271 h 14836"/>
              <a:gd name="connsiteX3" fmla="*/ 16634 w 16634"/>
              <a:gd name="connsiteY3" fmla="*/ 0 h 14836"/>
            </a:gdLst>
            <a:ahLst/>
            <a:cxnLst>
              <a:cxn ang="0">
                <a:pos x="connsiteX0" y="connsiteY0"/>
              </a:cxn>
              <a:cxn ang="0">
                <a:pos x="connsiteX1" y="connsiteY1"/>
              </a:cxn>
              <a:cxn ang="0">
                <a:pos x="connsiteX2" y="connsiteY2"/>
              </a:cxn>
              <a:cxn ang="0">
                <a:pos x="connsiteX3" y="connsiteY3"/>
              </a:cxn>
            </a:cxnLst>
            <a:rect l="l" t="t" r="r" b="b"/>
            <a:pathLst>
              <a:path w="16634" h="14836" extrusionOk="0">
                <a:moveTo>
                  <a:pt x="0" y="276"/>
                </a:moveTo>
                <a:cubicBezTo>
                  <a:pt x="670" y="2442"/>
                  <a:pt x="1694" y="11105"/>
                  <a:pt x="4017" y="13271"/>
                </a:cubicBezTo>
                <a:cubicBezTo>
                  <a:pt x="6341" y="15437"/>
                  <a:pt x="11854" y="15279"/>
                  <a:pt x="13941" y="13271"/>
                </a:cubicBezTo>
                <a:cubicBezTo>
                  <a:pt x="16028" y="11263"/>
                  <a:pt x="16201" y="2008"/>
                  <a:pt x="16634" y="0"/>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42" name="Google Shape;82;p15">
            <a:extLst>
              <a:ext uri="{FF2B5EF4-FFF2-40B4-BE49-F238E27FC236}">
                <a16:creationId xmlns:a16="http://schemas.microsoft.com/office/drawing/2014/main" id="{3BED8E31-7744-AB59-0714-67B052B483BD}"/>
              </a:ext>
            </a:extLst>
          </p:cNvPr>
          <p:cNvSpPr/>
          <p:nvPr/>
        </p:nvSpPr>
        <p:spPr>
          <a:xfrm>
            <a:off x="3995539" y="2520476"/>
            <a:ext cx="861104" cy="754023"/>
          </a:xfrm>
          <a:custGeom>
            <a:avLst/>
            <a:gdLst>
              <a:gd name="connsiteX0" fmla="*/ 3036 w 37297"/>
              <a:gd name="connsiteY0" fmla="*/ 0 h 15446"/>
              <a:gd name="connsiteX1" fmla="*/ 2308 w 37297"/>
              <a:gd name="connsiteY1" fmla="*/ 14708 h 15446"/>
              <a:gd name="connsiteX2" fmla="*/ 37297 w 37297"/>
              <a:gd name="connsiteY2" fmla="*/ 13468 h 15446"/>
              <a:gd name="connsiteX0" fmla="*/ 560 w 38503"/>
              <a:gd name="connsiteY0" fmla="*/ 0 h 15013"/>
              <a:gd name="connsiteX1" fmla="*/ 3514 w 38503"/>
              <a:gd name="connsiteY1" fmla="*/ 14275 h 15013"/>
              <a:gd name="connsiteX2" fmla="*/ 38503 w 38503"/>
              <a:gd name="connsiteY2" fmla="*/ 13035 h 15013"/>
              <a:gd name="connsiteX0" fmla="*/ 560 w 21135"/>
              <a:gd name="connsiteY0" fmla="*/ 0 h 16277"/>
              <a:gd name="connsiteX1" fmla="*/ 3514 w 21135"/>
              <a:gd name="connsiteY1" fmla="*/ 14275 h 16277"/>
              <a:gd name="connsiteX2" fmla="*/ 21135 w 21135"/>
              <a:gd name="connsiteY2" fmla="*/ 16277 h 16277"/>
              <a:gd name="connsiteX0" fmla="*/ 560 w 20903"/>
              <a:gd name="connsiteY0" fmla="*/ 0 h 19287"/>
              <a:gd name="connsiteX1" fmla="*/ 3514 w 20903"/>
              <a:gd name="connsiteY1" fmla="*/ 14275 h 19287"/>
              <a:gd name="connsiteX2" fmla="*/ 20903 w 20903"/>
              <a:gd name="connsiteY2" fmla="*/ 19287 h 19287"/>
              <a:gd name="connsiteX0" fmla="*/ 1683 w 22026"/>
              <a:gd name="connsiteY0" fmla="*/ 0 h 19287"/>
              <a:gd name="connsiteX1" fmla="*/ 2784 w 22026"/>
              <a:gd name="connsiteY1" fmla="*/ 14970 h 19287"/>
              <a:gd name="connsiteX2" fmla="*/ 22026 w 22026"/>
              <a:gd name="connsiteY2" fmla="*/ 19287 h 19287"/>
            </a:gdLst>
            <a:ahLst/>
            <a:cxnLst>
              <a:cxn ang="0">
                <a:pos x="connsiteX0" y="connsiteY0"/>
              </a:cxn>
              <a:cxn ang="0">
                <a:pos x="connsiteX1" y="connsiteY1"/>
              </a:cxn>
              <a:cxn ang="0">
                <a:pos x="connsiteX2" y="connsiteY2"/>
              </a:cxn>
            </a:cxnLst>
            <a:rect l="l" t="t" r="r" b="b"/>
            <a:pathLst>
              <a:path w="22026" h="19287" extrusionOk="0">
                <a:moveTo>
                  <a:pt x="1683" y="0"/>
                </a:moveTo>
                <a:cubicBezTo>
                  <a:pt x="1959" y="2127"/>
                  <a:pt x="-2926" y="12725"/>
                  <a:pt x="2784" y="14970"/>
                </a:cubicBezTo>
                <a:cubicBezTo>
                  <a:pt x="8494" y="17215"/>
                  <a:pt x="16592" y="19169"/>
                  <a:pt x="22026" y="19287"/>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44" name="Google Shape;71;p15">
            <a:extLst>
              <a:ext uri="{FF2B5EF4-FFF2-40B4-BE49-F238E27FC236}">
                <a16:creationId xmlns:a16="http://schemas.microsoft.com/office/drawing/2014/main" id="{D32D5870-6F09-7E0C-8538-DCCA326046EC}"/>
              </a:ext>
            </a:extLst>
          </p:cNvPr>
          <p:cNvSpPr/>
          <p:nvPr/>
        </p:nvSpPr>
        <p:spPr>
          <a:xfrm>
            <a:off x="2069699" y="2768261"/>
            <a:ext cx="2403404" cy="1457116"/>
          </a:xfrm>
          <a:prstGeom prst="cloud">
            <a:avLst/>
          </a:prstGeom>
          <a:solidFill>
            <a:srgbClr val="FFFFFF">
              <a:alpha val="53725"/>
            </a:srgbClr>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p15">
            <a:extLst>
              <a:ext uri="{FF2B5EF4-FFF2-40B4-BE49-F238E27FC236}">
                <a16:creationId xmlns:a16="http://schemas.microsoft.com/office/drawing/2014/main" id="{F4BA8ECB-32C4-AB64-6AC9-73331E6F27E1}"/>
              </a:ext>
            </a:extLst>
          </p:cNvPr>
          <p:cNvSpPr txBox="1"/>
          <p:nvPr/>
        </p:nvSpPr>
        <p:spPr>
          <a:xfrm>
            <a:off x="2296185" y="3123020"/>
            <a:ext cx="1923657" cy="923299"/>
          </a:xfrm>
          <a:prstGeom prst="rect">
            <a:avLst/>
          </a:prstGeom>
          <a:noFill/>
          <a:ln>
            <a:noFill/>
          </a:ln>
        </p:spPr>
        <p:txBody>
          <a:bodyPr spcFirstLastPara="1" wrap="square" lIns="91425" tIns="91425" rIns="91425" bIns="91425" anchor="t" anchorCtr="0">
            <a:spAutoFit/>
          </a:bodyPr>
          <a:lstStyle/>
          <a:p>
            <a:pPr lvl="0" algn="ctr"/>
            <a:r>
              <a:rPr lang="en-US" sz="1200" i="1" dirty="0">
                <a:solidFill>
                  <a:srgbClr val="434343"/>
                </a:solidFill>
              </a:rPr>
              <a:t>TSP</a:t>
            </a:r>
          </a:p>
          <a:p>
            <a:pPr lvl="0" algn="ctr"/>
            <a:endParaRPr lang="en-US" sz="1200" i="1" dirty="0">
              <a:solidFill>
                <a:srgbClr val="434343"/>
              </a:solidFill>
            </a:endParaRPr>
          </a:p>
          <a:p>
            <a:pPr lvl="0" algn="ctr"/>
            <a:r>
              <a:rPr lang="en-US" sz="1200" i="1" dirty="0">
                <a:solidFill>
                  <a:srgbClr val="434343"/>
                </a:solidFill>
              </a:rPr>
              <a:t>Trust Spanning</a:t>
            </a:r>
            <a:br>
              <a:rPr lang="en-US" sz="1200" i="1" dirty="0">
                <a:solidFill>
                  <a:srgbClr val="434343"/>
                </a:solidFill>
              </a:rPr>
            </a:br>
            <a:r>
              <a:rPr lang="en-US" sz="1200" i="1" dirty="0">
                <a:solidFill>
                  <a:srgbClr val="434343"/>
                </a:solidFill>
              </a:rPr>
              <a:t>Protocol</a:t>
            </a:r>
          </a:p>
        </p:txBody>
      </p:sp>
      <p:sp>
        <p:nvSpPr>
          <p:cNvPr id="50" name="Rectangle 49">
            <a:extLst>
              <a:ext uri="{FF2B5EF4-FFF2-40B4-BE49-F238E27FC236}">
                <a16:creationId xmlns:a16="http://schemas.microsoft.com/office/drawing/2014/main" id="{6194ADC8-2458-9CB5-4A39-0A7A6410ED2D}"/>
              </a:ext>
            </a:extLst>
          </p:cNvPr>
          <p:cNvSpPr/>
          <p:nvPr/>
        </p:nvSpPr>
        <p:spPr>
          <a:xfrm>
            <a:off x="860078" y="1903867"/>
            <a:ext cx="4874416" cy="3216876"/>
          </a:xfrm>
          <a:prstGeom prst="rect">
            <a:avLst/>
          </a:prstGeom>
          <a:solidFill>
            <a:srgbClr val="FFFFFF">
              <a:alpha val="6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9502B13A-AF6A-C480-988C-D8E2AC76DBCF}"/>
              </a:ext>
            </a:extLst>
          </p:cNvPr>
          <p:cNvGrpSpPr/>
          <p:nvPr/>
        </p:nvGrpSpPr>
        <p:grpSpPr>
          <a:xfrm>
            <a:off x="19162" y="3572330"/>
            <a:ext cx="1669797" cy="1527558"/>
            <a:chOff x="19162" y="3572330"/>
            <a:chExt cx="1669797" cy="1527558"/>
          </a:xfrm>
        </p:grpSpPr>
        <p:pic>
          <p:nvPicPr>
            <p:cNvPr id="46" name="Picture 45" descr="A logo of a cube&#10;&#10;Description automatically generated">
              <a:extLst>
                <a:ext uri="{FF2B5EF4-FFF2-40B4-BE49-F238E27FC236}">
                  <a16:creationId xmlns:a16="http://schemas.microsoft.com/office/drawing/2014/main" id="{8FEC9244-0E4B-308D-C186-3DFBB5EED106}"/>
                </a:ext>
              </a:extLst>
            </p:cNvPr>
            <p:cNvPicPr>
              <a:picLocks noChangeAspect="1"/>
            </p:cNvPicPr>
            <p:nvPr/>
          </p:nvPicPr>
          <p:blipFill>
            <a:blip r:embed="rId7"/>
            <a:srcRect t="65810"/>
            <a:stretch/>
          </p:blipFill>
          <p:spPr>
            <a:xfrm>
              <a:off x="19162" y="4467008"/>
              <a:ext cx="1669797" cy="632880"/>
            </a:xfrm>
            <a:prstGeom prst="rect">
              <a:avLst/>
            </a:prstGeom>
          </p:spPr>
        </p:pic>
        <p:pic>
          <p:nvPicPr>
            <p:cNvPr id="47" name="Picture 46" descr="Robrix logo: a colorful cube with the middle edges partially missing.">
              <a:extLst>
                <a:ext uri="{FF2B5EF4-FFF2-40B4-BE49-F238E27FC236}">
                  <a16:creationId xmlns:a16="http://schemas.microsoft.com/office/drawing/2014/main" id="{D7CCA41A-BFDC-6EB3-6BC5-FE43D2264FF2}"/>
                </a:ext>
              </a:extLst>
            </p:cNvPr>
            <p:cNvPicPr>
              <a:picLocks noChangeAspect="1"/>
            </p:cNvPicPr>
            <p:nvPr/>
          </p:nvPicPr>
          <p:blipFill>
            <a:blip r:embed="rId8">
              <a:extLst>
                <a:ext uri="{BEBA8EAE-BF5A-486C-A8C5-ECC9F3942E4B}">
                  <a14:imgProps xmlns:a14="http://schemas.microsoft.com/office/drawing/2010/main">
                    <a14:imgLayer r:embed="rId9">
                      <a14:imgEffect>
                        <a14:artisticMarker/>
                      </a14:imgEffect>
                    </a14:imgLayer>
                  </a14:imgProps>
                </a:ext>
              </a:extLst>
            </a:blip>
            <a:stretch>
              <a:fillRect/>
            </a:stretch>
          </p:blipFill>
          <p:spPr>
            <a:xfrm>
              <a:off x="375092" y="3572330"/>
              <a:ext cx="925009" cy="925009"/>
            </a:xfrm>
            <a:prstGeom prst="rect">
              <a:avLst/>
            </a:prstGeom>
          </p:spPr>
        </p:pic>
      </p:grpSp>
      <p:grpSp>
        <p:nvGrpSpPr>
          <p:cNvPr id="139" name="Group 138">
            <a:extLst>
              <a:ext uri="{FF2B5EF4-FFF2-40B4-BE49-F238E27FC236}">
                <a16:creationId xmlns:a16="http://schemas.microsoft.com/office/drawing/2014/main" id="{6DDEC54A-AB4E-4686-C114-6F0804CA0135}"/>
              </a:ext>
            </a:extLst>
          </p:cNvPr>
          <p:cNvGrpSpPr/>
          <p:nvPr/>
        </p:nvGrpSpPr>
        <p:grpSpPr>
          <a:xfrm>
            <a:off x="4771931" y="3722758"/>
            <a:ext cx="1669797" cy="1527558"/>
            <a:chOff x="4771931" y="3722758"/>
            <a:chExt cx="1669797" cy="1527558"/>
          </a:xfrm>
        </p:grpSpPr>
        <p:pic>
          <p:nvPicPr>
            <p:cNvPr id="48" name="Picture 47" descr="A logo of a cube&#10;&#10;Description automatically generated">
              <a:extLst>
                <a:ext uri="{FF2B5EF4-FFF2-40B4-BE49-F238E27FC236}">
                  <a16:creationId xmlns:a16="http://schemas.microsoft.com/office/drawing/2014/main" id="{D4B29A9D-E8AB-AA9C-639D-E78111E045F9}"/>
                </a:ext>
              </a:extLst>
            </p:cNvPr>
            <p:cNvPicPr>
              <a:picLocks noChangeAspect="1"/>
            </p:cNvPicPr>
            <p:nvPr/>
          </p:nvPicPr>
          <p:blipFill>
            <a:blip r:embed="rId7"/>
            <a:srcRect t="65810"/>
            <a:stretch/>
          </p:blipFill>
          <p:spPr>
            <a:xfrm>
              <a:off x="4771931" y="4617436"/>
              <a:ext cx="1669797" cy="632880"/>
            </a:xfrm>
            <a:prstGeom prst="rect">
              <a:avLst/>
            </a:prstGeom>
          </p:spPr>
        </p:pic>
        <p:pic>
          <p:nvPicPr>
            <p:cNvPr id="49" name="Picture 48" descr="Robrix logo: a colorful cube with the middle edges partially missing.">
              <a:extLst>
                <a:ext uri="{FF2B5EF4-FFF2-40B4-BE49-F238E27FC236}">
                  <a16:creationId xmlns:a16="http://schemas.microsoft.com/office/drawing/2014/main" id="{38E5AD3B-3F94-827B-9926-A0C5C0279F5A}"/>
                </a:ext>
              </a:extLst>
            </p:cNvPr>
            <p:cNvPicPr>
              <a:picLocks noChangeAspect="1"/>
            </p:cNvPicPr>
            <p:nvPr/>
          </p:nvPicPr>
          <p:blipFill>
            <a:blip r:embed="rId8">
              <a:extLst>
                <a:ext uri="{BEBA8EAE-BF5A-486C-A8C5-ECC9F3942E4B}">
                  <a14:imgProps xmlns:a14="http://schemas.microsoft.com/office/drawing/2010/main">
                    <a14:imgLayer r:embed="rId9">
                      <a14:imgEffect>
                        <a14:artisticMarker/>
                      </a14:imgEffect>
                    </a14:imgLayer>
                  </a14:imgProps>
                </a:ext>
              </a:extLst>
            </a:blip>
            <a:stretch>
              <a:fillRect/>
            </a:stretch>
          </p:blipFill>
          <p:spPr>
            <a:xfrm>
              <a:off x="5127861" y="3722758"/>
              <a:ext cx="925009" cy="925009"/>
            </a:xfrm>
            <a:prstGeom prst="rect">
              <a:avLst/>
            </a:prstGeom>
          </p:spPr>
        </p:pic>
      </p:grpSp>
      <p:sp>
        <p:nvSpPr>
          <p:cNvPr id="55" name="TextBox 54">
            <a:extLst>
              <a:ext uri="{FF2B5EF4-FFF2-40B4-BE49-F238E27FC236}">
                <a16:creationId xmlns:a16="http://schemas.microsoft.com/office/drawing/2014/main" id="{2A4812BF-9BD2-558B-0FBE-F1647E52FE6A}"/>
              </a:ext>
            </a:extLst>
          </p:cNvPr>
          <p:cNvSpPr txBox="1"/>
          <p:nvPr/>
        </p:nvSpPr>
        <p:spPr>
          <a:xfrm>
            <a:off x="3763371" y="1648179"/>
            <a:ext cx="1805714" cy="374571"/>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 </a:t>
            </a:r>
            <a:r>
              <a:rPr lang="en-US" sz="1600" baseline="14000" dirty="0" err="1">
                <a:latin typeface="Menlo" panose="020B0609030804020204" pitchFamily="49" charset="0"/>
                <a:ea typeface="Menlo" panose="020B0609030804020204" pitchFamily="49" charset="0"/>
                <a:cs typeface="Menlo" panose="020B0609030804020204" pitchFamily="49" charset="0"/>
              </a:rPr>
              <a:t>q.teaspoon.world</a:t>
            </a:r>
            <a:endParaRPr lang="en-US" sz="1200" dirty="0"/>
          </a:p>
        </p:txBody>
      </p:sp>
      <p:sp>
        <p:nvSpPr>
          <p:cNvPr id="56" name="TextBox 55">
            <a:extLst>
              <a:ext uri="{FF2B5EF4-FFF2-40B4-BE49-F238E27FC236}">
                <a16:creationId xmlns:a16="http://schemas.microsoft.com/office/drawing/2014/main" id="{4F5DC550-AFE7-FF04-8195-B6F21F531EC0}"/>
              </a:ext>
            </a:extLst>
          </p:cNvPr>
          <p:cNvSpPr txBox="1"/>
          <p:nvPr/>
        </p:nvSpPr>
        <p:spPr>
          <a:xfrm>
            <a:off x="1072062" y="1645923"/>
            <a:ext cx="1805714" cy="374571"/>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 </a:t>
            </a:r>
            <a:r>
              <a:rPr lang="en-US" sz="1600" baseline="14000" dirty="0" err="1">
                <a:latin typeface="Menlo" panose="020B0609030804020204" pitchFamily="49" charset="0"/>
                <a:ea typeface="Menlo" panose="020B0609030804020204" pitchFamily="49" charset="0"/>
                <a:cs typeface="Menlo" panose="020B0609030804020204" pitchFamily="49" charset="0"/>
              </a:rPr>
              <a:t>p.teaspoon.world</a:t>
            </a:r>
            <a:endParaRPr lang="en-US" sz="1200" dirty="0"/>
          </a:p>
        </p:txBody>
      </p:sp>
      <p:sp>
        <p:nvSpPr>
          <p:cNvPr id="59" name="Rectangle 58">
            <a:extLst>
              <a:ext uri="{FF2B5EF4-FFF2-40B4-BE49-F238E27FC236}">
                <a16:creationId xmlns:a16="http://schemas.microsoft.com/office/drawing/2014/main" id="{7CA5F061-CA48-B47A-7710-39BAB92B8D2A}"/>
              </a:ext>
            </a:extLst>
          </p:cNvPr>
          <p:cNvSpPr/>
          <p:nvPr/>
        </p:nvSpPr>
        <p:spPr>
          <a:xfrm>
            <a:off x="2356130" y="3091494"/>
            <a:ext cx="1879299" cy="1997428"/>
          </a:xfrm>
          <a:prstGeom prst="rect">
            <a:avLst/>
          </a:prstGeom>
          <a:solidFill>
            <a:srgbClr val="FFFFFF">
              <a:alpha val="5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036979FE-52D3-F1E2-63F2-F5C082366ED4}"/>
              </a:ext>
            </a:extLst>
          </p:cNvPr>
          <p:cNvPicPr>
            <a:picLocks noChangeAspect="1"/>
          </p:cNvPicPr>
          <p:nvPr/>
        </p:nvPicPr>
        <p:blipFill>
          <a:blip r:embed="rId10">
            <a:alphaModFix/>
            <a:duotone>
              <a:prstClr val="black"/>
              <a:schemeClr val="tx1">
                <a:lumMod val="95000"/>
                <a:lumOff val="5000"/>
                <a:tint val="45000"/>
                <a:satMod val="400000"/>
              </a:schemeClr>
            </a:duotone>
            <a:extLst>
              <a:ext uri="{BEBA8EAE-BF5A-486C-A8C5-ECC9F3942E4B}">
                <a14:imgProps xmlns:a14="http://schemas.microsoft.com/office/drawing/2010/main">
                  <a14:imgLayer r:embed="rId11">
                    <a14:imgEffect>
                      <a14:artisticGlowEdges/>
                    </a14:imgEffect>
                    <a14:imgEffect>
                      <a14:sharpenSoften amount="50000"/>
                    </a14:imgEffect>
                    <a14:imgEffect>
                      <a14:colorTemperature colorTemp="4700"/>
                    </a14:imgEffect>
                    <a14:imgEffect>
                      <a14:brightnessContrast bright="-40000" contrast="-40000"/>
                    </a14:imgEffect>
                  </a14:imgLayer>
                </a14:imgProps>
              </a:ext>
            </a:extLst>
          </a:blip>
          <a:srcRect/>
          <a:stretch/>
        </p:blipFill>
        <p:spPr>
          <a:xfrm>
            <a:off x="2584686" y="3121876"/>
            <a:ext cx="1377059" cy="586324"/>
          </a:xfrm>
          <a:prstGeom prst="rect">
            <a:avLst/>
          </a:prstGeom>
        </p:spPr>
      </p:pic>
      <p:sp>
        <p:nvSpPr>
          <p:cNvPr id="58" name="TextBox 57">
            <a:extLst>
              <a:ext uri="{FF2B5EF4-FFF2-40B4-BE49-F238E27FC236}">
                <a16:creationId xmlns:a16="http://schemas.microsoft.com/office/drawing/2014/main" id="{67BAEB1D-02AA-24BF-D838-52F97C51EEAB}"/>
              </a:ext>
            </a:extLst>
          </p:cNvPr>
          <p:cNvSpPr txBox="1"/>
          <p:nvPr/>
        </p:nvSpPr>
        <p:spPr>
          <a:xfrm>
            <a:off x="2584687" y="3746122"/>
            <a:ext cx="1369154" cy="651668"/>
          </a:xfrm>
          <a:prstGeom prst="rect">
            <a:avLst/>
          </a:prstGeom>
          <a:noFill/>
        </p:spPr>
        <p:txBody>
          <a:bodyPr wrap="square" rtlCol="0">
            <a:spAutoFit/>
          </a:bodyPr>
          <a:lstStyle/>
          <a:p>
            <a:pPr algn="ctr"/>
            <a:r>
              <a:rPr lang="en-US" sz="2800" u="sng" dirty="0">
                <a:hlinkClick r:id="rId12" invalidUrl="https:///"/>
              </a:rPr>
              <a:t>https://</a:t>
            </a:r>
            <a:endParaRPr lang="en-US" sz="2800" u="sng" dirty="0"/>
          </a:p>
        </p:txBody>
      </p:sp>
      <p:pic>
        <p:nvPicPr>
          <p:cNvPr id="60" name="Picture 59">
            <a:extLst>
              <a:ext uri="{FF2B5EF4-FFF2-40B4-BE49-F238E27FC236}">
                <a16:creationId xmlns:a16="http://schemas.microsoft.com/office/drawing/2014/main" id="{8DD0390A-54CA-1547-5A43-D0A7D0502009}"/>
              </a:ext>
            </a:extLst>
          </p:cNvPr>
          <p:cNvPicPr>
            <a:picLocks noChangeAspect="1"/>
          </p:cNvPicPr>
          <p:nvPr/>
        </p:nvPicPr>
        <p:blipFill>
          <a:blip r:embed="rId13"/>
          <a:stretch>
            <a:fillRect/>
          </a:stretch>
        </p:blipFill>
        <p:spPr>
          <a:xfrm>
            <a:off x="6759971" y="3721103"/>
            <a:ext cx="5308654" cy="859659"/>
          </a:xfrm>
          <a:prstGeom prst="rect">
            <a:avLst/>
          </a:prstGeom>
        </p:spPr>
      </p:pic>
      <p:pic>
        <p:nvPicPr>
          <p:cNvPr id="63" name="Picture 62">
            <a:extLst>
              <a:ext uri="{FF2B5EF4-FFF2-40B4-BE49-F238E27FC236}">
                <a16:creationId xmlns:a16="http://schemas.microsoft.com/office/drawing/2014/main" id="{44F2C4B3-B6C8-F52B-9A48-433497918591}"/>
              </a:ext>
            </a:extLst>
          </p:cNvPr>
          <p:cNvPicPr>
            <a:picLocks noChangeAspect="1"/>
          </p:cNvPicPr>
          <p:nvPr/>
        </p:nvPicPr>
        <p:blipFill>
          <a:blip r:embed="rId14"/>
          <a:stretch>
            <a:fillRect/>
          </a:stretch>
        </p:blipFill>
        <p:spPr>
          <a:xfrm>
            <a:off x="6759970" y="2067237"/>
            <a:ext cx="5308654" cy="877378"/>
          </a:xfrm>
          <a:prstGeom prst="rect">
            <a:avLst/>
          </a:prstGeom>
        </p:spPr>
      </p:pic>
      <p:sp>
        <p:nvSpPr>
          <p:cNvPr id="128" name="TextBox 127">
            <a:extLst>
              <a:ext uri="{FF2B5EF4-FFF2-40B4-BE49-F238E27FC236}">
                <a16:creationId xmlns:a16="http://schemas.microsoft.com/office/drawing/2014/main" id="{53171C1C-4908-E7A3-AA46-810ECAB242AA}"/>
              </a:ext>
            </a:extLst>
          </p:cNvPr>
          <p:cNvSpPr txBox="1"/>
          <p:nvPr/>
        </p:nvSpPr>
        <p:spPr>
          <a:xfrm>
            <a:off x="6759970" y="3398797"/>
            <a:ext cx="7421218" cy="307777"/>
          </a:xfrm>
          <a:prstGeom prst="rect">
            <a:avLst/>
          </a:prstGeom>
          <a:noFill/>
        </p:spPr>
        <p:txBody>
          <a:bodyPr wrap="square" rtlCol="0">
            <a:spAutoFit/>
          </a:bodyPr>
          <a:lstStyle/>
          <a:p>
            <a:r>
              <a:rPr lang="en-US" sz="1400" dirty="0"/>
              <a:t>We can use confidential encrypted messages in direct rooms:</a:t>
            </a:r>
          </a:p>
        </p:txBody>
      </p:sp>
      <p:sp>
        <p:nvSpPr>
          <p:cNvPr id="129" name="TextBox 128">
            <a:extLst>
              <a:ext uri="{FF2B5EF4-FFF2-40B4-BE49-F238E27FC236}">
                <a16:creationId xmlns:a16="http://schemas.microsoft.com/office/drawing/2014/main" id="{DD6C38AD-D994-61EE-257C-8BFE94C577C5}"/>
              </a:ext>
            </a:extLst>
          </p:cNvPr>
          <p:cNvSpPr txBox="1"/>
          <p:nvPr/>
        </p:nvSpPr>
        <p:spPr>
          <a:xfrm>
            <a:off x="6759970" y="1713651"/>
            <a:ext cx="7421218" cy="307777"/>
          </a:xfrm>
          <a:prstGeom prst="rect">
            <a:avLst/>
          </a:prstGeom>
          <a:noFill/>
        </p:spPr>
        <p:txBody>
          <a:bodyPr wrap="square" rtlCol="0">
            <a:spAutoFit/>
          </a:bodyPr>
          <a:lstStyle/>
          <a:p>
            <a:r>
              <a:rPr lang="en-US" sz="1400" dirty="0"/>
              <a:t>We use non-confidential signed messages in public rooms:</a:t>
            </a:r>
          </a:p>
        </p:txBody>
      </p:sp>
      <p:sp>
        <p:nvSpPr>
          <p:cNvPr id="130" name="TextBox 129">
            <a:extLst>
              <a:ext uri="{FF2B5EF4-FFF2-40B4-BE49-F238E27FC236}">
                <a16:creationId xmlns:a16="http://schemas.microsoft.com/office/drawing/2014/main" id="{F4D2376F-0CDC-3CE9-62F5-A0E4DAAAC4F6}"/>
              </a:ext>
            </a:extLst>
          </p:cNvPr>
          <p:cNvSpPr txBox="1"/>
          <p:nvPr/>
        </p:nvSpPr>
        <p:spPr>
          <a:xfrm>
            <a:off x="7113538" y="5505786"/>
            <a:ext cx="8237532" cy="646331"/>
          </a:xfrm>
          <a:prstGeom prst="rect">
            <a:avLst/>
          </a:prstGeom>
          <a:noFill/>
        </p:spPr>
        <p:txBody>
          <a:bodyPr wrap="square">
            <a:spAutoFit/>
          </a:bodyPr>
          <a:lstStyle/>
          <a:p>
            <a:pPr marL="742950" indent="-285750" rtl="0" fontAlgn="base">
              <a:buFont typeface="Arial" panose="020B0604020202020204" pitchFamily="34" charset="0"/>
              <a:buChar char="•"/>
            </a:pPr>
            <a:r>
              <a:rPr lang="en-US" sz="1200" b="0" i="0" u="none" strike="noStrike" dirty="0">
                <a:solidFill>
                  <a:schemeClr val="bg1">
                    <a:lumMod val="50000"/>
                  </a:schemeClr>
                </a:solidFill>
                <a:effectLst/>
                <a:latin typeface="Arial" panose="020B0604020202020204" pitchFamily="34" charset="0"/>
              </a:rPr>
              <a:t>TSP Spec: </a:t>
            </a:r>
            <a:r>
              <a:rPr lang="en-US" sz="1200" b="0" i="0" u="sng" strike="noStrike" dirty="0">
                <a:solidFill>
                  <a:schemeClr val="bg1">
                    <a:lumMod val="50000"/>
                  </a:schemeClr>
                </a:solidFill>
                <a:effectLst/>
                <a:latin typeface="Arial" panose="020B0604020202020204" pitchFamily="34" charset="0"/>
                <a:hlinkClick r:id="rId15">
                  <a:extLst>
                    <a:ext uri="{A12FA001-AC4F-418D-AE19-62706E023703}">
                      <ahyp:hlinkClr xmlns:ahyp="http://schemas.microsoft.com/office/drawing/2018/hyperlinkcolor" val="tx"/>
                    </a:ext>
                  </a:extLst>
                </a:hlinkClick>
              </a:rPr>
              <a:t>https://trustoverip.github.io/tswg-tsp-specification/</a:t>
            </a:r>
            <a:endParaRPr lang="en-US" sz="1200" b="0" i="0" u="none" strike="noStrike" dirty="0">
              <a:solidFill>
                <a:schemeClr val="bg1">
                  <a:lumMod val="50000"/>
                </a:schemeClr>
              </a:solidFill>
              <a:effectLst/>
              <a:latin typeface="Arial" panose="020B0604020202020204" pitchFamily="34" charset="0"/>
            </a:endParaRPr>
          </a:p>
          <a:p>
            <a:pPr marL="742950" indent="-285750" rtl="0" fontAlgn="base">
              <a:buFont typeface="Arial" panose="020B0604020202020204" pitchFamily="34" charset="0"/>
              <a:buChar char="•"/>
            </a:pPr>
            <a:r>
              <a:rPr lang="en-US" sz="1200" b="0" i="0" u="none" strike="noStrike" dirty="0">
                <a:solidFill>
                  <a:schemeClr val="bg1">
                    <a:lumMod val="50000"/>
                  </a:schemeClr>
                </a:solidFill>
                <a:effectLst/>
                <a:latin typeface="Arial" panose="020B0604020202020204" pitchFamily="34" charset="0"/>
              </a:rPr>
              <a:t>TSP SDK:  </a:t>
            </a:r>
            <a:r>
              <a:rPr lang="en-US" sz="1200" b="0" i="0" u="sng" strike="noStrike" dirty="0">
                <a:solidFill>
                  <a:schemeClr val="bg1">
                    <a:lumMod val="50000"/>
                  </a:schemeClr>
                </a:solidFill>
                <a:effectLst/>
                <a:latin typeface="Arial" panose="020B0604020202020204" pitchFamily="34" charset="0"/>
                <a:hlinkClick r:id="rId16">
                  <a:extLst>
                    <a:ext uri="{A12FA001-AC4F-418D-AE19-62706E023703}">
                      <ahyp:hlinkClr xmlns:ahyp="http://schemas.microsoft.com/office/drawing/2018/hyperlinkcolor" val="tx"/>
                    </a:ext>
                  </a:extLst>
                </a:hlinkClick>
              </a:rPr>
              <a:t>https://github.com/openwallet-foundation-labs/tsp</a:t>
            </a:r>
            <a:br>
              <a:rPr lang="en-US" sz="1200" b="0" i="0" u="none" strike="noStrike" dirty="0">
                <a:solidFill>
                  <a:schemeClr val="bg1">
                    <a:lumMod val="50000"/>
                  </a:schemeClr>
                </a:solidFill>
                <a:effectLst/>
                <a:latin typeface="Arial" panose="020B0604020202020204" pitchFamily="34" charset="0"/>
              </a:rPr>
            </a:br>
            <a:endParaRPr lang="en-US" sz="1200" b="0" i="0" u="none" strike="noStrike" dirty="0">
              <a:solidFill>
                <a:schemeClr val="bg1">
                  <a:lumMod val="50000"/>
                </a:schemeClr>
              </a:solidFill>
              <a:effectLst/>
              <a:latin typeface="Arial" panose="020B0604020202020204" pitchFamily="34" charset="0"/>
            </a:endParaRPr>
          </a:p>
        </p:txBody>
      </p:sp>
      <p:sp>
        <p:nvSpPr>
          <p:cNvPr id="140" name="TextBox 139">
            <a:extLst>
              <a:ext uri="{FF2B5EF4-FFF2-40B4-BE49-F238E27FC236}">
                <a16:creationId xmlns:a16="http://schemas.microsoft.com/office/drawing/2014/main" id="{EF5C853B-78BC-8A21-22DC-2FEB268FF57E}"/>
              </a:ext>
            </a:extLst>
          </p:cNvPr>
          <p:cNvSpPr txBox="1"/>
          <p:nvPr/>
        </p:nvSpPr>
        <p:spPr>
          <a:xfrm>
            <a:off x="2317917" y="4589419"/>
            <a:ext cx="1966280" cy="374571"/>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 </a:t>
            </a:r>
            <a:r>
              <a:rPr lang="en-US" sz="1600" baseline="14000" dirty="0" err="1">
                <a:latin typeface="Menlo" panose="020B0609030804020204" pitchFamily="49" charset="0"/>
                <a:ea typeface="Menlo" panose="020B0609030804020204" pitchFamily="49" charset="0"/>
                <a:cs typeface="Menlo" panose="020B0609030804020204" pitchFamily="49" charset="0"/>
              </a:rPr>
              <a:t>did.teaspoon.world</a:t>
            </a:r>
            <a:endParaRPr lang="en-US" sz="1200" dirty="0"/>
          </a:p>
        </p:txBody>
      </p:sp>
    </p:spTree>
    <p:extLst>
      <p:ext uri="{BB962C8B-B14F-4D97-AF65-F5344CB8AC3E}">
        <p14:creationId xmlns:p14="http://schemas.microsoft.com/office/powerpoint/2010/main" val="3301079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500"/>
                                        <p:tgtEl>
                                          <p:spTgt spid="13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500"/>
                                        <p:tgtEl>
                                          <p:spTgt spid="1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1000"/>
                                        <p:tgtEl>
                                          <p:spTgt spid="59"/>
                                        </p:tgtEl>
                                      </p:cBhvr>
                                    </p:animEffec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1000"/>
                                        <p:tgtEl>
                                          <p:spTgt spid="5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1000"/>
                                        <p:tgtEl>
                                          <p:spTgt spid="5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0"/>
                                        </p:tgtEl>
                                        <p:attrNameLst>
                                          <p:attrName>style.visibility</p:attrName>
                                        </p:attrNameLst>
                                      </p:cBhvr>
                                      <p:to>
                                        <p:strVal val="visible"/>
                                      </p:to>
                                    </p:set>
                                    <p:animEffect transition="in" filter="fade">
                                      <p:cBhvr>
                                        <p:cTn id="40" dur="500"/>
                                        <p:tgtEl>
                                          <p:spTgt spid="14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animBg="1"/>
      <p:bldP spid="56" grpId="0" animBg="1"/>
      <p:bldP spid="59" grpId="0" animBg="1"/>
      <p:bldP spid="58" grpId="0"/>
      <p:bldP spid="128" grpId="0"/>
      <p:bldP spid="129" grpId="0"/>
      <p:bldP spid="1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1F783BA1-F0D0-F34E-7455-5D217439BC7C}"/>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0634DFBD-A888-0BA2-9E0F-41E1B95A7E12}"/>
              </a:ext>
            </a:extLst>
          </p:cNvPr>
          <p:cNvSpPr/>
          <p:nvPr/>
        </p:nvSpPr>
        <p:spPr>
          <a:xfrm>
            <a:off x="426716" y="4321816"/>
            <a:ext cx="9501055" cy="54190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dirty="0"/>
          </a:p>
        </p:txBody>
      </p:sp>
      <p:sp>
        <p:nvSpPr>
          <p:cNvPr id="7" name="Rounded Rectangle 6">
            <a:extLst>
              <a:ext uri="{FF2B5EF4-FFF2-40B4-BE49-F238E27FC236}">
                <a16:creationId xmlns:a16="http://schemas.microsoft.com/office/drawing/2014/main" id="{EF198071-46F9-3A04-1F13-08EE9C2C4D00}"/>
              </a:ext>
            </a:extLst>
          </p:cNvPr>
          <p:cNvSpPr/>
          <p:nvPr/>
        </p:nvSpPr>
        <p:spPr>
          <a:xfrm>
            <a:off x="816557" y="5444982"/>
            <a:ext cx="6799088" cy="54190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dirty="0"/>
          </a:p>
        </p:txBody>
      </p:sp>
      <p:sp>
        <p:nvSpPr>
          <p:cNvPr id="4" name="Rounded Rectangle 3">
            <a:extLst>
              <a:ext uri="{FF2B5EF4-FFF2-40B4-BE49-F238E27FC236}">
                <a16:creationId xmlns:a16="http://schemas.microsoft.com/office/drawing/2014/main" id="{5C3EACBF-B0FA-7E34-A9AA-FC244C67B0F6}"/>
              </a:ext>
            </a:extLst>
          </p:cNvPr>
          <p:cNvSpPr/>
          <p:nvPr/>
        </p:nvSpPr>
        <p:spPr>
          <a:xfrm>
            <a:off x="426717" y="3703522"/>
            <a:ext cx="7188927" cy="54190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dirty="0"/>
          </a:p>
        </p:txBody>
      </p:sp>
      <p:pic>
        <p:nvPicPr>
          <p:cNvPr id="132" name="Google Shape;132;p30" descr="Mask group.svg">
            <a:extLst>
              <a:ext uri="{FF2B5EF4-FFF2-40B4-BE49-F238E27FC236}">
                <a16:creationId xmlns:a16="http://schemas.microsoft.com/office/drawing/2014/main" id="{624765C9-3EF1-EA4B-79DD-BC92A14238B7}"/>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F57E3A45-C831-F01A-6494-F1BA0E4FB1F4}"/>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617032A9-29DB-A338-C965-9EA9F956AD05}"/>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2E572F29-BA8E-B5C1-497E-BCD52B9E7D2F}"/>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96884FFC-2AED-C13C-ECCB-11AB2BC6DCDE}"/>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TSP features implemented by Robrix</a:t>
            </a:r>
            <a:endParaRPr sz="600" dirty="0"/>
          </a:p>
        </p:txBody>
      </p:sp>
      <p:pic>
        <p:nvPicPr>
          <p:cNvPr id="2" name="Google Shape;136;p30" descr="Frame 3.svg">
            <a:extLst>
              <a:ext uri="{FF2B5EF4-FFF2-40B4-BE49-F238E27FC236}">
                <a16:creationId xmlns:a16="http://schemas.microsoft.com/office/drawing/2014/main" id="{9AA274CA-15A8-08B1-C937-3FFD7D4BA0CD}"/>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F95178E0-BBE6-FA43-2683-0111DBDE61DD}"/>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5" name="Content Placeholder 2">
            <a:extLst>
              <a:ext uri="{FF2B5EF4-FFF2-40B4-BE49-F238E27FC236}">
                <a16:creationId xmlns:a16="http://schemas.microsoft.com/office/drawing/2014/main" id="{51502746-8CF6-F8C8-FCE8-D6AE1377B05D}"/>
              </a:ext>
            </a:extLst>
          </p:cNvPr>
          <p:cNvSpPr txBox="1">
            <a:spLocks/>
          </p:cNvSpPr>
          <p:nvPr/>
        </p:nvSpPr>
        <p:spPr>
          <a:xfrm>
            <a:off x="518159" y="1296589"/>
            <a:ext cx="11349485" cy="47099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3200" dirty="0">
                <a:solidFill>
                  <a:sysClr val="windowText" lastClr="000000"/>
                </a:solidFill>
              </a:rPr>
              <a:t>Create &amp; manage wallets</a:t>
            </a:r>
          </a:p>
          <a:p>
            <a:pPr lvl="1">
              <a:lnSpc>
                <a:spcPct val="130000"/>
              </a:lnSpc>
            </a:pPr>
            <a:r>
              <a:rPr lang="en-US" sz="2800" dirty="0">
                <a:solidFill>
                  <a:sysClr val="windowText" lastClr="000000"/>
                </a:solidFill>
              </a:rPr>
              <a:t>Persist/recover wallets to/from secure storage</a:t>
            </a:r>
          </a:p>
          <a:p>
            <a:pPr>
              <a:lnSpc>
                <a:spcPct val="130000"/>
              </a:lnSpc>
            </a:pPr>
            <a:r>
              <a:rPr lang="en-US" sz="3200" dirty="0">
                <a:solidFill>
                  <a:sysClr val="windowText" lastClr="000000"/>
                </a:solidFill>
              </a:rPr>
              <a:t>Create and (re)publish </a:t>
            </a:r>
            <a:r>
              <a:rPr lang="en-US" sz="3200" b="1" u="sng" dirty="0">
                <a:solidFill>
                  <a:sysClr val="windowText" lastClr="000000"/>
                </a:solidFill>
              </a:rPr>
              <a:t>D</a:t>
            </a:r>
            <a:r>
              <a:rPr lang="en-US" sz="3200" dirty="0">
                <a:solidFill>
                  <a:sysClr val="windowText" lastClr="000000"/>
                </a:solidFill>
              </a:rPr>
              <a:t>ecentralized </a:t>
            </a:r>
            <a:r>
              <a:rPr lang="en-US" sz="3200" b="1" u="sng" dirty="0">
                <a:solidFill>
                  <a:sysClr val="windowText" lastClr="000000"/>
                </a:solidFill>
              </a:rPr>
              <a:t>ID</a:t>
            </a:r>
            <a:r>
              <a:rPr lang="en-US" sz="3200" dirty="0">
                <a:solidFill>
                  <a:sysClr val="windowText" lastClr="000000"/>
                </a:solidFill>
              </a:rPr>
              <a:t>entities (DIDs)</a:t>
            </a:r>
          </a:p>
          <a:p>
            <a:pPr>
              <a:lnSpc>
                <a:spcPct val="130000"/>
              </a:lnSpc>
            </a:pPr>
            <a:r>
              <a:rPr lang="en-US" sz="3200" dirty="0">
                <a:solidFill>
                  <a:sysClr val="windowText" lastClr="000000"/>
                </a:solidFill>
              </a:rPr>
              <a:t>Verify other users’ identities into your local wallet</a:t>
            </a:r>
          </a:p>
          <a:p>
            <a:pPr>
              <a:lnSpc>
                <a:spcPct val="130000"/>
              </a:lnSpc>
            </a:pPr>
            <a:r>
              <a:rPr lang="en-US" sz="3200" dirty="0">
                <a:solidFill>
                  <a:sysClr val="windowText" lastClr="000000"/>
                </a:solidFill>
              </a:rPr>
              <a:t>Associate a verified ID with a Matrix User ID</a:t>
            </a:r>
          </a:p>
          <a:p>
            <a:pPr>
              <a:lnSpc>
                <a:spcPct val="130000"/>
              </a:lnSpc>
            </a:pPr>
            <a:r>
              <a:rPr lang="en-US" sz="3200" dirty="0">
                <a:solidFill>
                  <a:sysClr val="windowText" lastClr="000000"/>
                </a:solidFill>
              </a:rPr>
              <a:t>Sign a Matrix message with your TSP ID when sending it out</a:t>
            </a:r>
          </a:p>
          <a:p>
            <a:pPr>
              <a:lnSpc>
                <a:spcPct val="130000"/>
              </a:lnSpc>
            </a:pPr>
            <a:r>
              <a:rPr lang="en-US" sz="3200" dirty="0">
                <a:solidFill>
                  <a:sysClr val="windowText" lastClr="000000"/>
                </a:solidFill>
              </a:rPr>
              <a:t>Send/receive direct TSP messages over TCP/HTTPS</a:t>
            </a:r>
          </a:p>
          <a:p>
            <a:pPr lvl="1">
              <a:lnSpc>
                <a:spcPct val="130000"/>
              </a:lnSpc>
            </a:pPr>
            <a:r>
              <a:rPr lang="en-US" sz="2800" dirty="0">
                <a:solidFill>
                  <a:sysClr val="windowText" lastClr="000000"/>
                </a:solidFill>
              </a:rPr>
              <a:t>As well as TSP data via Matrix as a transport</a:t>
            </a:r>
          </a:p>
        </p:txBody>
      </p:sp>
    </p:spTree>
    <p:extLst>
      <p:ext uri="{BB962C8B-B14F-4D97-AF65-F5344CB8AC3E}">
        <p14:creationId xmlns:p14="http://schemas.microsoft.com/office/powerpoint/2010/main" val="186765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2DD628C7-5DF6-EBE1-D929-56749B680620}"/>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FC8B1C35-B974-94A8-F608-844E068A5F53}"/>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1EE8EA77-FAC6-D39F-C315-D1149E9EBB51}"/>
              </a:ext>
            </a:extLst>
          </p:cNvPr>
          <p:cNvSpPr/>
          <p:nvPr/>
        </p:nvSpPr>
        <p:spPr>
          <a:xfrm>
            <a:off x="34599"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E6A4DBF4-B098-0B44-491D-1D69B2DF4A5A}"/>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C812C08C-37C5-0C39-6F00-AC24EF9347D0}"/>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29D89C8C-A26B-C37D-BD83-27E0D97BB3D8}"/>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Video demo of TSP atop Matrix</a:t>
            </a:r>
            <a:endParaRPr sz="600" dirty="0"/>
          </a:p>
        </p:txBody>
      </p:sp>
      <p:pic>
        <p:nvPicPr>
          <p:cNvPr id="2" name="Google Shape;136;p30" descr="Frame 3.svg">
            <a:extLst>
              <a:ext uri="{FF2B5EF4-FFF2-40B4-BE49-F238E27FC236}">
                <a16:creationId xmlns:a16="http://schemas.microsoft.com/office/drawing/2014/main" id="{9F28A213-8F0E-1229-506A-79035D9A1D80}"/>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01AF7D21-7F43-68BA-1850-58A0EB9FC83F}"/>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Tree>
    <p:extLst>
      <p:ext uri="{BB962C8B-B14F-4D97-AF65-F5344CB8AC3E}">
        <p14:creationId xmlns:p14="http://schemas.microsoft.com/office/powerpoint/2010/main" val="2555662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31">
          <a:extLst>
            <a:ext uri="{FF2B5EF4-FFF2-40B4-BE49-F238E27FC236}">
              <a16:creationId xmlns:a16="http://schemas.microsoft.com/office/drawing/2014/main" id="{2DD628C7-5DF6-EBE1-D929-56749B6806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EF6A2EA-6FF9-902A-00A3-350697665A7D}"/>
              </a:ext>
            </a:extLst>
          </p:cNvPr>
          <p:cNvSpPr txBox="1"/>
          <p:nvPr/>
        </p:nvSpPr>
        <p:spPr>
          <a:xfrm>
            <a:off x="2126973" y="1679713"/>
            <a:ext cx="3051313" cy="369332"/>
          </a:xfrm>
          <a:prstGeom prst="rect">
            <a:avLst/>
          </a:prstGeom>
          <a:noFill/>
        </p:spPr>
        <p:txBody>
          <a:bodyPr wrap="square" rtlCol="0">
            <a:spAutoFit/>
          </a:bodyPr>
          <a:lstStyle/>
          <a:p>
            <a:r>
              <a:rPr lang="en-US" dirty="0"/>
              <a:t>TODO: add videos here</a:t>
            </a:r>
          </a:p>
        </p:txBody>
      </p:sp>
      <p:pic>
        <p:nvPicPr>
          <p:cNvPr id="7" name="kevin macos final export 3 trimmed">
            <a:hlinkClick r:id="" action="ppaction://media"/>
            <a:extLst>
              <a:ext uri="{FF2B5EF4-FFF2-40B4-BE49-F238E27FC236}">
                <a16:creationId xmlns:a16="http://schemas.microsoft.com/office/drawing/2014/main" id="{352DB0E4-9E79-EC27-68F2-35B98C24178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84378" y="0"/>
            <a:ext cx="5487987" cy="6858000"/>
          </a:xfrm>
          <a:prstGeom prst="rect">
            <a:avLst/>
          </a:prstGeom>
        </p:spPr>
      </p:pic>
      <p:pic>
        <p:nvPicPr>
          <p:cNvPr id="8" name="robiustest output temp sync">
            <a:hlinkClick r:id="" action="ppaction://media"/>
            <a:extLst>
              <a:ext uri="{FF2B5EF4-FFF2-40B4-BE49-F238E27FC236}">
                <a16:creationId xmlns:a16="http://schemas.microsoft.com/office/drawing/2014/main" id="{0BAD782E-7553-1A9F-E73E-F10AE0B6E53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00597" y="0"/>
            <a:ext cx="5407025" cy="6858000"/>
          </a:xfrm>
          <a:prstGeom prst="rect">
            <a:avLst/>
          </a:prstGeom>
        </p:spPr>
      </p:pic>
    </p:spTree>
    <p:extLst>
      <p:ext uri="{BB962C8B-B14F-4D97-AF65-F5344CB8AC3E}">
        <p14:creationId xmlns:p14="http://schemas.microsoft.com/office/powerpoint/2010/main" val="269018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82" fill="hold"/>
                                        <p:tgtEl>
                                          <p:spTgt spid="7"/>
                                        </p:tgtEl>
                                      </p:cBhvr>
                                    </p:cmd>
                                  </p:childTnLst>
                                </p:cTn>
                              </p:par>
                              <p:par>
                                <p:cTn id="7" presetID="1" presetClass="mediacall" presetSubtype="0" fill="hold" nodeType="withEffect">
                                  <p:stCondLst>
                                    <p:cond delay="0"/>
                                  </p:stCondLst>
                                  <p:childTnLst>
                                    <p:cmd type="call" cmd="playFrom(0.0)">
                                      <p:cBhvr>
                                        <p:cTn id="8" dur="81847" fill="hold"/>
                                        <p:tgtEl>
                                          <p:spTgt spid="8"/>
                                        </p:tgtEl>
                                      </p:cBhvr>
                                    </p:cmd>
                                  </p:childTnLst>
                                </p:cTn>
                              </p:par>
                              <p:par>
                                <p:cTn id="9" presetID="0" presetClass="path" presetSubtype="0" accel="50000" decel="50000" fill="hold" nodeType="withEffect">
                                  <p:stCondLst>
                                    <p:cond delay="58000"/>
                                  </p:stCondLst>
                                  <p:childTnLst>
                                    <p:animMotion origin="layout" path="M -3.54167E-6 0 L -3.54167E-6 -0.31111 " pathEditMode="relative" rAng="0" ptsTypes="AA">
                                      <p:cBhvr>
                                        <p:cTn id="10" dur="2000" fill="hold"/>
                                        <p:tgtEl>
                                          <p:spTgt spid="7"/>
                                        </p:tgtEl>
                                        <p:attrNameLst>
                                          <p:attrName>ppt_x</p:attrName>
                                          <p:attrName>ppt_y</p:attrName>
                                        </p:attrNameLst>
                                      </p:cBhvr>
                                      <p:rCtr x="0" y="-15556"/>
                                    </p:animMotion>
                                  </p:childTnLst>
                                </p:cTn>
                              </p:par>
                              <p:par>
                                <p:cTn id="11" presetID="0" presetClass="path" presetSubtype="0" accel="50000" decel="50000" fill="hold" nodeType="withEffect">
                                  <p:stCondLst>
                                    <p:cond delay="58000"/>
                                  </p:stCondLst>
                                  <p:childTnLst>
                                    <p:animMotion origin="layout" path="M -1.66667E-6 0 L -1.66667E-6 -0.30926 " pathEditMode="relative" rAng="0" ptsTypes="AA">
                                      <p:cBhvr>
                                        <p:cTn id="12" dur="2000" fill="hold"/>
                                        <p:tgtEl>
                                          <p:spTgt spid="8"/>
                                        </p:tgtEl>
                                        <p:attrNameLst>
                                          <p:attrName>ppt_x</p:attrName>
                                          <p:attrName>ppt_y</p:attrName>
                                        </p:attrNameLst>
                                      </p:cBhvr>
                                      <p:rCtr x="0" y="-15463"/>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7"/>
                </p:tgtEl>
              </p:cMediaNode>
            </p:video>
            <p:video>
              <p:cMediaNode vol="80000">
                <p:cTn id="14" fill="hold" display="0">
                  <p:stCondLst>
                    <p:cond delay="indefinite"/>
                  </p:stCondLst>
                </p:cTn>
                <p:tgtEl>
                  <p:spTgt spid="8"/>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E1DDF5E1-D160-E715-E78C-9E495423167C}"/>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B199666C-C702-2553-3269-DA5608E3D5DE}"/>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07028C0C-2772-D6FE-7CB9-77ECF0A7A80F}"/>
              </a:ext>
            </a:extLst>
          </p:cNvPr>
          <p:cNvSpPr/>
          <p:nvPr/>
        </p:nvSpPr>
        <p:spPr>
          <a:xfrm>
            <a:off x="34599"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8EFF011E-A1FB-D548-AEA1-A9258EDF8156}"/>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E6DF8161-F03A-C7EB-DBFE-6F2A28867090}"/>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2B74CB92-B7E4-255F-DBBF-B499E7B22DAD}"/>
              </a:ext>
            </a:extLst>
          </p:cNvPr>
          <p:cNvSpPr txBox="1"/>
          <p:nvPr/>
        </p:nvSpPr>
        <p:spPr>
          <a:xfrm>
            <a:off x="1" y="431925"/>
            <a:ext cx="12191999" cy="605294"/>
          </a:xfrm>
          <a:prstGeom prst="rect">
            <a:avLst/>
          </a:prstGeom>
          <a:noFill/>
          <a:ln>
            <a:noFill/>
          </a:ln>
        </p:spPr>
        <p:txBody>
          <a:bodyPr spcFirstLastPara="1" wrap="square" lIns="25400" tIns="25400" rIns="25400" bIns="25400" anchor="ctr" anchorCtr="0">
            <a:spAutoFit/>
          </a:bodyPr>
          <a:lstStyle/>
          <a:p>
            <a:pPr algn="ctr">
              <a:buClr>
                <a:srgbClr val="000000"/>
              </a:buClr>
              <a:buSzPts val="3000"/>
            </a:pPr>
            <a:r>
              <a:rPr lang="en" sz="3600" b="1" dirty="0">
                <a:solidFill>
                  <a:srgbClr val="000000"/>
                </a:solidFill>
                <a:latin typeface="Helvetica Neue"/>
                <a:ea typeface="Helvetica Neue"/>
                <a:cs typeface="Helvetica Neue"/>
                <a:sym typeface="Helvetica Neue"/>
              </a:rPr>
              <a:t>⚠️  Warnings when TSP signatures </a:t>
            </a:r>
            <a:r>
              <a:rPr lang="en" sz="3600" b="1" i="1" dirty="0">
                <a:solidFill>
                  <a:srgbClr val="000000"/>
                </a:solidFill>
                <a:latin typeface="Helvetica Neue"/>
                <a:ea typeface="Helvetica Neue"/>
                <a:cs typeface="Helvetica Neue"/>
                <a:sym typeface="Helvetica Neue"/>
              </a:rPr>
              <a:t>don’t </a:t>
            </a:r>
            <a:r>
              <a:rPr lang="en" sz="3600" b="1" dirty="0">
                <a:solidFill>
                  <a:srgbClr val="000000"/>
                </a:solidFill>
                <a:latin typeface="Helvetica Neue"/>
                <a:ea typeface="Helvetica Neue"/>
                <a:cs typeface="Helvetica Neue"/>
                <a:sym typeface="Helvetica Neue"/>
              </a:rPr>
              <a:t>match!  ⚠️</a:t>
            </a:r>
            <a:endParaRPr sz="600" dirty="0"/>
          </a:p>
        </p:txBody>
      </p:sp>
      <p:pic>
        <p:nvPicPr>
          <p:cNvPr id="2" name="Google Shape;136;p30" descr="Frame 3.svg">
            <a:extLst>
              <a:ext uri="{FF2B5EF4-FFF2-40B4-BE49-F238E27FC236}">
                <a16:creationId xmlns:a16="http://schemas.microsoft.com/office/drawing/2014/main" id="{D5E93103-29AC-1C15-F9A2-F582F7D8833C}"/>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spTree>
    <p:extLst>
      <p:ext uri="{BB962C8B-B14F-4D97-AF65-F5344CB8AC3E}">
        <p14:creationId xmlns:p14="http://schemas.microsoft.com/office/powerpoint/2010/main" val="2549779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5F9057F2-2481-A8DB-8127-AE599B2CD9EE}"/>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4E5BC3BF-62CC-1CAE-164C-0B639D9FC782}"/>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0559CE16-46C5-A63B-D861-62154633CF0C}"/>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6C54DD56-3B05-0339-DB28-FE6F304DF375}"/>
              </a:ext>
            </a:extLst>
          </p:cNvPr>
          <p:cNvPicPr preferRelativeResize="0"/>
          <p:nvPr/>
        </p:nvPicPr>
        <p:blipFill rotWithShape="1">
          <a:blip r:embed="rId4">
            <a:alphaModFix/>
          </a:blip>
          <a:srcRect/>
          <a:stretch/>
        </p:blipFill>
        <p:spPr>
          <a:xfrm>
            <a:off x="10612886" y="5588000"/>
            <a:ext cx="1371600" cy="1016000"/>
          </a:xfrm>
          <a:prstGeom prst="rect">
            <a:avLst/>
          </a:prstGeom>
          <a:noFill/>
          <a:ln>
            <a:noFill/>
          </a:ln>
        </p:spPr>
      </p:pic>
      <p:pic>
        <p:nvPicPr>
          <p:cNvPr id="136" name="Google Shape;136;p30" descr="Frame 3.svg">
            <a:extLst>
              <a:ext uri="{FF2B5EF4-FFF2-40B4-BE49-F238E27FC236}">
                <a16:creationId xmlns:a16="http://schemas.microsoft.com/office/drawing/2014/main" id="{16713416-9CAA-8606-65E8-A9421B41DE02}"/>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148F5641-855C-567D-091D-FDF1B92ECA6F}"/>
              </a:ext>
            </a:extLst>
          </p:cNvPr>
          <p:cNvSpPr txBox="1"/>
          <p:nvPr/>
        </p:nvSpPr>
        <p:spPr>
          <a:xfrm>
            <a:off x="635000" y="498426"/>
            <a:ext cx="11349486" cy="666849"/>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4000" b="1" dirty="0">
                <a:solidFill>
                  <a:srgbClr val="000000"/>
                </a:solidFill>
                <a:latin typeface="Helvetica Neue"/>
                <a:ea typeface="Helvetica Neue"/>
                <a:cs typeface="Helvetica Neue"/>
                <a:sym typeface="Helvetica Neue"/>
              </a:rPr>
              <a:t>You can now build complex apps in pure       !</a:t>
            </a:r>
            <a:endParaRPr sz="667" dirty="0"/>
          </a:p>
        </p:txBody>
      </p:sp>
      <p:pic>
        <p:nvPicPr>
          <p:cNvPr id="2" name="Google Shape;136;p30" descr="Frame 3.svg">
            <a:extLst>
              <a:ext uri="{FF2B5EF4-FFF2-40B4-BE49-F238E27FC236}">
                <a16:creationId xmlns:a16="http://schemas.microsoft.com/office/drawing/2014/main" id="{B7C8324A-F7D1-DEC6-C1AB-9F57A323EC84}"/>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sp>
        <p:nvSpPr>
          <p:cNvPr id="4" name="Content Placeholder 2">
            <a:extLst>
              <a:ext uri="{FF2B5EF4-FFF2-40B4-BE49-F238E27FC236}">
                <a16:creationId xmlns:a16="http://schemas.microsoft.com/office/drawing/2014/main" id="{F1CBE5B1-AB75-3624-F601-FB77677218F1}"/>
              </a:ext>
            </a:extLst>
          </p:cNvPr>
          <p:cNvSpPr txBox="1">
            <a:spLocks/>
          </p:cNvSpPr>
          <p:nvPr/>
        </p:nvSpPr>
        <p:spPr>
          <a:xfrm>
            <a:off x="518159" y="1590342"/>
            <a:ext cx="11708439" cy="4854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800" b="0" i="0" u="none" strike="noStrike" kern="1200" cap="none" spc="0" normalizeH="0" baseline="0" noProof="0" dirty="0">
                <a:ln>
                  <a:noFill/>
                </a:ln>
                <a:solidFill>
                  <a:prstClr val="black"/>
                </a:solidFill>
                <a:effectLst/>
                <a:uLnTx/>
                <a:uFillTx/>
                <a:latin typeface="Tenorite" pitchFamily="2" charset="0"/>
                <a:ea typeface="+mn-ea"/>
                <a:cs typeface="+mn-cs"/>
              </a:rPr>
              <a:t>Robrix is built on a </a:t>
            </a:r>
            <a:r>
              <a:rPr kumimoji="0" lang="en-US" sz="3800" b="1" i="0" u="none" strike="noStrike" kern="1200" cap="none" spc="0" normalizeH="0" baseline="0" noProof="0" dirty="0">
                <a:ln>
                  <a:noFill/>
                </a:ln>
                <a:solidFill>
                  <a:prstClr val="black"/>
                </a:solidFill>
                <a:effectLst/>
                <a:uLnTx/>
                <a:uFillTx/>
                <a:latin typeface="Tenorite" pitchFamily="2" charset="0"/>
                <a:ea typeface="+mn-ea"/>
                <a:cs typeface="+mn-cs"/>
              </a:rPr>
              <a:t>strong Rust-only foundation</a:t>
            </a:r>
            <a:r>
              <a:rPr kumimoji="0" lang="en-US" sz="3800" b="0" i="0" u="none" strike="noStrike" kern="1200" cap="none" spc="0" normalizeH="0" baseline="0" noProof="0" dirty="0">
                <a:ln>
                  <a:noFill/>
                </a:ln>
                <a:solidFill>
                  <a:prstClr val="black"/>
                </a:solidFill>
                <a:effectLst/>
                <a:uLnTx/>
                <a:uFillTx/>
                <a:latin typeface="Tenorite" pitchFamily="2" charset="0"/>
                <a:ea typeface="+mn-ea"/>
                <a:cs typeface="+mn-cs"/>
              </a:rPr>
              <a:t>:</a:t>
            </a:r>
            <a:br>
              <a:rPr kumimoji="0" lang="en-US" sz="900" b="0" i="0" u="none" strike="noStrike" kern="1200" cap="none" spc="0" normalizeH="0" baseline="0" noProof="0" dirty="0">
                <a:ln>
                  <a:noFill/>
                </a:ln>
                <a:solidFill>
                  <a:prstClr val="black"/>
                </a:solidFill>
                <a:effectLst/>
                <a:uLnTx/>
                <a:uFillTx/>
                <a:latin typeface="Tenorite" pitchFamily="2" charset="0"/>
                <a:ea typeface="+mn-ea"/>
                <a:cs typeface="+mn-cs"/>
              </a:rPr>
            </a:br>
            <a:endParaRPr kumimoji="0" lang="en-US" sz="1600" b="0" i="0" u="none" strike="noStrike" kern="1200" cap="none" spc="0" normalizeH="0" baseline="0" noProof="0" dirty="0">
              <a:ln>
                <a:noFill/>
              </a:ln>
              <a:solidFill>
                <a:prstClr val="black"/>
              </a:solidFill>
              <a:effectLst/>
              <a:uLnTx/>
              <a:uFillTx/>
              <a:latin typeface="Tenorite" pitchFamily="2" charset="0"/>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tab pos="2335213" algn="l"/>
                <a:tab pos="2733675" algn="l"/>
              </a:tabLst>
              <a:defRPr/>
            </a:pPr>
            <a:r>
              <a:rPr kumimoji="0" lang="en-US" sz="3600" b="0" i="0" u="none" strike="noStrike" kern="1200" cap="none" spc="0" normalizeH="0" baseline="0" noProof="0" dirty="0">
                <a:ln>
                  <a:noFill/>
                </a:ln>
                <a:solidFill>
                  <a:prstClr val="black"/>
                </a:solidFill>
                <a:effectLst/>
                <a:uLnTx/>
                <a:uFillTx/>
                <a:latin typeface="Tenorite" pitchFamily="2" charset="0"/>
                <a:ea typeface="+mn-ea"/>
                <a:cs typeface="+mn-cs"/>
              </a:rPr>
              <a:t> </a:t>
            </a:r>
            <a:r>
              <a:rPr kumimoji="0" lang="en-US" sz="3200" b="0" i="0" u="none" strike="noStrike" kern="1200" cap="none" spc="0" normalizeH="0" baseline="0" noProof="0" dirty="0">
                <a:ln>
                  <a:noFill/>
                </a:ln>
                <a:solidFill>
                  <a:prstClr val="black"/>
                </a:solidFill>
                <a:effectLst/>
                <a:uLnTx/>
                <a:uFillTx/>
                <a:latin typeface="Tenorite" pitchFamily="2" charset="0"/>
                <a:ea typeface="+mn-ea"/>
                <a:cs typeface="+mn-cs"/>
              </a:rPr>
              <a:t>     </a:t>
            </a: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 </a:t>
            </a:r>
            <a:r>
              <a:rPr kumimoji="0" lang="en-US" sz="3600" b="0" i="0" u="none" strike="noStrike" kern="1200" cap="none" spc="0" normalizeH="0" baseline="0" noProof="0" dirty="0" err="1">
                <a:ln>
                  <a:noFill/>
                </a:ln>
                <a:solidFill>
                  <a:prstClr val="black"/>
                </a:solidFill>
                <a:effectLst/>
                <a:uLnTx/>
                <a:uFillTx/>
                <a:latin typeface="Tenorite" pitchFamily="2" charset="0"/>
                <a:ea typeface="+mn-ea"/>
                <a:cs typeface="+mn-cs"/>
              </a:rPr>
              <a:t>akepad</a:t>
            </a:r>
            <a:r>
              <a:rPr lang="en-US" sz="3600" dirty="0">
                <a:solidFill>
                  <a:prstClr val="black"/>
                </a:solidFill>
              </a:rPr>
              <a:t> –	</a:t>
            </a:r>
            <a:r>
              <a:rPr lang="en-US" sz="3600" dirty="0">
                <a:solidFill>
                  <a:srgbClr val="00257E"/>
                </a:solidFill>
              </a:rPr>
              <a:t>high-performance GPU-based UI toolkit</a:t>
            </a:r>
            <a:br>
              <a:rPr lang="en-US" sz="3600" dirty="0">
                <a:solidFill>
                  <a:srgbClr val="00257E"/>
                </a:solidFill>
              </a:rPr>
            </a:br>
            <a:r>
              <a:rPr lang="en-US" sz="3600" dirty="0">
                <a:solidFill>
                  <a:srgbClr val="00257E"/>
                </a:solidFill>
              </a:rPr>
              <a:t>		with live reload, custom shader styling</a:t>
            </a:r>
            <a:br>
              <a:rPr lang="en-US" sz="2000" dirty="0">
                <a:solidFill>
                  <a:prstClr val="black"/>
                </a:solidFill>
              </a:rPr>
            </a:br>
            <a:r>
              <a:rPr lang="en-US" sz="2000" dirty="0">
                <a:solidFill>
                  <a:prstClr val="black"/>
                </a:solidFill>
              </a:rPr>
              <a:t>  </a:t>
            </a:r>
            <a:br>
              <a:rPr kumimoji="0" lang="en-US" b="0" i="0" u="none" strike="noStrike" kern="1200" cap="none" spc="0" normalizeH="0" baseline="0" noProof="0" dirty="0">
                <a:ln>
                  <a:noFill/>
                </a:ln>
                <a:solidFill>
                  <a:prstClr val="black"/>
                </a:solidFill>
                <a:effectLst/>
                <a:uLnTx/>
                <a:uFillTx/>
                <a:latin typeface="Tenorite" pitchFamily="2" charset="0"/>
                <a:ea typeface="+mn-ea"/>
                <a:cs typeface="+mn-cs"/>
              </a:rPr>
            </a:br>
            <a:r>
              <a:rPr kumimoji="0" lang="en-US" b="0" i="0" u="none" strike="noStrike" kern="1200" cap="none" spc="0" normalizeH="0" baseline="0" noProof="0" dirty="0">
                <a:ln>
                  <a:noFill/>
                </a:ln>
                <a:solidFill>
                  <a:prstClr val="black"/>
                </a:solidFill>
                <a:effectLst/>
                <a:uLnTx/>
                <a:uFillTx/>
                <a:latin typeface="Tenorite" pitchFamily="2" charset="0"/>
                <a:ea typeface="+mn-ea"/>
                <a:cs typeface="+mn-cs"/>
              </a:rPr>
              <a:t>       </a:t>
            </a:r>
            <a:r>
              <a:rPr kumimoji="0" lang="en-US" sz="3600" b="0" i="0" u="none" strike="noStrike" kern="1200" cap="none" spc="0" normalizeH="0" baseline="0" noProof="0" dirty="0" err="1">
                <a:ln>
                  <a:noFill/>
                </a:ln>
                <a:solidFill>
                  <a:prstClr val="black"/>
                </a:solidFill>
                <a:effectLst/>
                <a:uLnTx/>
                <a:uFillTx/>
                <a:latin typeface="Tenorite" pitchFamily="2" charset="0"/>
                <a:ea typeface="+mn-ea"/>
                <a:cs typeface="+mn-cs"/>
              </a:rPr>
              <a:t>obius</a:t>
            </a:r>
            <a:r>
              <a:rPr lang="en-US" sz="3600" dirty="0">
                <a:solidFill>
                  <a:prstClr val="black"/>
                </a:solidFill>
              </a:rPr>
              <a:t> 	–	</a:t>
            </a:r>
            <a:r>
              <a:rPr lang="en-US" sz="3600" dirty="0">
                <a:solidFill>
                  <a:srgbClr val="00257E"/>
                </a:solidFill>
              </a:rPr>
              <a:t>abstractions of platform features /</a:t>
            </a:r>
            <a:br>
              <a:rPr lang="en-US" sz="3600" dirty="0">
                <a:solidFill>
                  <a:srgbClr val="00257E"/>
                </a:solidFill>
              </a:rPr>
            </a:br>
            <a:r>
              <a:rPr lang="en-US" sz="3600" dirty="0">
                <a:solidFill>
                  <a:srgbClr val="00257E"/>
                </a:solidFill>
              </a:rPr>
              <a:t>		OS services, build tooling, and more</a:t>
            </a:r>
            <a:endParaRPr kumimoji="0" lang="en-US" sz="3600" b="0" i="0" u="none" strike="noStrike" kern="1200" cap="none" spc="0" normalizeH="0" baseline="0" noProof="0" dirty="0">
              <a:ln>
                <a:noFill/>
              </a:ln>
              <a:solidFill>
                <a:srgbClr val="00257E"/>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p:txBody>
      </p:sp>
      <p:pic>
        <p:nvPicPr>
          <p:cNvPr id="1026" name="Picture 2" descr="Opinion: Changing Rust's logo would have a big benefit ...">
            <a:extLst>
              <a:ext uri="{FF2B5EF4-FFF2-40B4-BE49-F238E27FC236}">
                <a16:creationId xmlns:a16="http://schemas.microsoft.com/office/drawing/2014/main" id="{CE220C4A-BBEE-6B53-4889-CBA91A6C31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2886" y="457935"/>
            <a:ext cx="765393" cy="7653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logo with a black background&#10;&#10;AI-generated content may be incorrect.">
            <a:extLst>
              <a:ext uri="{FF2B5EF4-FFF2-40B4-BE49-F238E27FC236}">
                <a16:creationId xmlns:a16="http://schemas.microsoft.com/office/drawing/2014/main" id="{00EC4FEA-3368-D081-C0DC-336BB117F0AD}"/>
              </a:ext>
            </a:extLst>
          </p:cNvPr>
          <p:cNvPicPr>
            <a:picLocks noChangeAspect="1"/>
          </p:cNvPicPr>
          <p:nvPr/>
        </p:nvPicPr>
        <p:blipFill>
          <a:blip r:embed="rId7"/>
          <a:stretch>
            <a:fillRect/>
          </a:stretch>
        </p:blipFill>
        <p:spPr>
          <a:xfrm>
            <a:off x="793715" y="3615944"/>
            <a:ext cx="563195" cy="563195"/>
          </a:xfrm>
          <a:prstGeom prst="rect">
            <a:avLst/>
          </a:prstGeom>
        </p:spPr>
      </p:pic>
      <p:pic>
        <p:nvPicPr>
          <p:cNvPr id="6" name="Graphic 5">
            <a:extLst>
              <a:ext uri="{FF2B5EF4-FFF2-40B4-BE49-F238E27FC236}">
                <a16:creationId xmlns:a16="http://schemas.microsoft.com/office/drawing/2014/main" id="{EB79E049-5DC5-E9C0-B66E-71E66703EEB6}"/>
              </a:ext>
            </a:extLst>
          </p:cNvPr>
          <p:cNvPicPr>
            <a:picLocks noChangeAspect="1"/>
          </p:cNvPicPr>
          <p:nvPr/>
        </p:nvPicPr>
        <p:blipFill>
          <a:blip r:embed="rId8">
            <a:extLst>
              <a:ext uri="{96DAC541-7B7A-43D3-8B79-37D633B846F1}">
                <asvg:svgBlip xmlns:asvg="http://schemas.microsoft.com/office/drawing/2016/SVG/main" r:embed="rId9"/>
              </a:ext>
            </a:extLst>
          </a:blip>
          <a:srcRect r="72945"/>
          <a:stretch/>
        </p:blipFill>
        <p:spPr>
          <a:xfrm>
            <a:off x="748363" y="2440886"/>
            <a:ext cx="653901" cy="426401"/>
          </a:xfrm>
          <a:prstGeom prst="rect">
            <a:avLst/>
          </a:prstGeom>
        </p:spPr>
      </p:pic>
      <p:sp>
        <p:nvSpPr>
          <p:cNvPr id="7" name="Cross 6">
            <a:extLst>
              <a:ext uri="{FF2B5EF4-FFF2-40B4-BE49-F238E27FC236}">
                <a16:creationId xmlns:a16="http://schemas.microsoft.com/office/drawing/2014/main" id="{F2F7DCBB-3DAD-3EC9-B828-0D29A08EA607}"/>
              </a:ext>
            </a:extLst>
          </p:cNvPr>
          <p:cNvSpPr/>
          <p:nvPr/>
        </p:nvSpPr>
        <p:spPr>
          <a:xfrm>
            <a:off x="867736" y="3057040"/>
            <a:ext cx="365711" cy="365711"/>
          </a:xfrm>
          <a:prstGeom prst="plus">
            <a:avLst>
              <a:gd name="adj" fmla="val 41281"/>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2221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31">
          <a:extLst>
            <a:ext uri="{FF2B5EF4-FFF2-40B4-BE49-F238E27FC236}">
              <a16:creationId xmlns:a16="http://schemas.microsoft.com/office/drawing/2014/main" id="{2DD628C7-5DF6-EBE1-D929-56749B68062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EF6A2EA-6FF9-902A-00A3-350697665A7D}"/>
              </a:ext>
            </a:extLst>
          </p:cNvPr>
          <p:cNvSpPr txBox="1"/>
          <p:nvPr/>
        </p:nvSpPr>
        <p:spPr>
          <a:xfrm>
            <a:off x="2126973" y="1679713"/>
            <a:ext cx="3051313" cy="369332"/>
          </a:xfrm>
          <a:prstGeom prst="rect">
            <a:avLst/>
          </a:prstGeom>
          <a:noFill/>
        </p:spPr>
        <p:txBody>
          <a:bodyPr wrap="square" rtlCol="0">
            <a:spAutoFit/>
          </a:bodyPr>
          <a:lstStyle/>
          <a:p>
            <a:r>
              <a:rPr lang="en-US" dirty="0"/>
              <a:t>TODO: add videos here</a:t>
            </a:r>
          </a:p>
        </p:txBody>
      </p:sp>
      <p:pic>
        <p:nvPicPr>
          <p:cNvPr id="2" name="kevin macOS exported sending different identity final">
            <a:hlinkClick r:id="" action="ppaction://media"/>
            <a:extLst>
              <a:ext uri="{FF2B5EF4-FFF2-40B4-BE49-F238E27FC236}">
                <a16:creationId xmlns:a16="http://schemas.microsoft.com/office/drawing/2014/main" id="{2BC6CF4F-D977-9EFE-A54F-E67BBC6E86D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36689" y="0"/>
            <a:ext cx="5487988" cy="6858000"/>
          </a:xfrm>
          <a:prstGeom prst="rect">
            <a:avLst/>
          </a:prstGeom>
        </p:spPr>
      </p:pic>
      <p:pic>
        <p:nvPicPr>
          <p:cNvPr id="3" name="robiustest windows exported sending different identity final">
            <a:hlinkClick r:id="" action="ppaction://media"/>
            <a:extLst>
              <a:ext uri="{FF2B5EF4-FFF2-40B4-BE49-F238E27FC236}">
                <a16:creationId xmlns:a16="http://schemas.microsoft.com/office/drawing/2014/main" id="{F5138EE2-43BC-E3B9-4063-D2BCE8A5329D}"/>
              </a:ext>
            </a:extLst>
          </p:cNvPr>
          <p:cNvPicPr>
            <a:picLocks noChangeAspect="1"/>
          </p:cNvPicPr>
          <p:nvPr>
            <a:videoFile r:link="rId3"/>
            <p:extLst>
              <p:ext uri="{DAA4B4D4-6D71-4841-9C94-3DE7FCFB9230}">
                <p14:media xmlns:p14="http://schemas.microsoft.com/office/powerpoint/2010/main" r:embed="rId4">
                  <p14:trim end="4510.1493"/>
                </p14:media>
              </p:ext>
            </p:extLst>
          </p:nvPr>
        </p:nvPicPr>
        <p:blipFill>
          <a:blip r:embed="rId8"/>
          <a:stretch>
            <a:fillRect/>
          </a:stretch>
        </p:blipFill>
        <p:spPr>
          <a:xfrm>
            <a:off x="6338761" y="0"/>
            <a:ext cx="5416550" cy="6858000"/>
          </a:xfrm>
          <a:prstGeom prst="rect">
            <a:avLst/>
          </a:prstGeom>
        </p:spPr>
      </p:pic>
    </p:spTree>
    <p:extLst>
      <p:ext uri="{BB962C8B-B14F-4D97-AF65-F5344CB8AC3E}">
        <p14:creationId xmlns:p14="http://schemas.microsoft.com/office/powerpoint/2010/main" val="288606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04" fill="hold"/>
                                        <p:tgtEl>
                                          <p:spTgt spid="2"/>
                                        </p:tgtEl>
                                      </p:cBhvr>
                                    </p:cmd>
                                  </p:childTnLst>
                                </p:cTn>
                              </p:par>
                              <p:par>
                                <p:cTn id="7" presetID="1" presetClass="mediacall" presetSubtype="0" fill="hold" nodeType="withEffect">
                                  <p:stCondLst>
                                    <p:cond delay="25500"/>
                                  </p:stCondLst>
                                  <p:childTnLst>
                                    <p:cmd type="call" cmd="playFrom(0.0)">
                                      <p:cBhvr>
                                        <p:cTn id="8" dur="12723" fill="hold"/>
                                        <p:tgtEl>
                                          <p:spTgt spid="3"/>
                                        </p:tgtEl>
                                      </p:cBhvr>
                                    </p:cmd>
                                  </p:childTnLst>
                                </p:cTn>
                              </p:par>
                              <p:par>
                                <p:cTn id="9" presetID="0" presetClass="path" presetSubtype="0" accel="50000" decel="50000" fill="hold" nodeType="withEffect">
                                  <p:stCondLst>
                                    <p:cond delay="17000"/>
                                  </p:stCondLst>
                                  <p:childTnLst>
                                    <p:animMotion origin="layout" path="M 0 0 L 0 -0.40741 " pathEditMode="relative" ptsTypes="AA">
                                      <p:cBhvr>
                                        <p:cTn id="10" dur="2000" fill="hold"/>
                                        <p:tgtEl>
                                          <p:spTgt spid="2"/>
                                        </p:tgtEl>
                                        <p:attrNameLst>
                                          <p:attrName>ppt_x</p:attrName>
                                          <p:attrName>ppt_y</p:attrName>
                                        </p:attrNameLst>
                                      </p:cBhvr>
                                    </p:animMotion>
                                  </p:childTnLst>
                                </p:cTn>
                              </p:par>
                              <p:par>
                                <p:cTn id="11" presetID="0" presetClass="path" presetSubtype="0" accel="50000" decel="50000" fill="hold" nodeType="withEffect">
                                  <p:stCondLst>
                                    <p:cond delay="17000"/>
                                  </p:stCondLst>
                                  <p:childTnLst>
                                    <p:animMotion origin="layout" path="M 0 0 L 0 -0.40741 " pathEditMode="relative" ptsTypes="AA">
                                      <p:cBhvr>
                                        <p:cTn id="12" dur="2000" fill="hold"/>
                                        <p:tgtEl>
                                          <p:spTgt spid="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video>
              <p:cMediaNode vol="80000">
                <p:cTn id="14"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EA1DB798-58A5-5971-901D-FE6A365EA0B1}"/>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FD8FFBEC-2AC5-97E5-B389-4DC3FC6E00EB}"/>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92504ADE-B2B6-8DD5-9799-03D4DA1B7CBF}"/>
              </a:ext>
            </a:extLst>
          </p:cNvPr>
          <p:cNvSpPr/>
          <p:nvPr/>
        </p:nvSpPr>
        <p:spPr>
          <a:xfrm>
            <a:off x="34599"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100C16C4-3F05-4BA8-6B24-9205A9C16E9C}"/>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A8B84C59-1F28-0DCB-4012-9CDA53E02C23}"/>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9F530D93-F581-A2A8-B337-1ECE2DD703EB}"/>
              </a:ext>
            </a:extLst>
          </p:cNvPr>
          <p:cNvSpPr txBox="1"/>
          <p:nvPr/>
        </p:nvSpPr>
        <p:spPr>
          <a:xfrm>
            <a:off x="635000" y="394765"/>
            <a:ext cx="4026452" cy="1713290"/>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TSP signature is injected into Matrix message</a:t>
            </a:r>
            <a:endParaRPr sz="600" dirty="0"/>
          </a:p>
        </p:txBody>
      </p:sp>
      <p:pic>
        <p:nvPicPr>
          <p:cNvPr id="2" name="Google Shape;136;p30" descr="Frame 3.svg">
            <a:extLst>
              <a:ext uri="{FF2B5EF4-FFF2-40B4-BE49-F238E27FC236}">
                <a16:creationId xmlns:a16="http://schemas.microsoft.com/office/drawing/2014/main" id="{5B603CF4-525A-7B12-9C80-75067EBCF976}"/>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5" name="Picture 4">
            <a:extLst>
              <a:ext uri="{FF2B5EF4-FFF2-40B4-BE49-F238E27FC236}">
                <a16:creationId xmlns:a16="http://schemas.microsoft.com/office/drawing/2014/main" id="{8372D2B3-0182-A3BD-D1AC-827DC77DD41E}"/>
              </a:ext>
            </a:extLst>
          </p:cNvPr>
          <p:cNvPicPr>
            <a:picLocks noChangeAspect="1"/>
          </p:cNvPicPr>
          <p:nvPr/>
        </p:nvPicPr>
        <p:blipFill>
          <a:blip r:embed="rId6"/>
          <a:srcRect t="15507"/>
          <a:stretch>
            <a:fillRect/>
          </a:stretch>
        </p:blipFill>
        <p:spPr>
          <a:xfrm>
            <a:off x="4994265" y="148262"/>
            <a:ext cx="7111278" cy="5794514"/>
          </a:xfrm>
          <a:prstGeom prst="rect">
            <a:avLst/>
          </a:prstGeom>
        </p:spPr>
      </p:pic>
      <p:sp>
        <p:nvSpPr>
          <p:cNvPr id="6" name="Content Placeholder 2">
            <a:extLst>
              <a:ext uri="{FF2B5EF4-FFF2-40B4-BE49-F238E27FC236}">
                <a16:creationId xmlns:a16="http://schemas.microsoft.com/office/drawing/2014/main" id="{CF42F481-7B51-3476-5A34-D7631822B829}"/>
              </a:ext>
            </a:extLst>
          </p:cNvPr>
          <p:cNvSpPr txBox="1">
            <a:spLocks/>
          </p:cNvSpPr>
          <p:nvPr/>
        </p:nvSpPr>
        <p:spPr>
          <a:xfrm>
            <a:off x="518160" y="2349595"/>
            <a:ext cx="4355050" cy="365695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3200" dirty="0">
                <a:solidFill>
                  <a:sysClr val="windowText" lastClr="000000"/>
                </a:solidFill>
              </a:rPr>
              <a:t>Compliant with Matrix Spec  </a:t>
            </a:r>
            <a:r>
              <a:rPr lang="en-US" sz="4800" baseline="-15000" dirty="0">
                <a:solidFill>
                  <a:sysClr val="windowText" lastClr="000000"/>
                </a:solidFill>
              </a:rPr>
              <a:t>✅</a:t>
            </a:r>
            <a:endParaRPr lang="en-US" sz="3200" dirty="0">
              <a:solidFill>
                <a:sysClr val="windowText" lastClr="000000"/>
              </a:solidFill>
            </a:endParaRPr>
          </a:p>
          <a:p>
            <a:pPr lvl="1">
              <a:lnSpc>
                <a:spcPct val="130000"/>
              </a:lnSpc>
              <a:spcBef>
                <a:spcPts val="0"/>
              </a:spcBef>
            </a:pPr>
            <a:r>
              <a:rPr lang="en-US" sz="2800" dirty="0">
                <a:solidFill>
                  <a:sysClr val="windowText" lastClr="000000"/>
                </a:solidFill>
              </a:rPr>
              <a:t>Doesn’t affect other clients;</a:t>
            </a:r>
            <a:br>
              <a:rPr lang="en-US" sz="2800" dirty="0">
                <a:solidFill>
                  <a:sysClr val="windowText" lastClr="000000"/>
                </a:solidFill>
              </a:rPr>
            </a:br>
            <a:r>
              <a:rPr lang="en-US" sz="2800" dirty="0">
                <a:solidFill>
                  <a:sysClr val="windowText" lastClr="000000"/>
                </a:solidFill>
              </a:rPr>
              <a:t>can be freely ignored</a:t>
            </a:r>
          </a:p>
          <a:p>
            <a:pPr>
              <a:lnSpc>
                <a:spcPct val="130000"/>
              </a:lnSpc>
            </a:pPr>
            <a:r>
              <a:rPr lang="en-US" sz="3200" dirty="0">
                <a:solidFill>
                  <a:sysClr val="windowText" lastClr="000000"/>
                </a:solidFill>
              </a:rPr>
              <a:t>Currently includes the full message (Base64-encoded)</a:t>
            </a:r>
          </a:p>
          <a:p>
            <a:pPr lvl="1">
              <a:lnSpc>
                <a:spcPct val="130000"/>
              </a:lnSpc>
            </a:pPr>
            <a:r>
              <a:rPr lang="en-US" sz="2800" dirty="0">
                <a:solidFill>
                  <a:sysClr val="windowText" lastClr="000000"/>
                </a:solidFill>
              </a:rPr>
              <a:t>Will add TSP SDK support for extracting message payload out of signed byte array</a:t>
            </a:r>
          </a:p>
        </p:txBody>
      </p:sp>
    </p:spTree>
    <p:extLst>
      <p:ext uri="{BB962C8B-B14F-4D97-AF65-F5344CB8AC3E}">
        <p14:creationId xmlns:p14="http://schemas.microsoft.com/office/powerpoint/2010/main" val="173352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FD906D00-F1D4-000F-7DC2-E8D6614D7C4E}"/>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49D07E60-B997-B332-D506-AD6AC8D743EF}"/>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73F773DA-3E2A-4DA2-5813-6B319F193993}"/>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7952B15D-3EE8-8225-D845-AAB19FFBA753}"/>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DF03D0DE-9C06-6212-1A34-5B3592FBE205}"/>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63B308FD-3CF1-5F2A-FD99-65B353B5C037}"/>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Use cases &amp; benefits of TSP atop Matrix</a:t>
            </a:r>
            <a:endParaRPr sz="600" dirty="0"/>
          </a:p>
        </p:txBody>
      </p:sp>
      <p:pic>
        <p:nvPicPr>
          <p:cNvPr id="2" name="Google Shape;136;p30" descr="Frame 3.svg">
            <a:extLst>
              <a:ext uri="{FF2B5EF4-FFF2-40B4-BE49-F238E27FC236}">
                <a16:creationId xmlns:a16="http://schemas.microsoft.com/office/drawing/2014/main" id="{788003E6-2AFA-2456-0873-1D86D04C3BF7}"/>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9EAD4FEA-09FA-6BE4-6596-0F963235AA78}"/>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5" name="Content Placeholder 2">
            <a:extLst>
              <a:ext uri="{FF2B5EF4-FFF2-40B4-BE49-F238E27FC236}">
                <a16:creationId xmlns:a16="http://schemas.microsoft.com/office/drawing/2014/main" id="{9557830A-9275-6AB7-1D69-349CE2CAD45D}"/>
              </a:ext>
            </a:extLst>
          </p:cNvPr>
          <p:cNvSpPr txBox="1">
            <a:spLocks/>
          </p:cNvSpPr>
          <p:nvPr/>
        </p:nvSpPr>
        <p:spPr>
          <a:xfrm>
            <a:off x="518159" y="1296589"/>
            <a:ext cx="11349485" cy="47099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30000"/>
              </a:lnSpc>
              <a:buSzPct val="75000"/>
              <a:buFont typeface="Times Roman"/>
              <a:buChar char="✅"/>
            </a:pPr>
            <a:r>
              <a:rPr lang="en-US" sz="3200" dirty="0">
                <a:solidFill>
                  <a:sysClr val="windowText" lastClr="000000"/>
                </a:solidFill>
              </a:rPr>
              <a:t>An additional layer of ID verification beyond Matrix</a:t>
            </a:r>
          </a:p>
          <a:p>
            <a:pPr marL="747713" lvl="1" indent="-227013">
              <a:lnSpc>
                <a:spcPct val="130000"/>
              </a:lnSpc>
            </a:pPr>
            <a:r>
              <a:rPr lang="en-US" dirty="0">
                <a:solidFill>
                  <a:sysClr val="windowText" lastClr="000000"/>
                </a:solidFill>
              </a:rPr>
              <a:t>Autonomously </a:t>
            </a:r>
            <a:r>
              <a:rPr lang="en-US" i="1" dirty="0">
                <a:solidFill>
                  <a:sysClr val="windowText" lastClr="000000"/>
                </a:solidFill>
              </a:rPr>
              <a:t>prove</a:t>
            </a:r>
            <a:r>
              <a:rPr lang="en-US" dirty="0">
                <a:solidFill>
                  <a:sysClr val="windowText" lastClr="000000"/>
                </a:solidFill>
              </a:rPr>
              <a:t> an identity (“I am who I say I am”) and the message’s </a:t>
            </a:r>
            <a:r>
              <a:rPr lang="en-US" i="1" dirty="0">
                <a:solidFill>
                  <a:sysClr val="windowText" lastClr="000000"/>
                </a:solidFill>
              </a:rPr>
              <a:t>authenticity</a:t>
            </a:r>
          </a:p>
          <a:p>
            <a:pPr marL="461963" indent="-461963">
              <a:lnSpc>
                <a:spcPct val="130000"/>
              </a:lnSpc>
              <a:buSzPct val="75000"/>
              <a:buFont typeface="Times Roman"/>
              <a:buChar char="✅"/>
            </a:pPr>
            <a:r>
              <a:rPr lang="en-US" sz="3200" dirty="0">
                <a:solidFill>
                  <a:sysClr val="windowText" lastClr="000000"/>
                </a:solidFill>
              </a:rPr>
              <a:t>Show a smoke signal warning if someone’s signature changes</a:t>
            </a:r>
          </a:p>
          <a:p>
            <a:pPr marL="747713" lvl="1" indent="-227013">
              <a:lnSpc>
                <a:spcPct val="130000"/>
              </a:lnSpc>
            </a:pPr>
            <a:r>
              <a:rPr lang="en-US" dirty="0">
                <a:solidFill>
                  <a:sysClr val="windowText" lastClr="000000"/>
                </a:solidFill>
              </a:rPr>
              <a:t>Prevents false identity scams like “pig butchering”/</a:t>
            </a:r>
            <a:r>
              <a:rPr lang="zh-CN" altLang="en-US" dirty="0">
                <a:solidFill>
                  <a:sysClr val="windowText" lastClr="000000"/>
                </a:solidFill>
              </a:rPr>
              <a:t>杀猪盘</a:t>
            </a:r>
            <a:endParaRPr lang="en-US" sz="3200" dirty="0">
              <a:solidFill>
                <a:sysClr val="windowText" lastClr="000000"/>
              </a:solidFill>
            </a:endParaRPr>
          </a:p>
          <a:p>
            <a:pPr marL="461963" indent="-452438">
              <a:lnSpc>
                <a:spcPct val="130000"/>
              </a:lnSpc>
              <a:buSzPct val="75000"/>
              <a:buFont typeface="Times Roman"/>
              <a:buChar char="🚧"/>
            </a:pPr>
            <a:r>
              <a:rPr lang="en-US" sz="3200" dirty="0">
                <a:solidFill>
                  <a:sysClr val="windowText" lastClr="000000"/>
                </a:solidFill>
              </a:rPr>
              <a:t>Double encryption for direct (1-on-1) messages</a:t>
            </a:r>
          </a:p>
          <a:p>
            <a:pPr marL="747713" lvl="1" indent="-227013">
              <a:lnSpc>
                <a:spcPct val="130000"/>
              </a:lnSpc>
            </a:pPr>
            <a:r>
              <a:rPr lang="en-US" dirty="0">
                <a:solidFill>
                  <a:sysClr val="windowText" lastClr="000000"/>
                </a:solidFill>
              </a:rPr>
              <a:t>Decryption requires locally-available state in secure TSP wallet;</a:t>
            </a:r>
            <a:br>
              <a:rPr lang="en-US" dirty="0">
                <a:solidFill>
                  <a:sysClr val="windowText" lastClr="000000"/>
                </a:solidFill>
              </a:rPr>
            </a:br>
            <a:r>
              <a:rPr lang="en-US" b="1" dirty="0">
                <a:solidFill>
                  <a:sysClr val="windowText" lastClr="000000"/>
                </a:solidFill>
              </a:rPr>
              <a:t>attacker can’t read messages even if they compromise your Matrix account</a:t>
            </a:r>
            <a:endParaRPr lang="en-US" sz="2800" b="1" dirty="0">
              <a:solidFill>
                <a:sysClr val="windowText" lastClr="000000"/>
              </a:solidFill>
            </a:endParaRPr>
          </a:p>
          <a:p>
            <a:pPr marL="461963" indent="-344488">
              <a:lnSpc>
                <a:spcPct val="130000"/>
              </a:lnSpc>
            </a:pPr>
            <a:r>
              <a:rPr lang="en-US" dirty="0">
                <a:solidFill>
                  <a:sysClr val="windowText" lastClr="000000"/>
                </a:solidFill>
              </a:rPr>
              <a:t>Identities are </a:t>
            </a:r>
            <a:r>
              <a:rPr lang="en-US" b="1" i="1" dirty="0">
                <a:solidFill>
                  <a:sysClr val="windowText" lastClr="000000"/>
                </a:solidFill>
              </a:rPr>
              <a:t>portable</a:t>
            </a:r>
            <a:r>
              <a:rPr lang="en-US" dirty="0">
                <a:solidFill>
                  <a:sysClr val="windowText" lastClr="000000"/>
                </a:solidFill>
              </a:rPr>
              <a:t>, not tied to or limited to Matrix</a:t>
            </a:r>
          </a:p>
          <a:p>
            <a:pPr marL="747713" lvl="1" indent="-227013">
              <a:lnSpc>
                <a:spcPct val="130000"/>
              </a:lnSpc>
            </a:pPr>
            <a:r>
              <a:rPr lang="en-US" dirty="0">
                <a:solidFill>
                  <a:sysClr val="windowText" lastClr="000000"/>
                </a:solidFill>
              </a:rPr>
              <a:t>Can take your verified relationships with you to a new Matrix account,</a:t>
            </a:r>
            <a:br>
              <a:rPr lang="en-US" dirty="0">
                <a:solidFill>
                  <a:sysClr val="windowText" lastClr="000000"/>
                </a:solidFill>
              </a:rPr>
            </a:br>
            <a:r>
              <a:rPr lang="en-US" dirty="0">
                <a:solidFill>
                  <a:sysClr val="windowText" lastClr="000000"/>
                </a:solidFill>
              </a:rPr>
              <a:t>or port them over to a new service entirely (e.g., Mastodon, Bluesky)</a:t>
            </a:r>
          </a:p>
          <a:p>
            <a:pPr marL="461963" indent="-344488">
              <a:lnSpc>
                <a:spcPct val="130000"/>
              </a:lnSpc>
            </a:pPr>
            <a:r>
              <a:rPr lang="en-US" dirty="0">
                <a:solidFill>
                  <a:sysClr val="windowText" lastClr="000000"/>
                </a:solidFill>
              </a:rPr>
              <a:t>Relationships (creditable endorsements) can be </a:t>
            </a:r>
            <a:r>
              <a:rPr lang="en-US" i="1" dirty="0">
                <a:solidFill>
                  <a:sysClr val="windowText" lastClr="000000"/>
                </a:solidFill>
              </a:rPr>
              <a:t>referred</a:t>
            </a:r>
            <a:r>
              <a:rPr lang="en-US" dirty="0">
                <a:solidFill>
                  <a:sysClr val="windowText" lastClr="000000"/>
                </a:solidFill>
              </a:rPr>
              <a:t>:</a:t>
            </a:r>
          </a:p>
          <a:p>
            <a:pPr marL="747713" lvl="1" indent="-227013">
              <a:lnSpc>
                <a:spcPct val="130000"/>
              </a:lnSpc>
            </a:pPr>
            <a:r>
              <a:rPr lang="en-US" dirty="0">
                <a:solidFill>
                  <a:sysClr val="windowText" lastClr="000000"/>
                </a:solidFill>
              </a:rPr>
              <a:t>“Your trusted contact Bob verifies that a new user Alice is </a:t>
            </a:r>
            <a:r>
              <a:rPr lang="en-US" i="1" dirty="0">
                <a:solidFill>
                  <a:sysClr val="windowText" lastClr="000000"/>
                </a:solidFill>
              </a:rPr>
              <a:t>actually </a:t>
            </a:r>
            <a:r>
              <a:rPr lang="en-US" dirty="0">
                <a:solidFill>
                  <a:sysClr val="windowText" lastClr="000000"/>
                </a:solidFill>
              </a:rPr>
              <a:t>Alice”</a:t>
            </a:r>
          </a:p>
          <a:p>
            <a:pPr marL="919163" lvl="1" indent="-344488">
              <a:lnSpc>
                <a:spcPct val="130000"/>
              </a:lnSpc>
            </a:pPr>
            <a:endParaRPr lang="en-US" dirty="0">
              <a:solidFill>
                <a:sysClr val="windowText" lastClr="000000"/>
              </a:solidFill>
            </a:endParaRPr>
          </a:p>
          <a:p>
            <a:pPr marL="457200" lvl="1" indent="0">
              <a:lnSpc>
                <a:spcPct val="130000"/>
              </a:lnSpc>
              <a:spcBef>
                <a:spcPts val="0"/>
              </a:spcBef>
              <a:buSzPct val="75000"/>
              <a:buNone/>
            </a:pPr>
            <a:endParaRPr lang="en-US" dirty="0">
              <a:solidFill>
                <a:sysClr val="windowText" lastClr="000000"/>
              </a:solidFill>
            </a:endParaRPr>
          </a:p>
          <a:p>
            <a:pPr lvl="1">
              <a:lnSpc>
                <a:spcPct val="130000"/>
              </a:lnSpc>
            </a:pPr>
            <a:endParaRPr lang="en-US" dirty="0">
              <a:solidFill>
                <a:sysClr val="windowText" lastClr="000000"/>
              </a:solidFill>
            </a:endParaRPr>
          </a:p>
        </p:txBody>
      </p:sp>
    </p:spTree>
    <p:extLst>
      <p:ext uri="{BB962C8B-B14F-4D97-AF65-F5344CB8AC3E}">
        <p14:creationId xmlns:p14="http://schemas.microsoft.com/office/powerpoint/2010/main" val="18267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8F0FB69D-4CE1-9102-114A-7FC8B9E73601}"/>
            </a:ext>
          </a:extLst>
        </p:cNvPr>
        <p:cNvGrpSpPr/>
        <p:nvPr/>
      </p:nvGrpSpPr>
      <p:grpSpPr>
        <a:xfrm>
          <a:off x="0" y="0"/>
          <a:ext cx="0" cy="0"/>
          <a:chOff x="0" y="0"/>
          <a:chExt cx="0" cy="0"/>
        </a:xfrm>
      </p:grpSpPr>
      <p:pic>
        <p:nvPicPr>
          <p:cNvPr id="124" name="Google Shape;124;p29" descr="Rectangle 3.png">
            <a:extLst>
              <a:ext uri="{FF2B5EF4-FFF2-40B4-BE49-F238E27FC236}">
                <a16:creationId xmlns:a16="http://schemas.microsoft.com/office/drawing/2014/main" id="{E25814A8-AF73-5870-A019-886DE0EBD502}"/>
              </a:ext>
            </a:extLst>
          </p:cNvPr>
          <p:cNvPicPr preferRelativeResize="0"/>
          <p:nvPr/>
        </p:nvPicPr>
        <p:blipFill rotWithShape="1">
          <a:blip r:embed="rId3">
            <a:alphaModFix/>
          </a:blip>
          <a:srcRect/>
          <a:stretch/>
        </p:blipFill>
        <p:spPr>
          <a:xfrm>
            <a:off x="0" y="5714117"/>
            <a:ext cx="12192000" cy="1143000"/>
          </a:xfrm>
          <a:prstGeom prst="rect">
            <a:avLst/>
          </a:prstGeom>
          <a:noFill/>
          <a:ln>
            <a:noFill/>
          </a:ln>
        </p:spPr>
      </p:pic>
      <p:pic>
        <p:nvPicPr>
          <p:cNvPr id="125" name="Google Shape;125;p29" descr="Group 3.svg">
            <a:extLst>
              <a:ext uri="{FF2B5EF4-FFF2-40B4-BE49-F238E27FC236}">
                <a16:creationId xmlns:a16="http://schemas.microsoft.com/office/drawing/2014/main" id="{FC9D1D38-D453-2F61-61EA-040FFC3FCDF6}"/>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26" name="Google Shape;126;p29" descr="定稿-SVG-图标 2.svg">
            <a:extLst>
              <a:ext uri="{FF2B5EF4-FFF2-40B4-BE49-F238E27FC236}">
                <a16:creationId xmlns:a16="http://schemas.microsoft.com/office/drawing/2014/main" id="{B9CAA6D6-A8E7-03F4-0CE5-DB44E068F09E}"/>
              </a:ext>
            </a:extLst>
          </p:cNvPr>
          <p:cNvPicPr preferRelativeResize="0"/>
          <p:nvPr/>
        </p:nvPicPr>
        <p:blipFill rotWithShape="1">
          <a:blip r:embed="rId5">
            <a:alphaModFix/>
          </a:blip>
          <a:srcRect/>
          <a:stretch/>
        </p:blipFill>
        <p:spPr>
          <a:xfrm>
            <a:off x="8126012" y="2919320"/>
            <a:ext cx="3429000" cy="3429000"/>
          </a:xfrm>
          <a:prstGeom prst="rect">
            <a:avLst/>
          </a:prstGeom>
          <a:noFill/>
          <a:ln>
            <a:noFill/>
          </a:ln>
        </p:spPr>
      </p:pic>
      <p:sp>
        <p:nvSpPr>
          <p:cNvPr id="4" name="Rectangle">
            <a:extLst>
              <a:ext uri="{FF2B5EF4-FFF2-40B4-BE49-F238E27FC236}">
                <a16:creationId xmlns:a16="http://schemas.microsoft.com/office/drawing/2014/main" id="{BB179757-B02E-9320-3E7C-D1E6372B04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7422" y="2547715"/>
            <a:ext cx="8347144" cy="1899025"/>
          </a:xfrm>
          <a:prstGeom prst="roundRect">
            <a:avLst/>
          </a:prstGeom>
          <a:gradFill flip="none" rotWithShape="1">
            <a:gsLst>
              <a:gs pos="32000">
                <a:sysClr val="windowText" lastClr="000000">
                  <a:alpha val="67000"/>
                </a:sysClr>
              </a:gs>
              <a:gs pos="0">
                <a:sysClr val="windowText" lastClr="000000">
                  <a:alpha val="82974"/>
                </a:sysClr>
              </a:gs>
              <a:gs pos="99000">
                <a:sysClr val="windowText" lastClr="000000">
                  <a:alpha val="55000"/>
                </a:sysClr>
              </a:gs>
            </a:gsLst>
            <a:path path="circle">
              <a:fillToRect r="100000" b="100000"/>
            </a:path>
            <a:tileRect l="-100000" t="-100000"/>
          </a:gradFill>
          <a:ln w="12700">
            <a:miter lim="400000"/>
          </a:ln>
        </p:spPr>
        <p:txBody>
          <a:bodyPr lIns="50800" tIns="50800" rIns="50800" bIns="5080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600" b="0" i="0" u="none" strike="noStrike" kern="0" cap="all" spc="0" normalizeH="0" baseline="0" noProof="0" dirty="0">
              <a:ln>
                <a:noFill/>
              </a:ln>
              <a:solidFill>
                <a:srgbClr val="FFFFFF"/>
              </a:solidFill>
              <a:effectLst/>
              <a:uLnTx/>
              <a:uFillTx/>
              <a:latin typeface="Tenorite"/>
              <a:sym typeface="Avenir Next"/>
            </a:endParaRPr>
          </a:p>
        </p:txBody>
      </p:sp>
      <p:sp>
        <p:nvSpPr>
          <p:cNvPr id="5" name="Title 1">
            <a:extLst>
              <a:ext uri="{FF2B5EF4-FFF2-40B4-BE49-F238E27FC236}">
                <a16:creationId xmlns:a16="http://schemas.microsoft.com/office/drawing/2014/main" id="{B7841514-0A8A-FD86-1EBB-7E667386BFB0}"/>
              </a:ext>
            </a:extLst>
          </p:cNvPr>
          <p:cNvSpPr txBox="1">
            <a:spLocks/>
          </p:cNvSpPr>
          <p:nvPr/>
        </p:nvSpPr>
        <p:spPr>
          <a:xfrm>
            <a:off x="-65593" y="2546831"/>
            <a:ext cx="7555315" cy="1899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aford Display" pitchFamily="2" charset="0"/>
                <a:ea typeface="+mj-ea"/>
              </a:rPr>
              <a:t>Concluding Remarks</a:t>
            </a:r>
          </a:p>
        </p:txBody>
      </p:sp>
    </p:spTree>
    <p:extLst>
      <p:ext uri="{BB962C8B-B14F-4D97-AF65-F5344CB8AC3E}">
        <p14:creationId xmlns:p14="http://schemas.microsoft.com/office/powerpoint/2010/main" val="3818384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0227167E-151E-E37E-EC1C-85D1003F77E1}"/>
            </a:ext>
          </a:extLst>
        </p:cNvPr>
        <p:cNvGrpSpPr/>
        <p:nvPr/>
      </p:nvGrpSpPr>
      <p:grpSpPr>
        <a:xfrm>
          <a:off x="0" y="0"/>
          <a:ext cx="0" cy="0"/>
          <a:chOff x="0" y="0"/>
          <a:chExt cx="0" cy="0"/>
        </a:xfrm>
      </p:grpSpPr>
      <p:pic>
        <p:nvPicPr>
          <p:cNvPr id="113" name="Google Shape;113;p28" descr="Group 3.svg">
            <a:extLst>
              <a:ext uri="{FF2B5EF4-FFF2-40B4-BE49-F238E27FC236}">
                <a16:creationId xmlns:a16="http://schemas.microsoft.com/office/drawing/2014/main" id="{14F1AFDB-6C30-2FBB-D307-9718C5D1BEA3}"/>
              </a:ext>
            </a:extLst>
          </p:cNvPr>
          <p:cNvPicPr preferRelativeResize="0"/>
          <p:nvPr/>
        </p:nvPicPr>
        <p:blipFill rotWithShape="1">
          <a:blip r:embed="rId3">
            <a:alphaModFix/>
          </a:blip>
          <a:srcRect/>
          <a:stretch/>
        </p:blipFill>
        <p:spPr>
          <a:xfrm>
            <a:off x="701" y="1"/>
            <a:ext cx="12190601" cy="6858001"/>
          </a:xfrm>
          <a:prstGeom prst="rect">
            <a:avLst/>
          </a:prstGeom>
          <a:noFill/>
          <a:ln>
            <a:noFill/>
          </a:ln>
        </p:spPr>
      </p:pic>
      <p:sp>
        <p:nvSpPr>
          <p:cNvPr id="61" name="Rectangle 60">
            <a:extLst>
              <a:ext uri="{FF2B5EF4-FFF2-40B4-BE49-F238E27FC236}">
                <a16:creationId xmlns:a16="http://schemas.microsoft.com/office/drawing/2014/main" id="{11B611D9-E40B-A518-3C69-F8ADFDAAF86B}"/>
              </a:ext>
            </a:extLst>
          </p:cNvPr>
          <p:cNvSpPr/>
          <p:nvPr/>
        </p:nvSpPr>
        <p:spPr>
          <a:xfrm>
            <a:off x="1267792" y="471160"/>
            <a:ext cx="10924208" cy="757065"/>
          </a:xfrm>
          <a:prstGeom prst="rect">
            <a:avLst/>
          </a:prstGeom>
          <a:noFill/>
          <a:ln>
            <a:noFill/>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62" name="Title 1">
            <a:extLst>
              <a:ext uri="{FF2B5EF4-FFF2-40B4-BE49-F238E27FC236}">
                <a16:creationId xmlns:a16="http://schemas.microsoft.com/office/drawing/2014/main" id="{7F027673-9217-E02F-67E9-647C92FF2E23}"/>
              </a:ext>
            </a:extLst>
          </p:cNvPr>
          <p:cNvSpPr txBox="1">
            <a:spLocks/>
          </p:cNvSpPr>
          <p:nvPr/>
        </p:nvSpPr>
        <p:spPr>
          <a:xfrm>
            <a:off x="417443" y="-29755"/>
            <a:ext cx="110850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ysClr val="windowText" lastClr="000000"/>
                </a:solidFill>
                <a:effectLst/>
                <a:uLnTx/>
                <a:uFillTx/>
                <a:latin typeface="Seaford Display" pitchFamily="2" charset="0"/>
                <a:ea typeface="+mj-ea"/>
              </a:rPr>
              <a:t>Wrapping up, but looking forward</a:t>
            </a:r>
          </a:p>
        </p:txBody>
      </p:sp>
      <p:sp>
        <p:nvSpPr>
          <p:cNvPr id="92" name="Content Placeholder 2">
            <a:extLst>
              <a:ext uri="{FF2B5EF4-FFF2-40B4-BE49-F238E27FC236}">
                <a16:creationId xmlns:a16="http://schemas.microsoft.com/office/drawing/2014/main" id="{59E06BDC-ABBE-B2E1-FA80-B0E649AD720E}"/>
              </a:ext>
            </a:extLst>
          </p:cNvPr>
          <p:cNvSpPr txBox="1">
            <a:spLocks/>
          </p:cNvSpPr>
          <p:nvPr/>
        </p:nvSpPr>
        <p:spPr>
          <a:xfrm>
            <a:off x="459220" y="1218286"/>
            <a:ext cx="11013440" cy="5228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dirty="0">
                <a:solidFill>
                  <a:sysClr val="windowText" lastClr="000000"/>
                </a:solidFill>
              </a:rPr>
              <a:t>You </a:t>
            </a: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can now use Rust to build complex, real-world </a:t>
            </a:r>
            <a:r>
              <a:rPr lang="en-US" dirty="0">
                <a:solidFill>
                  <a:sysClr val="windowText" lastClr="000000"/>
                </a:solidFill>
              </a:rPr>
              <a:t>apps!  🚀</a:t>
            </a: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lvl="1">
              <a:defRPr/>
            </a:pPr>
            <a:r>
              <a:rPr lang="en-US" dirty="0">
                <a:solidFill>
                  <a:sysClr val="windowText" lastClr="000000"/>
                </a:solidFill>
              </a:rPr>
              <a:t>Makepad + Robius enable </a:t>
            </a: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high performance UI/UX</a:t>
            </a:r>
            <a:b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amidst very demanding use cases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Offers consistent, deep system integration across multiple platforms</a:t>
            </a:r>
            <a:b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endPar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Many challenges still remain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Simplifying UI design, more platform features, better build tooling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Deeper TSP integration: referrals, nested relationships, double encryption</a:t>
            </a:r>
            <a:b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endPar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For more, check out our blog:  </a:t>
            </a: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hlinkClick r:id="rId4"/>
              </a:rPr>
              <a:t>robius.rs/blog/</a:t>
            </a: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lvl="1">
              <a:defRPr/>
            </a:pPr>
            <a:r>
              <a:rPr lang="en-US" dirty="0">
                <a:solidFill>
                  <a:sysClr val="windowText" lastClr="000000"/>
                </a:solidFill>
              </a:rPr>
              <a:t>Looking forward to continued collaboration with other Rust UI/App</a:t>
            </a:r>
            <a:br>
              <a:rPr lang="en-US" dirty="0">
                <a:solidFill>
                  <a:sysClr val="windowText" lastClr="000000"/>
                </a:solidFill>
              </a:rPr>
            </a:br>
            <a:r>
              <a:rPr lang="en-US" dirty="0">
                <a:solidFill>
                  <a:sysClr val="windowText" lastClr="000000"/>
                </a:solidFill>
              </a:rPr>
              <a:t>project organizations, and the Rust lang/libs/tools teams</a:t>
            </a:r>
            <a:br>
              <a:rPr lang="en-US" sz="3200" dirty="0">
                <a:solidFill>
                  <a:sysClr val="windowText" lastClr="000000"/>
                </a:solidFill>
              </a:rPr>
            </a:br>
            <a:endParaRPr lang="en-US" sz="3200" b="1" dirty="0">
              <a:solidFill>
                <a:sysClr val="windowText" lastClr="000000"/>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p:txBody>
      </p:sp>
      <p:sp>
        <p:nvSpPr>
          <p:cNvPr id="93" name="Google Shape;134;p30">
            <a:extLst>
              <a:ext uri="{FF2B5EF4-FFF2-40B4-BE49-F238E27FC236}">
                <a16:creationId xmlns:a16="http://schemas.microsoft.com/office/drawing/2014/main" id="{2BBEB027-9667-4C31-ED62-3E0B706E5929}"/>
              </a:ext>
            </a:extLst>
          </p:cNvPr>
          <p:cNvSpPr/>
          <p:nvPr/>
        </p:nvSpPr>
        <p:spPr>
          <a:xfrm>
            <a:off x="34599"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94" name="Google Shape;135;p30" descr="Group.svg">
            <a:extLst>
              <a:ext uri="{FF2B5EF4-FFF2-40B4-BE49-F238E27FC236}">
                <a16:creationId xmlns:a16="http://schemas.microsoft.com/office/drawing/2014/main" id="{C1F4220D-13B9-A789-664E-3447C291F181}"/>
              </a:ext>
            </a:extLst>
          </p:cNvPr>
          <p:cNvPicPr preferRelativeResize="0"/>
          <p:nvPr/>
        </p:nvPicPr>
        <p:blipFill rotWithShape="1">
          <a:blip r:embed="rId5">
            <a:alphaModFix/>
          </a:blip>
          <a:srcRect/>
          <a:stretch/>
        </p:blipFill>
        <p:spPr>
          <a:xfrm>
            <a:off x="11247899" y="6187617"/>
            <a:ext cx="774233" cy="573505"/>
          </a:xfrm>
          <a:prstGeom prst="rect">
            <a:avLst/>
          </a:prstGeom>
          <a:noFill/>
          <a:ln>
            <a:noFill/>
          </a:ln>
        </p:spPr>
      </p:pic>
      <p:pic>
        <p:nvPicPr>
          <p:cNvPr id="95" name="Google Shape;136;p30" descr="Frame 3.svg">
            <a:extLst>
              <a:ext uri="{FF2B5EF4-FFF2-40B4-BE49-F238E27FC236}">
                <a16:creationId xmlns:a16="http://schemas.microsoft.com/office/drawing/2014/main" id="{FCD120E2-2A3C-2B9B-312A-A980115691B2}"/>
              </a:ext>
            </a:extLst>
          </p:cNvPr>
          <p:cNvPicPr preferRelativeResize="0"/>
          <p:nvPr/>
        </p:nvPicPr>
        <p:blipFill rotWithShape="1">
          <a:blip r:embed="rId6">
            <a:alphaModFix/>
          </a:blip>
          <a:srcRect r="53767"/>
          <a:stretch>
            <a:fillRect/>
          </a:stretch>
        </p:blipFill>
        <p:spPr>
          <a:xfrm>
            <a:off x="508000" y="6314224"/>
            <a:ext cx="3006262" cy="248657"/>
          </a:xfrm>
          <a:prstGeom prst="rect">
            <a:avLst/>
          </a:prstGeom>
          <a:noFill/>
          <a:ln>
            <a:noFill/>
          </a:ln>
        </p:spPr>
      </p:pic>
      <p:pic>
        <p:nvPicPr>
          <p:cNvPr id="96" name="Google Shape;136;p30" descr="Frame 3.svg">
            <a:extLst>
              <a:ext uri="{FF2B5EF4-FFF2-40B4-BE49-F238E27FC236}">
                <a16:creationId xmlns:a16="http://schemas.microsoft.com/office/drawing/2014/main" id="{90476788-CA16-94CF-EC22-CB721227FE45}"/>
              </a:ext>
            </a:extLst>
          </p:cNvPr>
          <p:cNvPicPr preferRelativeResize="0"/>
          <p:nvPr/>
        </p:nvPicPr>
        <p:blipFill rotWithShape="1">
          <a:blip r:embed="rId6">
            <a:alphaModFix/>
          </a:blip>
          <a:srcRect l="46233"/>
          <a:stretch>
            <a:fillRect/>
          </a:stretch>
        </p:blipFill>
        <p:spPr>
          <a:xfrm>
            <a:off x="3578998" y="6314224"/>
            <a:ext cx="3496138" cy="248657"/>
          </a:xfrm>
          <a:prstGeom prst="rect">
            <a:avLst/>
          </a:prstGeom>
          <a:noFill/>
          <a:ln>
            <a:noFill/>
          </a:ln>
        </p:spPr>
      </p:pic>
      <p:pic>
        <p:nvPicPr>
          <p:cNvPr id="97" name="Google Shape;133;p30" descr="Frame 1.svg">
            <a:extLst>
              <a:ext uri="{FF2B5EF4-FFF2-40B4-BE49-F238E27FC236}">
                <a16:creationId xmlns:a16="http://schemas.microsoft.com/office/drawing/2014/main" id="{BFA3E970-7D0C-F222-920F-7801024C7AF7}"/>
              </a:ext>
            </a:extLst>
          </p:cNvPr>
          <p:cNvPicPr preferRelativeResize="0"/>
          <p:nvPr/>
        </p:nvPicPr>
        <p:blipFill rotWithShape="1">
          <a:blip r:embed="rId7">
            <a:alphaModFix/>
          </a:blip>
          <a:srcRect/>
          <a:stretch/>
        </p:blipFill>
        <p:spPr>
          <a:xfrm>
            <a:off x="10252344" y="425858"/>
            <a:ext cx="1666875" cy="381000"/>
          </a:xfrm>
          <a:prstGeom prst="rect">
            <a:avLst/>
          </a:prstGeom>
          <a:noFill/>
          <a:ln>
            <a:noFill/>
          </a:ln>
        </p:spPr>
      </p:pic>
    </p:spTree>
    <p:extLst>
      <p:ext uri="{BB962C8B-B14F-4D97-AF65-F5344CB8AC3E}">
        <p14:creationId xmlns:p14="http://schemas.microsoft.com/office/powerpoint/2010/main" val="4099817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3C0E8520-81C1-8535-F5AE-1994EFCA5A81}"/>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5B4B077D-4E2C-963F-EF0F-2782A5E4B689}"/>
              </a:ext>
            </a:extLst>
          </p:cNvPr>
          <p:cNvPicPr preferRelativeResize="0"/>
          <p:nvPr/>
        </p:nvPicPr>
        <p:blipFill rotWithShape="1">
          <a:blip r:embed="rId3">
            <a:alphaModFix/>
          </a:blip>
          <a:srcRect/>
          <a:stretch/>
        </p:blipFill>
        <p:spPr>
          <a:xfrm>
            <a:off x="4782" y="153224"/>
            <a:ext cx="12192000" cy="6858000"/>
          </a:xfrm>
          <a:prstGeom prst="rect">
            <a:avLst/>
          </a:prstGeom>
          <a:noFill/>
          <a:ln>
            <a:noFill/>
          </a:ln>
        </p:spPr>
      </p:pic>
      <p:pic>
        <p:nvPicPr>
          <p:cNvPr id="135" name="Google Shape;135;p30" descr="Group.svg">
            <a:extLst>
              <a:ext uri="{FF2B5EF4-FFF2-40B4-BE49-F238E27FC236}">
                <a16:creationId xmlns:a16="http://schemas.microsoft.com/office/drawing/2014/main" id="{C653BE60-98A7-5E2E-AD0F-939FC7606099}"/>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sp>
        <p:nvSpPr>
          <p:cNvPr id="137" name="Google Shape;137;p30">
            <a:extLst>
              <a:ext uri="{FF2B5EF4-FFF2-40B4-BE49-F238E27FC236}">
                <a16:creationId xmlns:a16="http://schemas.microsoft.com/office/drawing/2014/main" id="{430BC6CA-4F9F-756E-5F5E-C36F05C39C69}"/>
              </a:ext>
            </a:extLst>
          </p:cNvPr>
          <p:cNvSpPr txBox="1"/>
          <p:nvPr/>
        </p:nvSpPr>
        <p:spPr>
          <a:xfrm>
            <a:off x="635000" y="292779"/>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Roadmap </a:t>
            </a:r>
            <a:r>
              <a:rPr kumimoji="0" lang="en-US" sz="3200" b="0" i="0" u="none" strike="noStrike" kern="0" cap="none" spc="0" normalizeH="0" baseline="0" noProof="0" dirty="0">
                <a:ln>
                  <a:noFill/>
                </a:ln>
                <a:solidFill>
                  <a:srgbClr val="FFFFFF">
                    <a:lumMod val="65000"/>
                  </a:srgbClr>
                </a:solidFill>
                <a:effectLst/>
                <a:uLnTx/>
                <a:uFillTx/>
                <a:latin typeface="Helvetica Neue"/>
                <a:ea typeface="Helvetica Neue"/>
                <a:cs typeface="Helvetica Neue"/>
                <a:sym typeface="Helvetica Neue"/>
              </a:rPr>
              <a:t>(in no particular order)</a:t>
            </a:r>
            <a:endParaRPr sz="600" dirty="0"/>
          </a:p>
        </p:txBody>
      </p:sp>
      <p:pic>
        <p:nvPicPr>
          <p:cNvPr id="3" name="Google Shape;133;p30" descr="Frame 1.svg">
            <a:extLst>
              <a:ext uri="{FF2B5EF4-FFF2-40B4-BE49-F238E27FC236}">
                <a16:creationId xmlns:a16="http://schemas.microsoft.com/office/drawing/2014/main" id="{DE0F0EC8-5AA8-7031-81EE-8603A1EE3B08}"/>
              </a:ext>
            </a:extLst>
          </p:cNvPr>
          <p:cNvPicPr preferRelativeResize="0"/>
          <p:nvPr/>
        </p:nvPicPr>
        <p:blipFill rotWithShape="1">
          <a:blip r:embed="rId5">
            <a:alphaModFix/>
          </a:blip>
          <a:srcRect/>
          <a:stretch/>
        </p:blipFill>
        <p:spPr>
          <a:xfrm>
            <a:off x="10317611" y="451966"/>
            <a:ext cx="1666875" cy="381000"/>
          </a:xfrm>
          <a:prstGeom prst="rect">
            <a:avLst/>
          </a:prstGeom>
          <a:noFill/>
          <a:ln>
            <a:noFill/>
          </a:ln>
        </p:spPr>
      </p:pic>
      <p:cxnSp>
        <p:nvCxnSpPr>
          <p:cNvPr id="6" name="Straight Arrow Connector 5">
            <a:extLst>
              <a:ext uri="{FF2B5EF4-FFF2-40B4-BE49-F238E27FC236}">
                <a16:creationId xmlns:a16="http://schemas.microsoft.com/office/drawing/2014/main" id="{16FD3C55-379C-09CF-3E0D-2EBC7259BACD}"/>
              </a:ext>
            </a:extLst>
          </p:cNvPr>
          <p:cNvCxnSpPr>
            <a:cxnSpLocks/>
          </p:cNvCxnSpPr>
          <p:nvPr/>
        </p:nvCxnSpPr>
        <p:spPr>
          <a:xfrm>
            <a:off x="1073325" y="1101953"/>
            <a:ext cx="0" cy="5321309"/>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C31ACA3-6501-915A-8D98-8EEBBB616B92}"/>
              </a:ext>
            </a:extLst>
          </p:cNvPr>
          <p:cNvSpPr txBox="1">
            <a:spLocks/>
          </p:cNvSpPr>
          <p:nvPr/>
        </p:nvSpPr>
        <p:spPr>
          <a:xfrm>
            <a:off x="541716" y="1324884"/>
            <a:ext cx="11139869" cy="46671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8088" indent="0">
              <a:lnSpc>
                <a:spcPct val="70000"/>
              </a:lnSpc>
              <a:buFont typeface="Arial" panose="020B0604020202020204" pitchFamily="34" charset="0"/>
              <a:buNone/>
            </a:pPr>
            <a:r>
              <a:rPr lang="en-US" sz="2400" dirty="0"/>
              <a:t>Expand </a:t>
            </a:r>
            <a:r>
              <a:rPr lang="en-US" sz="2400" dirty="0" err="1"/>
              <a:t>Makepad’s</a:t>
            </a:r>
            <a:r>
              <a:rPr lang="en-US" sz="2400" dirty="0"/>
              <a:t> UI </a:t>
            </a:r>
            <a:r>
              <a:rPr lang="en-US" sz="2400" b="1" dirty="0">
                <a:solidFill>
                  <a:srgbClr val="1D4999"/>
                </a:solidFill>
              </a:rPr>
              <a:t>widget collection</a:t>
            </a:r>
            <a:r>
              <a:rPr lang="en-US" sz="2400" dirty="0"/>
              <a:t> and </a:t>
            </a:r>
            <a:r>
              <a:rPr lang="en-US" sz="2400" b="1" dirty="0">
                <a:solidFill>
                  <a:srgbClr val="1D4999"/>
                </a:solidFill>
              </a:rPr>
              <a:t>input event</a:t>
            </a:r>
            <a:r>
              <a:rPr lang="en-US" sz="2400" dirty="0"/>
              <a:t> support</a:t>
            </a:r>
          </a:p>
          <a:p>
            <a:pPr marL="1493838" indent="-285750">
              <a:lnSpc>
                <a:spcPct val="70000"/>
              </a:lnSpc>
            </a:pPr>
            <a:r>
              <a:rPr lang="en-US" sz="2100" dirty="0"/>
              <a:t>Ensure consistent coverage for app lifecycle events</a:t>
            </a:r>
          </a:p>
          <a:p>
            <a:pPr marL="1208088" indent="0">
              <a:lnSpc>
                <a:spcPct val="70000"/>
              </a:lnSpc>
              <a:spcBef>
                <a:spcPts val="2800"/>
              </a:spcBef>
              <a:buFont typeface="Arial" panose="020B0604020202020204" pitchFamily="34" charset="0"/>
              <a:buNone/>
            </a:pPr>
            <a:r>
              <a:rPr lang="en-US" sz="2400" dirty="0"/>
              <a:t>Continue developing key </a:t>
            </a:r>
            <a:r>
              <a:rPr lang="en-US" sz="2400" b="1" dirty="0">
                <a:solidFill>
                  <a:srgbClr val="1D4999"/>
                </a:solidFill>
              </a:rPr>
              <a:t>platform feature abstraction</a:t>
            </a:r>
            <a:r>
              <a:rPr lang="en-US" sz="2400" dirty="0"/>
              <a:t> crates</a:t>
            </a:r>
          </a:p>
          <a:p>
            <a:pPr marL="1493838" indent="-285750">
              <a:lnSpc>
                <a:spcPct val="70000"/>
              </a:lnSpc>
            </a:pPr>
            <a:r>
              <a:rPr lang="en-US" sz="2100" dirty="0"/>
              <a:t>Focus on mobile platform APIs, for truly </a:t>
            </a:r>
            <a:r>
              <a:rPr lang="en-US" sz="2100" i="1" dirty="0"/>
              <a:t>immersive </a:t>
            </a:r>
            <a:r>
              <a:rPr lang="en-US" sz="2100" dirty="0"/>
              <a:t>apps</a:t>
            </a:r>
          </a:p>
          <a:p>
            <a:pPr marL="1493838" indent="-285750">
              <a:lnSpc>
                <a:spcPct val="70000"/>
              </a:lnSpc>
            </a:pPr>
            <a:r>
              <a:rPr lang="en-US" sz="2100" dirty="0"/>
              <a:t>Backfill </a:t>
            </a:r>
            <a:r>
              <a:rPr lang="en-US" sz="2100" dirty="0" err="1"/>
              <a:t>OpenHarmony</a:t>
            </a:r>
            <a:r>
              <a:rPr lang="en-US" sz="2100" dirty="0"/>
              <a:t> support into existing Robius (and other) crates</a:t>
            </a:r>
          </a:p>
          <a:p>
            <a:pPr marL="1208088" indent="0">
              <a:lnSpc>
                <a:spcPct val="80000"/>
              </a:lnSpc>
              <a:spcBef>
                <a:spcPts val="2800"/>
              </a:spcBef>
              <a:buNone/>
            </a:pPr>
            <a:r>
              <a:rPr lang="en-US" sz="2400" dirty="0"/>
              <a:t>Better, more automated </a:t>
            </a:r>
            <a:r>
              <a:rPr lang="en-US" sz="2400" b="1" dirty="0">
                <a:solidFill>
                  <a:srgbClr val="1D4999"/>
                </a:solidFill>
              </a:rPr>
              <a:t>build tooling</a:t>
            </a:r>
          </a:p>
          <a:p>
            <a:pPr marL="1493838" indent="-285750">
              <a:lnSpc>
                <a:spcPct val="70000"/>
              </a:lnSpc>
            </a:pPr>
            <a:r>
              <a:rPr lang="en-US" sz="2100" dirty="0"/>
              <a:t>Auto-detection + generation of required app permissions/entitlements</a:t>
            </a:r>
          </a:p>
          <a:p>
            <a:pPr marL="1208088" indent="0">
              <a:lnSpc>
                <a:spcPct val="80000"/>
              </a:lnSpc>
              <a:spcBef>
                <a:spcPts val="2800"/>
              </a:spcBef>
              <a:buFont typeface="Arial" panose="020B0604020202020204" pitchFamily="34" charset="0"/>
              <a:buNone/>
            </a:pPr>
            <a:r>
              <a:rPr lang="en-US" sz="2400" b="1" dirty="0">
                <a:solidFill>
                  <a:srgbClr val="1D4999"/>
                </a:solidFill>
              </a:rPr>
              <a:t>Publish flagship apps</a:t>
            </a:r>
            <a:r>
              <a:rPr lang="en-US" sz="2400" dirty="0"/>
              <a:t> to app stores &amp; package managers</a:t>
            </a:r>
          </a:p>
          <a:p>
            <a:pPr marL="1493838" indent="-285750">
              <a:lnSpc>
                <a:spcPct val="70000"/>
              </a:lnSpc>
            </a:pPr>
            <a:r>
              <a:rPr lang="en-US" sz="2100" dirty="0"/>
              <a:t>Under the stewardship of the GOSIM organization</a:t>
            </a:r>
          </a:p>
          <a:p>
            <a:pPr marL="1208088" indent="0">
              <a:lnSpc>
                <a:spcPct val="80000"/>
              </a:lnSpc>
              <a:spcBef>
                <a:spcPts val="3400"/>
              </a:spcBef>
              <a:buFont typeface="Arial" panose="020B0604020202020204" pitchFamily="34" charset="0"/>
              <a:buNone/>
            </a:pPr>
            <a:r>
              <a:rPr lang="en-US" sz="2400" b="1" dirty="0">
                <a:solidFill>
                  <a:srgbClr val="1D4999"/>
                </a:solidFill>
              </a:rPr>
              <a:t>More docs </a:t>
            </a:r>
            <a:r>
              <a:rPr lang="en-US" sz="2400" dirty="0"/>
              <a:t>and</a:t>
            </a:r>
            <a:r>
              <a:rPr lang="en-US" sz="2400" b="1" dirty="0">
                <a:solidFill>
                  <a:srgbClr val="1D4999"/>
                </a:solidFill>
              </a:rPr>
              <a:t> guided tutorials </a:t>
            </a:r>
            <a:r>
              <a:rPr lang="en-US" sz="2400" dirty="0"/>
              <a:t>for Makepad + Robius app dev</a:t>
            </a:r>
          </a:p>
        </p:txBody>
      </p:sp>
      <p:grpSp>
        <p:nvGrpSpPr>
          <p:cNvPr id="8" name="Group 7">
            <a:extLst>
              <a:ext uri="{FF2B5EF4-FFF2-40B4-BE49-F238E27FC236}">
                <a16:creationId xmlns:a16="http://schemas.microsoft.com/office/drawing/2014/main" id="{88AE64B4-6954-DDA2-4ABD-4E3A8527CFE6}"/>
              </a:ext>
            </a:extLst>
          </p:cNvPr>
          <p:cNvGrpSpPr/>
          <p:nvPr/>
        </p:nvGrpSpPr>
        <p:grpSpPr>
          <a:xfrm>
            <a:off x="691318" y="2394556"/>
            <a:ext cx="763902" cy="735856"/>
            <a:chOff x="613137" y="2487881"/>
            <a:chExt cx="812044" cy="782230"/>
          </a:xfrm>
        </p:grpSpPr>
        <p:pic>
          <p:nvPicPr>
            <p:cNvPr id="9" name="Picture 2">
              <a:extLst>
                <a:ext uri="{FF2B5EF4-FFF2-40B4-BE49-F238E27FC236}">
                  <a16:creationId xmlns:a16="http://schemas.microsoft.com/office/drawing/2014/main" id="{7785C76D-E07E-8D43-A0E1-9B921D019A59}"/>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90154" y="2487881"/>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E175035-BD04-8F14-8D47-DC677AB9DC9E}"/>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5139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AB8F10C-EA0D-C8EB-6877-DA7066FE02F0}"/>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02224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CBFCF868-CCA0-4C19-04EB-D6E763C0E5B3}"/>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86584"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86E471A2-623A-471E-8159-121C59703AB0}"/>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157350"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2B75E7A1-2710-FEF4-F3D1-D9DED27588E2}"/>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613137" y="2956480"/>
              <a:ext cx="267831" cy="313631"/>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Graphic 14" descr="Document with solid fill">
            <a:extLst>
              <a:ext uri="{FF2B5EF4-FFF2-40B4-BE49-F238E27FC236}">
                <a16:creationId xmlns:a16="http://schemas.microsoft.com/office/drawing/2014/main" id="{B26E3B00-CFB8-233D-2BFE-3FA86F900069}"/>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rcRect/>
          <a:stretch/>
        </p:blipFill>
        <p:spPr>
          <a:xfrm>
            <a:off x="762889" y="5523666"/>
            <a:ext cx="636694" cy="636694"/>
          </a:xfrm>
          <a:prstGeom prst="rect">
            <a:avLst/>
          </a:prstGeom>
        </p:spPr>
      </p:pic>
      <p:grpSp>
        <p:nvGrpSpPr>
          <p:cNvPr id="16" name="Group 15">
            <a:extLst>
              <a:ext uri="{FF2B5EF4-FFF2-40B4-BE49-F238E27FC236}">
                <a16:creationId xmlns:a16="http://schemas.microsoft.com/office/drawing/2014/main" id="{F2250A62-C05D-461F-5412-1FAFC3BC8329}"/>
              </a:ext>
            </a:extLst>
          </p:cNvPr>
          <p:cNvGrpSpPr/>
          <p:nvPr/>
        </p:nvGrpSpPr>
        <p:grpSpPr>
          <a:xfrm>
            <a:off x="779088" y="4613745"/>
            <a:ext cx="597042" cy="583212"/>
            <a:chOff x="776985" y="4853452"/>
            <a:chExt cx="433379" cy="423340"/>
          </a:xfrm>
        </p:grpSpPr>
        <p:pic>
          <p:nvPicPr>
            <p:cNvPr id="17" name="Graphic 16" descr="Arrow: Straight with solid fill">
              <a:extLst>
                <a:ext uri="{FF2B5EF4-FFF2-40B4-BE49-F238E27FC236}">
                  <a16:creationId xmlns:a16="http://schemas.microsoft.com/office/drawing/2014/main" id="{A851CC57-401D-AE58-BDAD-7EC6128879A6}"/>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rot="2700000">
              <a:off x="776985" y="4853454"/>
              <a:ext cx="247986" cy="247986"/>
            </a:xfrm>
            <a:prstGeom prst="rect">
              <a:avLst/>
            </a:prstGeom>
          </p:spPr>
        </p:pic>
        <p:pic>
          <p:nvPicPr>
            <p:cNvPr id="18" name="Graphic 17" descr="Arrow: Straight with solid fill">
              <a:extLst>
                <a:ext uri="{FF2B5EF4-FFF2-40B4-BE49-F238E27FC236}">
                  <a16:creationId xmlns:a16="http://schemas.microsoft.com/office/drawing/2014/main" id="{DFD78E4F-E33A-9DAD-B8FA-4E17154FD613}"/>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rot="8100000">
              <a:off x="962378" y="4853452"/>
              <a:ext cx="247986" cy="247986"/>
            </a:xfrm>
            <a:prstGeom prst="rect">
              <a:avLst/>
            </a:prstGeom>
          </p:spPr>
        </p:pic>
        <p:pic>
          <p:nvPicPr>
            <p:cNvPr id="19" name="Graphic 18" descr="Arrow: Straight with solid fill">
              <a:extLst>
                <a:ext uri="{FF2B5EF4-FFF2-40B4-BE49-F238E27FC236}">
                  <a16:creationId xmlns:a16="http://schemas.microsoft.com/office/drawing/2014/main" id="{5916684E-B986-3C42-42CB-8C31C36A50EF}"/>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rot="13500000">
              <a:off x="960194" y="5028804"/>
              <a:ext cx="247986" cy="247986"/>
            </a:xfrm>
            <a:prstGeom prst="rect">
              <a:avLst/>
            </a:prstGeom>
          </p:spPr>
        </p:pic>
        <p:pic>
          <p:nvPicPr>
            <p:cNvPr id="20" name="Graphic 19" descr="Arrow: Straight with solid fill">
              <a:extLst>
                <a:ext uri="{FF2B5EF4-FFF2-40B4-BE49-F238E27FC236}">
                  <a16:creationId xmlns:a16="http://schemas.microsoft.com/office/drawing/2014/main" id="{91CA1789-3600-301B-E1C8-AAEF131A2915}"/>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rot="18900000">
              <a:off x="776985" y="5028806"/>
              <a:ext cx="247986" cy="247986"/>
            </a:xfrm>
            <a:prstGeom prst="rect">
              <a:avLst/>
            </a:prstGeom>
          </p:spPr>
        </p:pic>
      </p:grpSp>
      <p:sp>
        <p:nvSpPr>
          <p:cNvPr id="21" name="Rectangle 20" descr="Puzzle pieces with solid fill">
            <a:extLst>
              <a:ext uri="{FF2B5EF4-FFF2-40B4-BE49-F238E27FC236}">
                <a16:creationId xmlns:a16="http://schemas.microsoft.com/office/drawing/2014/main" id="{D43A5844-06C7-60BE-B731-9710692A0EC3}"/>
              </a:ext>
            </a:extLst>
          </p:cNvPr>
          <p:cNvSpPr/>
          <p:nvPr/>
        </p:nvSpPr>
        <p:spPr>
          <a:xfrm>
            <a:off x="649559" y="3424475"/>
            <a:ext cx="931905" cy="931898"/>
          </a:xfrm>
          <a:prstGeom prst="rect">
            <a:avLst/>
          </a:prstGeom>
          <a:blipFill>
            <a:blip r:embed="rId11">
              <a:extLst>
                <a:ext uri="{96DAC541-7B7A-43D3-8B79-37D633B846F1}">
                  <asvg:svgBlip xmlns:asvg="http://schemas.microsoft.com/office/drawing/2016/SVG/main" r:embed="rId12"/>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Rectangle 21" descr="Ui Ux with solid fill">
            <a:extLst>
              <a:ext uri="{FF2B5EF4-FFF2-40B4-BE49-F238E27FC236}">
                <a16:creationId xmlns:a16="http://schemas.microsoft.com/office/drawing/2014/main" id="{A22DC6CE-D963-D941-01DD-DF86F04C4AFE}"/>
              </a:ext>
            </a:extLst>
          </p:cNvPr>
          <p:cNvSpPr/>
          <p:nvPr/>
        </p:nvSpPr>
        <p:spPr>
          <a:xfrm>
            <a:off x="673708" y="1236306"/>
            <a:ext cx="770169" cy="770164"/>
          </a:xfrm>
          <a:prstGeom prst="rect">
            <a:avLst/>
          </a:prstGeom>
          <a:blipFill>
            <a:blip r:embed="rId13">
              <a:extLst>
                <a:ext uri="{96DAC541-7B7A-43D3-8B79-37D633B846F1}">
                  <asvg:svgBlip xmlns:asvg="http://schemas.microsoft.com/office/drawing/2016/SVG/main" r:embed="rId14"/>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613227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179763BB-2D0E-35A3-A361-66E7689C8760}"/>
            </a:ext>
          </a:extLst>
        </p:cNvPr>
        <p:cNvGrpSpPr/>
        <p:nvPr/>
      </p:nvGrpSpPr>
      <p:grpSpPr>
        <a:xfrm>
          <a:off x="0" y="0"/>
          <a:ext cx="0" cy="0"/>
          <a:chOff x="0" y="0"/>
          <a:chExt cx="0" cy="0"/>
        </a:xfrm>
      </p:grpSpPr>
      <p:pic>
        <p:nvPicPr>
          <p:cNvPr id="112" name="Google Shape;112;p28" descr="Rectangle 3.png">
            <a:extLst>
              <a:ext uri="{FF2B5EF4-FFF2-40B4-BE49-F238E27FC236}">
                <a16:creationId xmlns:a16="http://schemas.microsoft.com/office/drawing/2014/main" id="{426ADBFA-78E3-C954-8536-4AA1BC0DAD11}"/>
              </a:ext>
            </a:extLst>
          </p:cNvPr>
          <p:cNvPicPr preferRelativeResize="0"/>
          <p:nvPr/>
        </p:nvPicPr>
        <p:blipFill rotWithShape="1">
          <a:blip r:embed="rId3">
            <a:alphaModFix/>
          </a:blip>
          <a:srcRect/>
          <a:stretch/>
        </p:blipFill>
        <p:spPr>
          <a:xfrm>
            <a:off x="0" y="5714116"/>
            <a:ext cx="12192000" cy="1143000"/>
          </a:xfrm>
          <a:prstGeom prst="rect">
            <a:avLst/>
          </a:prstGeom>
          <a:noFill/>
          <a:ln>
            <a:noFill/>
          </a:ln>
        </p:spPr>
      </p:pic>
      <p:pic>
        <p:nvPicPr>
          <p:cNvPr id="113" name="Google Shape;113;p28" descr="Group 3.svg">
            <a:extLst>
              <a:ext uri="{FF2B5EF4-FFF2-40B4-BE49-F238E27FC236}">
                <a16:creationId xmlns:a16="http://schemas.microsoft.com/office/drawing/2014/main" id="{E9B032A4-95D7-A161-42E7-305BD7A48107}"/>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15" name="Google Shape;115;p28" descr="Frame 1.svg">
            <a:extLst>
              <a:ext uri="{FF2B5EF4-FFF2-40B4-BE49-F238E27FC236}">
                <a16:creationId xmlns:a16="http://schemas.microsoft.com/office/drawing/2014/main" id="{36ECD921-A9D2-75C1-9670-07EF56D548F9}"/>
              </a:ext>
            </a:extLst>
          </p:cNvPr>
          <p:cNvPicPr preferRelativeResize="0"/>
          <p:nvPr/>
        </p:nvPicPr>
        <p:blipFill rotWithShape="1">
          <a:blip r:embed="rId5">
            <a:alphaModFix/>
          </a:blip>
          <a:srcRect/>
          <a:stretch/>
        </p:blipFill>
        <p:spPr>
          <a:xfrm>
            <a:off x="261355" y="279396"/>
            <a:ext cx="2222500" cy="508000"/>
          </a:xfrm>
          <a:prstGeom prst="rect">
            <a:avLst/>
          </a:prstGeom>
          <a:noFill/>
          <a:ln>
            <a:noFill/>
          </a:ln>
        </p:spPr>
      </p:pic>
      <p:pic>
        <p:nvPicPr>
          <p:cNvPr id="116" name="Google Shape;116;p28" descr="图层 11.svg">
            <a:extLst>
              <a:ext uri="{FF2B5EF4-FFF2-40B4-BE49-F238E27FC236}">
                <a16:creationId xmlns:a16="http://schemas.microsoft.com/office/drawing/2014/main" id="{982F7257-E031-C0B8-FAD0-9B20D0C1A9F1}"/>
              </a:ext>
            </a:extLst>
          </p:cNvPr>
          <p:cNvPicPr preferRelativeResize="0"/>
          <p:nvPr/>
        </p:nvPicPr>
        <p:blipFill rotWithShape="1">
          <a:blip r:embed="rId6">
            <a:alphaModFix/>
          </a:blip>
          <a:srcRect r="6195"/>
          <a:stretch>
            <a:fillRect/>
          </a:stretch>
        </p:blipFill>
        <p:spPr>
          <a:xfrm>
            <a:off x="8911128" y="231268"/>
            <a:ext cx="3067645" cy="635000"/>
          </a:xfrm>
          <a:prstGeom prst="rect">
            <a:avLst/>
          </a:prstGeom>
          <a:noFill/>
          <a:ln>
            <a:noFill/>
          </a:ln>
        </p:spPr>
      </p:pic>
      <p:sp>
        <p:nvSpPr>
          <p:cNvPr id="61" name="Rectangle 60">
            <a:extLst>
              <a:ext uri="{FF2B5EF4-FFF2-40B4-BE49-F238E27FC236}">
                <a16:creationId xmlns:a16="http://schemas.microsoft.com/office/drawing/2014/main" id="{3517E0B1-E28F-DB99-DCFF-011E5DA2FC4F}"/>
              </a:ext>
            </a:extLst>
          </p:cNvPr>
          <p:cNvSpPr/>
          <p:nvPr/>
        </p:nvSpPr>
        <p:spPr>
          <a:xfrm>
            <a:off x="1267792" y="471160"/>
            <a:ext cx="10924208" cy="757065"/>
          </a:xfrm>
          <a:prstGeom prst="rect">
            <a:avLst/>
          </a:prstGeom>
          <a:noFill/>
          <a:ln>
            <a:noFill/>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62" name="Title 1">
            <a:extLst>
              <a:ext uri="{FF2B5EF4-FFF2-40B4-BE49-F238E27FC236}">
                <a16:creationId xmlns:a16="http://schemas.microsoft.com/office/drawing/2014/main" id="{442AE41B-15A1-B1CB-A648-587AB1D81421}"/>
              </a:ext>
            </a:extLst>
          </p:cNvPr>
          <p:cNvSpPr txBox="1">
            <a:spLocks/>
          </p:cNvSpPr>
          <p:nvPr/>
        </p:nvSpPr>
        <p:spPr>
          <a:xfrm>
            <a:off x="3306766" y="-79450"/>
            <a:ext cx="81658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sysClr val="windowText" lastClr="000000"/>
                </a:solidFill>
                <a:effectLst/>
                <a:uLnTx/>
                <a:uFillTx/>
                <a:latin typeface="Seaford Display" pitchFamily="2" charset="0"/>
                <a:ea typeface="+mj-ea"/>
              </a:rPr>
              <a:t>Acknowledgments</a:t>
            </a:r>
          </a:p>
        </p:txBody>
      </p:sp>
      <p:pic>
        <p:nvPicPr>
          <p:cNvPr id="63" name="Picture 2">
            <a:extLst>
              <a:ext uri="{FF2B5EF4-FFF2-40B4-BE49-F238E27FC236}">
                <a16:creationId xmlns:a16="http://schemas.microsoft.com/office/drawing/2014/main" id="{65AB593A-23CD-42BF-A6B9-8C569A414710}"/>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10131" t="15447" r="9677" b="4361"/>
          <a:stretch/>
        </p:blipFill>
        <p:spPr bwMode="auto">
          <a:xfrm>
            <a:off x="5357682" y="2140800"/>
            <a:ext cx="1167876" cy="11678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73F4B6D7-F5E4-A445-7BB1-6FADD4C23CDD}"/>
              </a:ext>
            </a:extLst>
          </p:cNvPr>
          <p:cNvSpPr txBox="1"/>
          <p:nvPr/>
        </p:nvSpPr>
        <p:spPr>
          <a:xfrm>
            <a:off x="5034043" y="3358206"/>
            <a:ext cx="1810418" cy="369332"/>
          </a:xfrm>
          <a:prstGeom prst="rect">
            <a:avLst/>
          </a:prstGeom>
          <a:noFill/>
        </p:spPr>
        <p:txBody>
          <a:bodyPr wrap="square" rtlCol="0">
            <a:spAutoFit/>
          </a:bodyPr>
          <a:lstStyle/>
          <a:p>
            <a:pPr algn="ctr"/>
            <a:r>
              <a:rPr lang="en-US" dirty="0" err="1">
                <a:solidFill>
                  <a:prstClr val="black"/>
                </a:solidFill>
                <a:latin typeface="Calibri" panose="020F0502020204030204"/>
              </a:rPr>
              <a:t>Klim</a:t>
            </a:r>
            <a:r>
              <a:rPr lang="en-US" dirty="0">
                <a:solidFill>
                  <a:prstClr val="black"/>
                </a:solidFill>
                <a:latin typeface="Calibri" panose="020F0502020204030204"/>
              </a:rPr>
              <a:t> </a:t>
            </a:r>
            <a:r>
              <a:rPr lang="en-US" dirty="0" err="1">
                <a:solidFill>
                  <a:prstClr val="black"/>
                </a:solidFill>
                <a:latin typeface="Calibri" panose="020F0502020204030204"/>
              </a:rPr>
              <a:t>Tsoutsman</a:t>
            </a:r>
            <a:endParaRPr lang="en-US" dirty="0">
              <a:solidFill>
                <a:prstClr val="black"/>
              </a:solidFill>
              <a:latin typeface="Calibri" panose="020F0502020204030204"/>
            </a:endParaRPr>
          </a:p>
        </p:txBody>
      </p:sp>
      <p:pic>
        <p:nvPicPr>
          <p:cNvPr id="65" name="Picture 4" descr="Rik Arends">
            <a:extLst>
              <a:ext uri="{FF2B5EF4-FFF2-40B4-BE49-F238E27FC236}">
                <a16:creationId xmlns:a16="http://schemas.microsoft.com/office/drawing/2014/main" id="{4C197D8E-B3A9-51F0-7D3B-2BE53B1D6CC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59300" y="1329409"/>
            <a:ext cx="1104501" cy="11045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158B8C2A-A54A-6734-C7FD-35922081EAC4}"/>
              </a:ext>
            </a:extLst>
          </p:cNvPr>
          <p:cNvSpPr txBox="1"/>
          <p:nvPr/>
        </p:nvSpPr>
        <p:spPr>
          <a:xfrm>
            <a:off x="761180" y="2442043"/>
            <a:ext cx="1493046" cy="369332"/>
          </a:xfrm>
          <a:prstGeom prst="rect">
            <a:avLst/>
          </a:prstGeom>
          <a:noFill/>
        </p:spPr>
        <p:txBody>
          <a:bodyPr wrap="square" rtlCol="0">
            <a:spAutoFit/>
          </a:bodyPr>
          <a:lstStyle/>
          <a:p>
            <a:pPr algn="ctr"/>
            <a:r>
              <a:rPr lang="en-US" dirty="0">
                <a:solidFill>
                  <a:prstClr val="black"/>
                </a:solidFill>
                <a:latin typeface="Calibri" panose="020F0502020204030204"/>
              </a:rPr>
              <a:t>Rik Arends</a:t>
            </a:r>
          </a:p>
        </p:txBody>
      </p:sp>
      <p:pic>
        <p:nvPicPr>
          <p:cNvPr id="67" name="Picture 10" descr="Eddy Bruël">
            <a:extLst>
              <a:ext uri="{FF2B5EF4-FFF2-40B4-BE49-F238E27FC236}">
                <a16:creationId xmlns:a16="http://schemas.microsoft.com/office/drawing/2014/main" id="{EDA00911-AA9C-7D59-B9F8-85D3AE3C385B}"/>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39407" y="5210681"/>
            <a:ext cx="1104501" cy="11045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28A03EEC-98E9-4856-264F-1D348826C200}"/>
              </a:ext>
            </a:extLst>
          </p:cNvPr>
          <p:cNvSpPr txBox="1"/>
          <p:nvPr/>
        </p:nvSpPr>
        <p:spPr>
          <a:xfrm>
            <a:off x="761714" y="6331766"/>
            <a:ext cx="1459888" cy="369332"/>
          </a:xfrm>
          <a:prstGeom prst="rect">
            <a:avLst/>
          </a:prstGeom>
          <a:noFill/>
        </p:spPr>
        <p:txBody>
          <a:bodyPr wrap="square" rtlCol="0">
            <a:spAutoFit/>
          </a:bodyPr>
          <a:lstStyle/>
          <a:p>
            <a:pPr algn="ctr"/>
            <a:r>
              <a:rPr lang="en-US" dirty="0">
                <a:solidFill>
                  <a:prstClr val="black"/>
                </a:solidFill>
                <a:latin typeface="Calibri" panose="020F0502020204030204"/>
              </a:rPr>
              <a:t>Eddy </a:t>
            </a:r>
            <a:r>
              <a:rPr lang="en-US" dirty="0" err="1">
                <a:solidFill>
                  <a:prstClr val="black"/>
                </a:solidFill>
                <a:latin typeface="Calibri" panose="020F0502020204030204"/>
              </a:rPr>
              <a:t>Bruël</a:t>
            </a:r>
            <a:endParaRPr lang="en-US" dirty="0">
              <a:solidFill>
                <a:prstClr val="black"/>
              </a:solidFill>
              <a:latin typeface="Calibri" panose="020F0502020204030204"/>
            </a:endParaRPr>
          </a:p>
        </p:txBody>
      </p:sp>
      <p:sp>
        <p:nvSpPr>
          <p:cNvPr id="69" name="TextBox 68">
            <a:extLst>
              <a:ext uri="{FF2B5EF4-FFF2-40B4-BE49-F238E27FC236}">
                <a16:creationId xmlns:a16="http://schemas.microsoft.com/office/drawing/2014/main" id="{2F37D4BB-1E7D-E0CB-02EA-31CB77830FB8}"/>
              </a:ext>
            </a:extLst>
          </p:cNvPr>
          <p:cNvSpPr txBox="1"/>
          <p:nvPr/>
        </p:nvSpPr>
        <p:spPr>
          <a:xfrm>
            <a:off x="781775" y="4266673"/>
            <a:ext cx="1456406" cy="646331"/>
          </a:xfrm>
          <a:prstGeom prst="rect">
            <a:avLst/>
          </a:prstGeom>
          <a:noFill/>
        </p:spPr>
        <p:txBody>
          <a:bodyPr wrap="square" rtlCol="0">
            <a:spAutoFit/>
          </a:bodyPr>
          <a:lstStyle/>
          <a:p>
            <a:pPr algn="ctr"/>
            <a:r>
              <a:rPr lang="en-US" dirty="0">
                <a:solidFill>
                  <a:prstClr val="black"/>
                </a:solidFill>
                <a:latin typeface="Calibri" panose="020F0502020204030204"/>
              </a:rPr>
              <a:t>Sebastian </a:t>
            </a:r>
            <a:r>
              <a:rPr lang="en-US" dirty="0" err="1">
                <a:solidFill>
                  <a:prstClr val="black"/>
                </a:solidFill>
                <a:latin typeface="Calibri" panose="020F0502020204030204"/>
              </a:rPr>
              <a:t>Michailidis</a:t>
            </a:r>
            <a:endParaRPr lang="en-US" dirty="0">
              <a:solidFill>
                <a:prstClr val="black"/>
              </a:solidFill>
              <a:latin typeface="Calibri" panose="020F0502020204030204"/>
            </a:endParaRPr>
          </a:p>
        </p:txBody>
      </p:sp>
      <p:pic>
        <p:nvPicPr>
          <p:cNvPr id="70" name="Picture 16" descr="Sebastian Michailidis">
            <a:extLst>
              <a:ext uri="{FF2B5EF4-FFF2-40B4-BE49-F238E27FC236}">
                <a16:creationId xmlns:a16="http://schemas.microsoft.com/office/drawing/2014/main" id="{8D63C55B-78BC-40DB-557C-CAD8756D0725}"/>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39407" y="3106355"/>
            <a:ext cx="1141141" cy="11411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 name="Picture 20">
            <a:extLst>
              <a:ext uri="{FF2B5EF4-FFF2-40B4-BE49-F238E27FC236}">
                <a16:creationId xmlns:a16="http://schemas.microsoft.com/office/drawing/2014/main" id="{1BF7DCF2-83D5-0D39-ABC5-66D3D7E0B45A}"/>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382170" y="4340905"/>
            <a:ext cx="1104100" cy="10955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529A7C7-FF3F-0593-05F6-A95632F05275}"/>
              </a:ext>
            </a:extLst>
          </p:cNvPr>
          <p:cNvSpPr txBox="1"/>
          <p:nvPr/>
        </p:nvSpPr>
        <p:spPr>
          <a:xfrm>
            <a:off x="5036412" y="5451996"/>
            <a:ext cx="1795616" cy="646331"/>
          </a:xfrm>
          <a:prstGeom prst="rect">
            <a:avLst/>
          </a:prstGeom>
          <a:noFill/>
        </p:spPr>
        <p:txBody>
          <a:bodyPr wrap="square" rtlCol="0">
            <a:spAutoFit/>
          </a:bodyPr>
          <a:lstStyle/>
          <a:p>
            <a:pPr algn="ctr"/>
            <a:r>
              <a:rPr lang="en-US" dirty="0">
                <a:solidFill>
                  <a:prstClr val="black"/>
                </a:solidFill>
                <a:latin typeface="Calibri" panose="020F0502020204030204"/>
              </a:rPr>
              <a:t>Cassaundra Smith</a:t>
            </a:r>
          </a:p>
        </p:txBody>
      </p:sp>
      <p:pic>
        <p:nvPicPr>
          <p:cNvPr id="73" name="Picture 22">
            <a:extLst>
              <a:ext uri="{FF2B5EF4-FFF2-40B4-BE49-F238E27FC236}">
                <a16:creationId xmlns:a16="http://schemas.microsoft.com/office/drawing/2014/main" id="{F567BB5D-1E43-E2D6-CFAB-F16DBA6E1126}"/>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378958" y="5210681"/>
            <a:ext cx="1187528" cy="11411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FE3783DE-521B-71C9-BAB5-51CA912420A5}"/>
              </a:ext>
            </a:extLst>
          </p:cNvPr>
          <p:cNvSpPr txBox="1"/>
          <p:nvPr/>
        </p:nvSpPr>
        <p:spPr>
          <a:xfrm>
            <a:off x="3029219" y="6359794"/>
            <a:ext cx="1795616" cy="369332"/>
          </a:xfrm>
          <a:prstGeom prst="rect">
            <a:avLst/>
          </a:prstGeom>
          <a:noFill/>
        </p:spPr>
        <p:txBody>
          <a:bodyPr wrap="square" rtlCol="0">
            <a:spAutoFit/>
          </a:bodyPr>
          <a:lstStyle/>
          <a:p>
            <a:pPr algn="ctr"/>
            <a:r>
              <a:rPr lang="en-US" dirty="0">
                <a:solidFill>
                  <a:prstClr val="black"/>
                </a:solidFill>
                <a:latin typeface="Calibri" panose="020F0502020204030204"/>
              </a:rPr>
              <a:t>Jorge </a:t>
            </a:r>
            <a:r>
              <a:rPr lang="en-US" dirty="0" err="1">
                <a:solidFill>
                  <a:prstClr val="black"/>
                </a:solidFill>
                <a:latin typeface="Calibri" panose="020F0502020204030204"/>
              </a:rPr>
              <a:t>Bejar</a:t>
            </a:r>
            <a:endParaRPr lang="en-US" dirty="0">
              <a:solidFill>
                <a:prstClr val="black"/>
              </a:solidFill>
              <a:latin typeface="Calibri" panose="020F0502020204030204"/>
            </a:endParaRPr>
          </a:p>
        </p:txBody>
      </p:sp>
      <p:sp>
        <p:nvSpPr>
          <p:cNvPr id="75" name="TextBox 74">
            <a:extLst>
              <a:ext uri="{FF2B5EF4-FFF2-40B4-BE49-F238E27FC236}">
                <a16:creationId xmlns:a16="http://schemas.microsoft.com/office/drawing/2014/main" id="{BFC26EC5-9263-54B6-435E-FFA44E0E8DFD}"/>
              </a:ext>
            </a:extLst>
          </p:cNvPr>
          <p:cNvSpPr txBox="1"/>
          <p:nvPr/>
        </p:nvSpPr>
        <p:spPr>
          <a:xfrm>
            <a:off x="3134079" y="4249515"/>
            <a:ext cx="1693922" cy="646331"/>
          </a:xfrm>
          <a:prstGeom prst="rect">
            <a:avLst/>
          </a:prstGeom>
          <a:noFill/>
        </p:spPr>
        <p:txBody>
          <a:bodyPr wrap="square" rtlCol="0">
            <a:spAutoFit/>
          </a:bodyPr>
          <a:lstStyle/>
          <a:p>
            <a:pPr algn="ctr"/>
            <a:r>
              <a:rPr lang="en-US" dirty="0">
                <a:solidFill>
                  <a:prstClr val="black"/>
                </a:solidFill>
                <a:latin typeface="Calibri" panose="020F0502020204030204"/>
              </a:rPr>
              <a:t>Julian </a:t>
            </a:r>
            <a:br>
              <a:rPr lang="en-US" dirty="0">
                <a:solidFill>
                  <a:prstClr val="black"/>
                </a:solidFill>
                <a:latin typeface="Calibri" panose="020F0502020204030204"/>
              </a:rPr>
            </a:br>
            <a:r>
              <a:rPr lang="en-US" dirty="0">
                <a:solidFill>
                  <a:prstClr val="black"/>
                </a:solidFill>
                <a:latin typeface="Calibri" panose="020F0502020204030204"/>
              </a:rPr>
              <a:t>Montes de Oca</a:t>
            </a:r>
          </a:p>
        </p:txBody>
      </p:sp>
      <p:pic>
        <p:nvPicPr>
          <p:cNvPr id="76" name="Picture 26">
            <a:extLst>
              <a:ext uri="{FF2B5EF4-FFF2-40B4-BE49-F238E27FC236}">
                <a16:creationId xmlns:a16="http://schemas.microsoft.com/office/drawing/2014/main" id="{6FC803B4-A2F3-7656-A10B-9BDF25E35F86}"/>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416640" y="1295945"/>
            <a:ext cx="1137965" cy="11379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4DF4395A-DCD3-8D7D-E082-2128D76C00B8}"/>
              </a:ext>
            </a:extLst>
          </p:cNvPr>
          <p:cNvSpPr txBox="1"/>
          <p:nvPr/>
        </p:nvSpPr>
        <p:spPr>
          <a:xfrm>
            <a:off x="3265783" y="2433890"/>
            <a:ext cx="1439678" cy="369332"/>
          </a:xfrm>
          <a:prstGeom prst="rect">
            <a:avLst/>
          </a:prstGeom>
          <a:noFill/>
        </p:spPr>
        <p:txBody>
          <a:bodyPr wrap="square" rtlCol="0">
            <a:spAutoFit/>
          </a:bodyPr>
          <a:lstStyle/>
          <a:p>
            <a:pPr algn="ctr"/>
            <a:r>
              <a:rPr lang="en-US" dirty="0">
                <a:solidFill>
                  <a:prstClr val="black"/>
                </a:solidFill>
                <a:latin typeface="Calibri" panose="020F0502020204030204"/>
              </a:rPr>
              <a:t>Edward Tan</a:t>
            </a:r>
          </a:p>
        </p:txBody>
      </p:sp>
      <p:pic>
        <p:nvPicPr>
          <p:cNvPr id="78" name="Picture 30" descr="Julian Montes de Oca">
            <a:extLst>
              <a:ext uri="{FF2B5EF4-FFF2-40B4-BE49-F238E27FC236}">
                <a16:creationId xmlns:a16="http://schemas.microsoft.com/office/drawing/2014/main" id="{3C7A8805-45D5-0D07-F326-E0771419308D}"/>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l="4893" t="2294" r="11687" b="14286"/>
          <a:stretch/>
        </p:blipFill>
        <p:spPr bwMode="auto">
          <a:xfrm>
            <a:off x="3420487" y="3137624"/>
            <a:ext cx="1127121" cy="11271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9" name="Picture 78" descr="A person taking a selfie in front of a castle&#10;&#10;AI-generated content may be incorrect.">
            <a:extLst>
              <a:ext uri="{FF2B5EF4-FFF2-40B4-BE49-F238E27FC236}">
                <a16:creationId xmlns:a16="http://schemas.microsoft.com/office/drawing/2014/main" id="{A8869887-58EE-B04F-2ECA-5714F41EC3F7}"/>
              </a:ext>
            </a:extLst>
          </p:cNvPr>
          <p:cNvPicPr>
            <a:picLocks noChangeAspect="1"/>
          </p:cNvPicPr>
          <p:nvPr/>
        </p:nvPicPr>
        <p:blipFill>
          <a:blip r:embed="rId15"/>
          <a:srcRect l="17266" t="25456" r="-2075" b="10354"/>
          <a:stretch/>
        </p:blipFill>
        <p:spPr>
          <a:xfrm>
            <a:off x="7883608" y="1228225"/>
            <a:ext cx="1149133" cy="1159222"/>
          </a:xfrm>
          <a:prstGeom prst="rect">
            <a:avLst/>
          </a:prstGeom>
          <a:effectLst>
            <a:outerShdw blurRad="50800" dist="38100" dir="2700000" algn="tl" rotWithShape="0">
              <a:prstClr val="black">
                <a:alpha val="40000"/>
              </a:prstClr>
            </a:outerShdw>
          </a:effectLst>
        </p:spPr>
      </p:pic>
      <p:pic>
        <p:nvPicPr>
          <p:cNvPr id="80" name="Picture 79" descr="A person standing next to a statue of a panda&#10;&#10;AI-generated content may be incorrect.">
            <a:extLst>
              <a:ext uri="{FF2B5EF4-FFF2-40B4-BE49-F238E27FC236}">
                <a16:creationId xmlns:a16="http://schemas.microsoft.com/office/drawing/2014/main" id="{18E44ADE-215B-76A1-0703-DB7BABB81E6E}"/>
              </a:ext>
            </a:extLst>
          </p:cNvPr>
          <p:cNvPicPr>
            <a:picLocks noChangeAspect="1"/>
          </p:cNvPicPr>
          <p:nvPr/>
        </p:nvPicPr>
        <p:blipFill>
          <a:blip r:embed="rId16"/>
          <a:srcRect l="32278" t="30916" r="4703" b="10902"/>
          <a:stretch>
            <a:fillRect/>
          </a:stretch>
        </p:blipFill>
        <p:spPr>
          <a:xfrm>
            <a:off x="9714614" y="3102810"/>
            <a:ext cx="1137965" cy="1137965"/>
          </a:xfrm>
          <a:prstGeom prst="rect">
            <a:avLst/>
          </a:prstGeom>
          <a:effectLst>
            <a:outerShdw blurRad="50800" dist="38100" dir="2700000" algn="tl" rotWithShape="0">
              <a:prstClr val="black">
                <a:alpha val="40000"/>
              </a:prstClr>
            </a:outerShdw>
          </a:effectLst>
        </p:spPr>
      </p:pic>
      <p:pic>
        <p:nvPicPr>
          <p:cNvPr id="81" name="Picture 80" descr="A person wearing glasses and a black shirt&#10;&#10;AI-generated content may be incorrect.">
            <a:extLst>
              <a:ext uri="{FF2B5EF4-FFF2-40B4-BE49-F238E27FC236}">
                <a16:creationId xmlns:a16="http://schemas.microsoft.com/office/drawing/2014/main" id="{3846AA51-A567-6829-C587-61CD8714EBC0}"/>
              </a:ext>
            </a:extLst>
          </p:cNvPr>
          <p:cNvPicPr>
            <a:picLocks noChangeAspect="1"/>
          </p:cNvPicPr>
          <p:nvPr/>
        </p:nvPicPr>
        <p:blipFill>
          <a:blip r:embed="rId17"/>
          <a:srcRect l="1359" t="462" r="3730" b="27320"/>
          <a:stretch/>
        </p:blipFill>
        <p:spPr>
          <a:xfrm>
            <a:off x="9714614" y="4898965"/>
            <a:ext cx="1137965" cy="1154510"/>
          </a:xfrm>
          <a:prstGeom prst="rect">
            <a:avLst/>
          </a:prstGeom>
          <a:effectLst>
            <a:outerShdw blurRad="50800" dist="38100" dir="2700000" algn="tl" rotWithShape="0">
              <a:prstClr val="black">
                <a:alpha val="40000"/>
              </a:prstClr>
            </a:outerShdw>
          </a:effectLst>
        </p:spPr>
      </p:pic>
      <p:pic>
        <p:nvPicPr>
          <p:cNvPr id="82" name="Picture 81" descr="A person in a suit&#10;&#10;AI-generated content may be incorrect.">
            <a:extLst>
              <a:ext uri="{FF2B5EF4-FFF2-40B4-BE49-F238E27FC236}">
                <a16:creationId xmlns:a16="http://schemas.microsoft.com/office/drawing/2014/main" id="{4BAB91D9-6925-08C7-4424-6ACE17F71ABE}"/>
              </a:ext>
            </a:extLst>
          </p:cNvPr>
          <p:cNvPicPr>
            <a:picLocks noChangeAspect="1"/>
          </p:cNvPicPr>
          <p:nvPr/>
        </p:nvPicPr>
        <p:blipFill>
          <a:blip r:embed="rId18"/>
          <a:srcRect l="12310" t="-1288" r="11690" b="38275"/>
          <a:stretch/>
        </p:blipFill>
        <p:spPr>
          <a:xfrm>
            <a:off x="7875445" y="4909550"/>
            <a:ext cx="1128762" cy="1137965"/>
          </a:xfrm>
          <a:prstGeom prst="rect">
            <a:avLst/>
          </a:prstGeom>
          <a:effectLst>
            <a:outerShdw blurRad="50800" dist="38100" dir="2700000" algn="tl" rotWithShape="0">
              <a:prstClr val="black">
                <a:alpha val="40000"/>
              </a:prstClr>
            </a:outerShdw>
          </a:effectLst>
        </p:spPr>
      </p:pic>
      <p:pic>
        <p:nvPicPr>
          <p:cNvPr id="83" name="Picture 82">
            <a:extLst>
              <a:ext uri="{FF2B5EF4-FFF2-40B4-BE49-F238E27FC236}">
                <a16:creationId xmlns:a16="http://schemas.microsoft.com/office/drawing/2014/main" id="{CE288A38-CBFE-B44B-2D4E-2C22085F010B}"/>
              </a:ext>
            </a:extLst>
          </p:cNvPr>
          <p:cNvPicPr>
            <a:picLocks noChangeAspect="1"/>
          </p:cNvPicPr>
          <p:nvPr/>
        </p:nvPicPr>
        <p:blipFill>
          <a:blip r:embed="rId19"/>
          <a:srcRect l="11627" t="1181" r="15543" b="14219"/>
          <a:stretch>
            <a:fillRect/>
          </a:stretch>
        </p:blipFill>
        <p:spPr>
          <a:xfrm>
            <a:off x="7880221" y="3132913"/>
            <a:ext cx="1140398" cy="1137965"/>
          </a:xfrm>
          <a:prstGeom prst="rect">
            <a:avLst/>
          </a:prstGeom>
          <a:effectLst>
            <a:outerShdw blurRad="50800" dist="38100" dir="2700000" algn="tl" rotWithShape="0">
              <a:prstClr val="black">
                <a:alpha val="40000"/>
              </a:prstClr>
            </a:outerShdw>
          </a:effectLst>
        </p:spPr>
      </p:pic>
      <p:sp>
        <p:nvSpPr>
          <p:cNvPr id="84" name="TextBox 83">
            <a:extLst>
              <a:ext uri="{FF2B5EF4-FFF2-40B4-BE49-F238E27FC236}">
                <a16:creationId xmlns:a16="http://schemas.microsoft.com/office/drawing/2014/main" id="{6DFEB19B-194B-0A05-7A92-3BA656911C82}"/>
              </a:ext>
            </a:extLst>
          </p:cNvPr>
          <p:cNvSpPr txBox="1"/>
          <p:nvPr/>
        </p:nvSpPr>
        <p:spPr>
          <a:xfrm>
            <a:off x="7738335" y="2381719"/>
            <a:ext cx="1439678" cy="369332"/>
          </a:xfrm>
          <a:prstGeom prst="rect">
            <a:avLst/>
          </a:prstGeom>
          <a:noFill/>
        </p:spPr>
        <p:txBody>
          <a:bodyPr wrap="square" rtlCol="0">
            <a:spAutoFit/>
          </a:bodyPr>
          <a:lstStyle/>
          <a:p>
            <a:pPr algn="ctr"/>
            <a:r>
              <a:rPr lang="en-US" dirty="0">
                <a:solidFill>
                  <a:prstClr val="black"/>
                </a:solidFill>
                <a:latin typeface="Calibri" panose="020F0502020204030204"/>
              </a:rPr>
              <a:t>Alex Zhang</a:t>
            </a:r>
          </a:p>
        </p:txBody>
      </p:sp>
      <p:sp>
        <p:nvSpPr>
          <p:cNvPr id="85" name="TextBox 84">
            <a:extLst>
              <a:ext uri="{FF2B5EF4-FFF2-40B4-BE49-F238E27FC236}">
                <a16:creationId xmlns:a16="http://schemas.microsoft.com/office/drawing/2014/main" id="{92503FD4-1983-FBF0-63EB-C71054069FBE}"/>
              </a:ext>
            </a:extLst>
          </p:cNvPr>
          <p:cNvSpPr txBox="1"/>
          <p:nvPr/>
        </p:nvSpPr>
        <p:spPr>
          <a:xfrm>
            <a:off x="7737782" y="4259277"/>
            <a:ext cx="1439678" cy="369332"/>
          </a:xfrm>
          <a:prstGeom prst="rect">
            <a:avLst/>
          </a:prstGeom>
          <a:noFill/>
        </p:spPr>
        <p:txBody>
          <a:bodyPr wrap="square" rtlCol="0">
            <a:spAutoFit/>
          </a:bodyPr>
          <a:lstStyle/>
          <a:p>
            <a:pPr algn="ctr"/>
            <a:r>
              <a:rPr lang="en-US" dirty="0">
                <a:solidFill>
                  <a:prstClr val="black"/>
                </a:solidFill>
                <a:latin typeface="Calibri" panose="020F0502020204030204"/>
              </a:rPr>
              <a:t>Alvin</a:t>
            </a:r>
          </a:p>
        </p:txBody>
      </p:sp>
      <p:sp>
        <p:nvSpPr>
          <p:cNvPr id="86" name="TextBox 85">
            <a:extLst>
              <a:ext uri="{FF2B5EF4-FFF2-40B4-BE49-F238E27FC236}">
                <a16:creationId xmlns:a16="http://schemas.microsoft.com/office/drawing/2014/main" id="{C9895DC0-C0D2-7D02-ACE3-0C110F67567C}"/>
              </a:ext>
            </a:extLst>
          </p:cNvPr>
          <p:cNvSpPr txBox="1"/>
          <p:nvPr/>
        </p:nvSpPr>
        <p:spPr>
          <a:xfrm>
            <a:off x="7715385" y="6071823"/>
            <a:ext cx="1439678" cy="646331"/>
          </a:xfrm>
          <a:prstGeom prst="rect">
            <a:avLst/>
          </a:prstGeom>
          <a:noFill/>
        </p:spPr>
        <p:txBody>
          <a:bodyPr wrap="square" rtlCol="0">
            <a:spAutoFit/>
          </a:bodyPr>
          <a:lstStyle/>
          <a:p>
            <a:pPr algn="ctr"/>
            <a:r>
              <a:rPr lang="en-US" dirty="0">
                <a:solidFill>
                  <a:prstClr val="black"/>
                </a:solidFill>
                <a:latin typeface="Calibri" panose="020F0502020204030204"/>
              </a:rPr>
              <a:t>Yiming (Aarav) Lu</a:t>
            </a:r>
          </a:p>
        </p:txBody>
      </p:sp>
      <p:sp>
        <p:nvSpPr>
          <p:cNvPr id="87" name="TextBox 86">
            <a:extLst>
              <a:ext uri="{FF2B5EF4-FFF2-40B4-BE49-F238E27FC236}">
                <a16:creationId xmlns:a16="http://schemas.microsoft.com/office/drawing/2014/main" id="{AF03CF97-0039-9B61-053A-83C4BE61DC64}"/>
              </a:ext>
            </a:extLst>
          </p:cNvPr>
          <p:cNvSpPr txBox="1"/>
          <p:nvPr/>
        </p:nvSpPr>
        <p:spPr>
          <a:xfrm>
            <a:off x="9562541" y="4234323"/>
            <a:ext cx="1439678" cy="369332"/>
          </a:xfrm>
          <a:prstGeom prst="rect">
            <a:avLst/>
          </a:prstGeom>
          <a:noFill/>
        </p:spPr>
        <p:txBody>
          <a:bodyPr wrap="square" rtlCol="0">
            <a:spAutoFit/>
          </a:bodyPr>
          <a:lstStyle/>
          <a:p>
            <a:pPr algn="ctr"/>
            <a:r>
              <a:rPr lang="en-US" dirty="0">
                <a:solidFill>
                  <a:prstClr val="black"/>
                </a:solidFill>
                <a:latin typeface="Calibri" panose="020F0502020204030204"/>
              </a:rPr>
              <a:t>Tyrese Luo</a:t>
            </a:r>
          </a:p>
        </p:txBody>
      </p:sp>
      <p:sp>
        <p:nvSpPr>
          <p:cNvPr id="88" name="TextBox 87">
            <a:extLst>
              <a:ext uri="{FF2B5EF4-FFF2-40B4-BE49-F238E27FC236}">
                <a16:creationId xmlns:a16="http://schemas.microsoft.com/office/drawing/2014/main" id="{74AC3E6B-D3CC-598F-B338-4620FADC5911}"/>
              </a:ext>
            </a:extLst>
          </p:cNvPr>
          <p:cNvSpPr txBox="1"/>
          <p:nvPr/>
        </p:nvSpPr>
        <p:spPr>
          <a:xfrm>
            <a:off x="9562541" y="6056273"/>
            <a:ext cx="1439678" cy="646331"/>
          </a:xfrm>
          <a:prstGeom prst="rect">
            <a:avLst/>
          </a:prstGeom>
          <a:noFill/>
        </p:spPr>
        <p:txBody>
          <a:bodyPr wrap="square" rtlCol="0">
            <a:spAutoFit/>
          </a:bodyPr>
          <a:lstStyle/>
          <a:p>
            <a:pPr algn="ctr"/>
            <a:r>
              <a:rPr lang="en-US" dirty="0">
                <a:solidFill>
                  <a:prstClr val="black"/>
                </a:solidFill>
                <a:latin typeface="Calibri" panose="020F0502020204030204"/>
              </a:rPr>
              <a:t>Guo </a:t>
            </a:r>
            <a:r>
              <a:rPr lang="en-US" dirty="0" err="1">
                <a:solidFill>
                  <a:prstClr val="black"/>
                </a:solidFill>
                <a:latin typeface="Calibri" panose="020F0502020204030204"/>
              </a:rPr>
              <a:t>KeZhen</a:t>
            </a:r>
            <a:r>
              <a:rPr lang="en-US" dirty="0">
                <a:solidFill>
                  <a:prstClr val="black"/>
                </a:solidFill>
                <a:latin typeface="Calibri" panose="020F0502020204030204"/>
              </a:rPr>
              <a:t> (Cork)</a:t>
            </a:r>
          </a:p>
        </p:txBody>
      </p:sp>
      <p:pic>
        <p:nvPicPr>
          <p:cNvPr id="89" name="Picture 88" descr="A person taking a selfie&#10;&#10;AI-generated content may be incorrect.">
            <a:extLst>
              <a:ext uri="{FF2B5EF4-FFF2-40B4-BE49-F238E27FC236}">
                <a16:creationId xmlns:a16="http://schemas.microsoft.com/office/drawing/2014/main" id="{3232804C-0DD3-F996-F882-4DF78E7F650F}"/>
              </a:ext>
            </a:extLst>
          </p:cNvPr>
          <p:cNvPicPr>
            <a:picLocks noChangeAspect="1"/>
          </p:cNvPicPr>
          <p:nvPr/>
        </p:nvPicPr>
        <p:blipFill>
          <a:blip r:embed="rId20"/>
          <a:srcRect l="-2096" t="-266" r="-3289" b="20025"/>
          <a:stretch/>
        </p:blipFill>
        <p:spPr>
          <a:xfrm>
            <a:off x="9694450" y="1211740"/>
            <a:ext cx="1140398" cy="1137965"/>
          </a:xfrm>
          <a:prstGeom prst="rect">
            <a:avLst/>
          </a:prstGeom>
          <a:effectLst>
            <a:outerShdw blurRad="50800" dist="38100" dir="2700000" algn="tl" rotWithShape="0">
              <a:prstClr val="black">
                <a:alpha val="40000"/>
              </a:prstClr>
            </a:outerShdw>
          </a:effectLst>
        </p:spPr>
      </p:pic>
      <p:sp>
        <p:nvSpPr>
          <p:cNvPr id="90" name="TextBox 89">
            <a:extLst>
              <a:ext uri="{FF2B5EF4-FFF2-40B4-BE49-F238E27FC236}">
                <a16:creationId xmlns:a16="http://schemas.microsoft.com/office/drawing/2014/main" id="{7C493785-0BAB-349E-47AA-0EDD16B2686B}"/>
              </a:ext>
            </a:extLst>
          </p:cNvPr>
          <p:cNvSpPr txBox="1"/>
          <p:nvPr/>
        </p:nvSpPr>
        <p:spPr>
          <a:xfrm>
            <a:off x="9552011" y="2338104"/>
            <a:ext cx="1439678" cy="646331"/>
          </a:xfrm>
          <a:prstGeom prst="rect">
            <a:avLst/>
          </a:prstGeom>
          <a:noFill/>
        </p:spPr>
        <p:txBody>
          <a:bodyPr wrap="square" rtlCol="0">
            <a:spAutoFit/>
          </a:bodyPr>
          <a:lstStyle/>
          <a:p>
            <a:pPr algn="ctr"/>
            <a:r>
              <a:rPr lang="en-US" dirty="0">
                <a:solidFill>
                  <a:prstClr val="black"/>
                </a:solidFill>
                <a:latin typeface="Calibri" panose="020F0502020204030204"/>
              </a:rPr>
              <a:t>Poon Yong Quan (Alan)</a:t>
            </a:r>
          </a:p>
        </p:txBody>
      </p:sp>
    </p:spTree>
    <p:extLst>
      <p:ext uri="{BB962C8B-B14F-4D97-AF65-F5344CB8AC3E}">
        <p14:creationId xmlns:p14="http://schemas.microsoft.com/office/powerpoint/2010/main" val="3984134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DFB21016-365E-CF3B-37FD-C760195D1946}"/>
            </a:ext>
          </a:extLst>
        </p:cNvPr>
        <p:cNvGrpSpPr/>
        <p:nvPr/>
      </p:nvGrpSpPr>
      <p:grpSpPr>
        <a:xfrm>
          <a:off x="0" y="0"/>
          <a:ext cx="0" cy="0"/>
          <a:chOff x="0" y="0"/>
          <a:chExt cx="0" cy="0"/>
        </a:xfrm>
      </p:grpSpPr>
      <p:pic>
        <p:nvPicPr>
          <p:cNvPr id="112" name="Google Shape;112;p28" descr="Rectangle 3.png">
            <a:extLst>
              <a:ext uri="{FF2B5EF4-FFF2-40B4-BE49-F238E27FC236}">
                <a16:creationId xmlns:a16="http://schemas.microsoft.com/office/drawing/2014/main" id="{B64CB956-C701-400C-9F2D-CC1D2299207D}"/>
              </a:ext>
            </a:extLst>
          </p:cNvPr>
          <p:cNvPicPr preferRelativeResize="0"/>
          <p:nvPr/>
        </p:nvPicPr>
        <p:blipFill rotWithShape="1">
          <a:blip r:embed="rId3">
            <a:alphaModFix/>
          </a:blip>
          <a:srcRect/>
          <a:stretch/>
        </p:blipFill>
        <p:spPr>
          <a:xfrm>
            <a:off x="0" y="5714116"/>
            <a:ext cx="12192000" cy="1143000"/>
          </a:xfrm>
          <a:prstGeom prst="rect">
            <a:avLst/>
          </a:prstGeom>
          <a:noFill/>
          <a:ln>
            <a:noFill/>
          </a:ln>
        </p:spPr>
      </p:pic>
      <p:pic>
        <p:nvPicPr>
          <p:cNvPr id="113" name="Google Shape;113;p28" descr="Group 3.svg">
            <a:extLst>
              <a:ext uri="{FF2B5EF4-FFF2-40B4-BE49-F238E27FC236}">
                <a16:creationId xmlns:a16="http://schemas.microsoft.com/office/drawing/2014/main" id="{796832A0-F1DC-3025-4972-C690BC39E1A7}"/>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14" name="Google Shape;114;p28" descr="定稿-SVG-图标 2.svg">
            <a:extLst>
              <a:ext uri="{FF2B5EF4-FFF2-40B4-BE49-F238E27FC236}">
                <a16:creationId xmlns:a16="http://schemas.microsoft.com/office/drawing/2014/main" id="{F5C43CFE-7C6D-3DC6-820B-7F79EC65F0BE}"/>
              </a:ext>
            </a:extLst>
          </p:cNvPr>
          <p:cNvPicPr preferRelativeResize="0"/>
          <p:nvPr/>
        </p:nvPicPr>
        <p:blipFill rotWithShape="1">
          <a:blip r:embed="rId5">
            <a:alphaModFix/>
          </a:blip>
          <a:srcRect/>
          <a:stretch/>
        </p:blipFill>
        <p:spPr>
          <a:xfrm>
            <a:off x="8304691" y="2982384"/>
            <a:ext cx="3429000" cy="3429000"/>
          </a:xfrm>
          <a:prstGeom prst="rect">
            <a:avLst/>
          </a:prstGeom>
          <a:noFill/>
          <a:ln>
            <a:noFill/>
          </a:ln>
        </p:spPr>
      </p:pic>
      <p:pic>
        <p:nvPicPr>
          <p:cNvPr id="115" name="Google Shape;115;p28" descr="Frame 1.svg">
            <a:extLst>
              <a:ext uri="{FF2B5EF4-FFF2-40B4-BE49-F238E27FC236}">
                <a16:creationId xmlns:a16="http://schemas.microsoft.com/office/drawing/2014/main" id="{0F0406D9-F7B1-22C9-49DE-A89C1C85D901}"/>
              </a:ext>
            </a:extLst>
          </p:cNvPr>
          <p:cNvPicPr preferRelativeResize="0"/>
          <p:nvPr/>
        </p:nvPicPr>
        <p:blipFill rotWithShape="1">
          <a:blip r:embed="rId6">
            <a:alphaModFix/>
          </a:blip>
          <a:srcRect/>
          <a:stretch/>
        </p:blipFill>
        <p:spPr>
          <a:xfrm>
            <a:off x="635001" y="508000"/>
            <a:ext cx="2222500" cy="508000"/>
          </a:xfrm>
          <a:prstGeom prst="rect">
            <a:avLst/>
          </a:prstGeom>
          <a:noFill/>
          <a:ln>
            <a:noFill/>
          </a:ln>
        </p:spPr>
      </p:pic>
      <p:pic>
        <p:nvPicPr>
          <p:cNvPr id="116" name="Google Shape;116;p28" descr="图层 11.svg">
            <a:extLst>
              <a:ext uri="{FF2B5EF4-FFF2-40B4-BE49-F238E27FC236}">
                <a16:creationId xmlns:a16="http://schemas.microsoft.com/office/drawing/2014/main" id="{46632595-A1B7-97E4-9BB9-829418CCEF34}"/>
              </a:ext>
            </a:extLst>
          </p:cNvPr>
          <p:cNvPicPr preferRelativeResize="0"/>
          <p:nvPr/>
        </p:nvPicPr>
        <p:blipFill rotWithShape="1">
          <a:blip r:embed="rId7">
            <a:alphaModFix/>
          </a:blip>
          <a:srcRect r="6195"/>
          <a:stretch>
            <a:fillRect/>
          </a:stretch>
        </p:blipFill>
        <p:spPr>
          <a:xfrm>
            <a:off x="8273456" y="508000"/>
            <a:ext cx="3067645" cy="635000"/>
          </a:xfrm>
          <a:prstGeom prst="rect">
            <a:avLst/>
          </a:prstGeom>
          <a:noFill/>
          <a:ln>
            <a:noFill/>
          </a:ln>
        </p:spPr>
      </p:pic>
      <p:pic>
        <p:nvPicPr>
          <p:cNvPr id="5" name="Graphic 4">
            <a:extLst>
              <a:ext uri="{FF2B5EF4-FFF2-40B4-BE49-F238E27FC236}">
                <a16:creationId xmlns:a16="http://schemas.microsoft.com/office/drawing/2014/main" id="{9C99095A-A2F3-C232-C02C-3AB068D100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3733" y="651753"/>
            <a:ext cx="2023946" cy="2023946"/>
          </a:xfrm>
          <a:prstGeom prst="rect">
            <a:avLst/>
          </a:prstGeom>
        </p:spPr>
      </p:pic>
      <p:cxnSp>
        <p:nvCxnSpPr>
          <p:cNvPr id="6" name="Straight Arrow Connector 21">
            <a:extLst>
              <a:ext uri="{FF2B5EF4-FFF2-40B4-BE49-F238E27FC236}">
                <a16:creationId xmlns:a16="http://schemas.microsoft.com/office/drawing/2014/main" id="{0E33267D-CC57-DB03-5378-7F87851B22DA}"/>
              </a:ext>
            </a:extLst>
          </p:cNvPr>
          <p:cNvCxnSpPr>
            <a:cxnSpLocks/>
            <a:endCxn id="5" idx="3"/>
          </p:cNvCxnSpPr>
          <p:nvPr/>
        </p:nvCxnSpPr>
        <p:spPr>
          <a:xfrm rot="5400000" flipH="1" flipV="1">
            <a:off x="5153592" y="1887335"/>
            <a:ext cx="2207696" cy="1760478"/>
          </a:xfrm>
          <a:prstGeom prst="bentConnector4">
            <a:avLst>
              <a:gd name="adj1" fmla="val -177"/>
              <a:gd name="adj2" fmla="val 112985"/>
            </a:avLst>
          </a:prstGeom>
          <a:ln w="95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989E2F3-D19E-BC83-B126-4A211BA811CC}"/>
              </a:ext>
            </a:extLst>
          </p:cNvPr>
          <p:cNvSpPr txBox="1"/>
          <p:nvPr/>
        </p:nvSpPr>
        <p:spPr>
          <a:xfrm>
            <a:off x="645416" y="2910092"/>
            <a:ext cx="6483788" cy="3635867"/>
          </a:xfrm>
          <a:prstGeom prst="rect">
            <a:avLst/>
          </a:prstGeom>
          <a:noFill/>
        </p:spPr>
        <p:txBody>
          <a:bodyPr wrap="square" rtlCol="0">
            <a:spAutoFit/>
          </a:bodyPr>
          <a:lstStyle/>
          <a:p>
            <a:pPr>
              <a:lnSpc>
                <a:spcPct val="105000"/>
              </a:lnSpc>
              <a:spcAft>
                <a:spcPts val="600"/>
              </a:spcAft>
              <a:tabLst>
                <a:tab pos="1249363" algn="l"/>
              </a:tabLst>
            </a:pPr>
            <a:r>
              <a:rPr lang="en-US" sz="3600" dirty="0">
                <a:solidFill>
                  <a:srgbClr val="00257E"/>
                </a:solidFill>
              </a:rPr>
              <a:t>Interested?  Please reach out:</a:t>
            </a:r>
          </a:p>
          <a:p>
            <a:pPr>
              <a:lnSpc>
                <a:spcPct val="105000"/>
              </a:lnSpc>
              <a:tabLst>
                <a:tab pos="1249363" algn="l"/>
              </a:tabLst>
            </a:pPr>
            <a:r>
              <a:rPr lang="en-US" sz="3600" dirty="0">
                <a:solidFill>
                  <a:schemeClr val="tx1">
                    <a:lumMod val="85000"/>
                    <a:lumOff val="15000"/>
                  </a:schemeClr>
                </a:solidFill>
              </a:rPr>
              <a:t>	@project-robius</a:t>
            </a:r>
          </a:p>
          <a:p>
            <a:pPr>
              <a:lnSpc>
                <a:spcPct val="105000"/>
              </a:lnSpc>
              <a:tabLst>
                <a:tab pos="1249363" algn="l"/>
              </a:tabLst>
            </a:pPr>
            <a:r>
              <a:rPr lang="en-US" sz="3600" dirty="0">
                <a:solidFill>
                  <a:schemeClr val="tx1">
                    <a:lumMod val="85000"/>
                    <a:lumOff val="15000"/>
                  </a:schemeClr>
                </a:solidFill>
              </a:rPr>
              <a:t>	#</a:t>
            </a:r>
            <a:r>
              <a:rPr lang="en-US" sz="3600" dirty="0" err="1">
                <a:solidFill>
                  <a:schemeClr val="tx1">
                    <a:lumMod val="85000"/>
                    <a:lumOff val="15000"/>
                  </a:schemeClr>
                </a:solidFill>
              </a:rPr>
              <a:t>robius@matrix.org</a:t>
            </a:r>
            <a:br>
              <a:rPr lang="en-US" sz="3600" dirty="0">
                <a:solidFill>
                  <a:schemeClr val="tx1">
                    <a:lumMod val="85000"/>
                    <a:lumOff val="15000"/>
                  </a:schemeClr>
                </a:solidFill>
              </a:rPr>
            </a:br>
            <a:r>
              <a:rPr lang="en-US" sz="3600" dirty="0">
                <a:solidFill>
                  <a:schemeClr val="tx1">
                    <a:lumMod val="85000"/>
                    <a:lumOff val="15000"/>
                  </a:schemeClr>
                </a:solidFill>
              </a:rPr>
              <a:t>	         @</a:t>
            </a:r>
            <a:r>
              <a:rPr lang="en-US" sz="3600" dirty="0" err="1">
                <a:solidFill>
                  <a:schemeClr val="tx1">
                    <a:lumMod val="85000"/>
                    <a:lumOff val="15000"/>
                  </a:schemeClr>
                </a:solidFill>
              </a:rPr>
              <a:t>kevinaboos</a:t>
            </a:r>
            <a:endParaRPr lang="en-US" sz="3600" dirty="0">
              <a:solidFill>
                <a:schemeClr val="tx1">
                  <a:lumMod val="85000"/>
                  <a:lumOff val="15000"/>
                </a:schemeClr>
              </a:solidFill>
            </a:endParaRPr>
          </a:p>
          <a:p>
            <a:pPr>
              <a:lnSpc>
                <a:spcPct val="105000"/>
              </a:lnSpc>
              <a:tabLst>
                <a:tab pos="1249363" algn="l"/>
              </a:tabLst>
            </a:pPr>
            <a:r>
              <a:rPr lang="en-US" sz="3600" dirty="0">
                <a:solidFill>
                  <a:schemeClr val="tx1">
                    <a:lumMod val="85000"/>
                    <a:lumOff val="15000"/>
                  </a:schemeClr>
                </a:solidFill>
              </a:rPr>
              <a:t>          </a:t>
            </a:r>
            <a:r>
              <a:rPr lang="en-US" sz="3600" u="sng" dirty="0">
                <a:solidFill>
                  <a:schemeClr val="tx1">
                    <a:lumMod val="85000"/>
                    <a:lumOff val="15000"/>
                  </a:schemeClr>
                </a:solidFill>
              </a:rPr>
              <a:t>https://</a:t>
            </a:r>
            <a:r>
              <a:rPr lang="en-US" sz="3600" u="sng" dirty="0" err="1">
                <a:solidFill>
                  <a:schemeClr val="tx1">
                    <a:lumMod val="85000"/>
                    <a:lumOff val="15000"/>
                  </a:schemeClr>
                </a:solidFill>
              </a:rPr>
              <a:t>makepad.nl</a:t>
            </a:r>
            <a:endParaRPr lang="en-US" sz="3600" u="sng" dirty="0">
              <a:solidFill>
                <a:schemeClr val="tx1">
                  <a:lumMod val="85000"/>
                  <a:lumOff val="15000"/>
                </a:schemeClr>
              </a:solidFill>
            </a:endParaRPr>
          </a:p>
          <a:p>
            <a:pPr>
              <a:lnSpc>
                <a:spcPct val="105000"/>
              </a:lnSpc>
              <a:tabLst>
                <a:tab pos="1249363" algn="l"/>
              </a:tabLst>
            </a:pPr>
            <a:r>
              <a:rPr lang="en-US" sz="3600" dirty="0">
                <a:solidFill>
                  <a:schemeClr val="tx1">
                    <a:lumMod val="85000"/>
                    <a:lumOff val="15000"/>
                  </a:schemeClr>
                </a:solidFill>
              </a:rPr>
              <a:t>          </a:t>
            </a:r>
            <a:r>
              <a:rPr lang="en-US" sz="3600" u="sng" dirty="0">
                <a:solidFill>
                  <a:schemeClr val="tx1">
                    <a:lumMod val="85000"/>
                    <a:lumOff val="15000"/>
                  </a:schemeClr>
                </a:solidFill>
              </a:rPr>
              <a:t>https://</a:t>
            </a:r>
            <a:r>
              <a:rPr lang="en-US" sz="3600" u="sng" dirty="0" err="1">
                <a:solidFill>
                  <a:schemeClr val="tx1">
                    <a:lumMod val="85000"/>
                    <a:lumOff val="15000"/>
                  </a:schemeClr>
                </a:solidFill>
              </a:rPr>
              <a:t>robius.rs</a:t>
            </a:r>
            <a:endParaRPr lang="en-US" sz="3600" u="sng" dirty="0">
              <a:solidFill>
                <a:schemeClr val="tx1">
                  <a:lumMod val="85000"/>
                  <a:lumOff val="15000"/>
                </a:schemeClr>
              </a:solidFill>
            </a:endParaRPr>
          </a:p>
        </p:txBody>
      </p:sp>
      <p:pic>
        <p:nvPicPr>
          <p:cNvPr id="8" name="Picture 4">
            <a:extLst>
              <a:ext uri="{FF2B5EF4-FFF2-40B4-BE49-F238E27FC236}">
                <a16:creationId xmlns:a16="http://schemas.microsoft.com/office/drawing/2014/main" id="{2DBF2315-46A9-5849-4262-C97349525620}"/>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285822" y="3699179"/>
            <a:ext cx="437610" cy="4376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4FCB50A-0F47-C439-475D-340EE570355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867054" y="4832403"/>
            <a:ext cx="478212" cy="478212"/>
          </a:xfrm>
          <a:prstGeom prst="rect">
            <a:avLst/>
          </a:prstGeom>
        </p:spPr>
      </p:pic>
      <p:sp>
        <p:nvSpPr>
          <p:cNvPr id="10" name="Rounded Rectangle 9">
            <a:extLst>
              <a:ext uri="{FF2B5EF4-FFF2-40B4-BE49-F238E27FC236}">
                <a16:creationId xmlns:a16="http://schemas.microsoft.com/office/drawing/2014/main" id="{81EC14BE-34D5-04F8-DD54-825AC7D57ADD}"/>
              </a:ext>
            </a:extLst>
          </p:cNvPr>
          <p:cNvSpPr/>
          <p:nvPr/>
        </p:nvSpPr>
        <p:spPr>
          <a:xfrm>
            <a:off x="2463002" y="4874815"/>
            <a:ext cx="412633" cy="405683"/>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lumMod val="85000"/>
                  <a:lumOff val="15000"/>
                </a:schemeClr>
              </a:solidFill>
            </a:endParaRPr>
          </a:p>
        </p:txBody>
      </p:sp>
      <p:pic>
        <p:nvPicPr>
          <p:cNvPr id="11" name="Picture 10" descr="A blue and black logo&#10;&#10;Description automatically generated">
            <a:extLst>
              <a:ext uri="{FF2B5EF4-FFF2-40B4-BE49-F238E27FC236}">
                <a16:creationId xmlns:a16="http://schemas.microsoft.com/office/drawing/2014/main" id="{9EE51F8D-E1BA-1AA7-7865-72EDAD2EA0A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1" r="14029"/>
          <a:stretch/>
        </p:blipFill>
        <p:spPr>
          <a:xfrm>
            <a:off x="2487202" y="4838087"/>
            <a:ext cx="458611" cy="452733"/>
          </a:xfrm>
          <a:prstGeom prst="rect">
            <a:avLst/>
          </a:prstGeom>
        </p:spPr>
      </p:pic>
      <p:pic>
        <p:nvPicPr>
          <p:cNvPr id="12" name="Picture 4">
            <a:extLst>
              <a:ext uri="{FF2B5EF4-FFF2-40B4-BE49-F238E27FC236}">
                <a16:creationId xmlns:a16="http://schemas.microsoft.com/office/drawing/2014/main" id="{4CDA077F-F153-1FD1-8662-D7987BCB45A7}"/>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298477" y="4847196"/>
            <a:ext cx="437610" cy="4376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5488370-BC67-B00C-4BD3-E89DD82392A5}"/>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274122" y="4232889"/>
            <a:ext cx="448714" cy="512680"/>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167;p33">
            <a:extLst>
              <a:ext uri="{FF2B5EF4-FFF2-40B4-BE49-F238E27FC236}">
                <a16:creationId xmlns:a16="http://schemas.microsoft.com/office/drawing/2014/main" id="{AD7900D1-5222-210D-39BA-72F3BA3DC389}"/>
              </a:ext>
            </a:extLst>
          </p:cNvPr>
          <p:cNvSpPr txBox="1"/>
          <p:nvPr/>
        </p:nvSpPr>
        <p:spPr>
          <a:xfrm>
            <a:off x="737741" y="1967911"/>
            <a:ext cx="4518971" cy="615553"/>
          </a:xfrm>
          <a:prstGeom prst="rect">
            <a:avLst/>
          </a:prstGeom>
          <a:noFill/>
          <a:ln>
            <a:noFill/>
          </a:ln>
        </p:spPr>
        <p:txBody>
          <a:bodyPr spcFirstLastPara="1" wrap="square" lIns="19050" tIns="19050" rIns="19050" bIns="19050" anchor="ctr" anchorCtr="0">
            <a:spAutoFit/>
          </a:bodyPr>
          <a:lstStyle/>
          <a:p>
            <a:pPr marL="0" marR="0" lvl="0" indent="0" algn="l" rtl="0">
              <a:lnSpc>
                <a:spcPct val="50000"/>
              </a:lnSpc>
              <a:spcBef>
                <a:spcPts val="0"/>
              </a:spcBef>
              <a:spcAft>
                <a:spcPts val="0"/>
              </a:spcAft>
              <a:buClr>
                <a:srgbClr val="000000"/>
              </a:buClr>
              <a:buSzPts val="7500"/>
              <a:buFont typeface="Helvetica Neue"/>
              <a:buNone/>
            </a:pPr>
            <a:r>
              <a:rPr lang="en" sz="7500" b="1" i="0" u="none" strike="noStrike" cap="none" dirty="0">
                <a:solidFill>
                  <a:srgbClr val="00257E"/>
                </a:solidFill>
                <a:latin typeface="Helvetica Neue"/>
                <a:ea typeface="Helvetica Neue"/>
                <a:cs typeface="Helvetica Neue"/>
                <a:sym typeface="Helvetica Neue"/>
              </a:rPr>
              <a:t>Thanks!</a:t>
            </a:r>
            <a:endParaRPr sz="500" dirty="0">
              <a:solidFill>
                <a:srgbClr val="00257E"/>
              </a:solidFill>
            </a:endParaRPr>
          </a:p>
        </p:txBody>
      </p:sp>
      <p:pic>
        <p:nvPicPr>
          <p:cNvPr id="24" name="Picture 23" descr="A colorful logo with a black background&#10;&#10;AI-generated content may be incorrect.">
            <a:extLst>
              <a:ext uri="{FF2B5EF4-FFF2-40B4-BE49-F238E27FC236}">
                <a16:creationId xmlns:a16="http://schemas.microsoft.com/office/drawing/2014/main" id="{D3DA6782-723C-8F66-E22C-11CFD308B88B}"/>
              </a:ext>
            </a:extLst>
          </p:cNvPr>
          <p:cNvPicPr>
            <a:picLocks noChangeAspect="1"/>
          </p:cNvPicPr>
          <p:nvPr/>
        </p:nvPicPr>
        <p:blipFill>
          <a:blip r:embed="rId14"/>
          <a:stretch>
            <a:fillRect/>
          </a:stretch>
        </p:blipFill>
        <p:spPr>
          <a:xfrm>
            <a:off x="1270335" y="5903126"/>
            <a:ext cx="563195" cy="563195"/>
          </a:xfrm>
          <a:prstGeom prst="rect">
            <a:avLst/>
          </a:prstGeom>
        </p:spPr>
      </p:pic>
      <p:pic>
        <p:nvPicPr>
          <p:cNvPr id="25" name="Graphic 24">
            <a:extLst>
              <a:ext uri="{FF2B5EF4-FFF2-40B4-BE49-F238E27FC236}">
                <a16:creationId xmlns:a16="http://schemas.microsoft.com/office/drawing/2014/main" id="{56C9FEF6-19C6-CE1E-9036-41C78F230AF4}"/>
              </a:ext>
            </a:extLst>
          </p:cNvPr>
          <p:cNvPicPr>
            <a:picLocks noChangeAspect="1"/>
          </p:cNvPicPr>
          <p:nvPr/>
        </p:nvPicPr>
        <p:blipFill>
          <a:blip r:embed="rId15">
            <a:extLst>
              <a:ext uri="{96DAC541-7B7A-43D3-8B79-37D633B846F1}">
                <asvg:svgBlip xmlns:asvg="http://schemas.microsoft.com/office/drawing/2016/SVG/main" r:embed="rId16"/>
              </a:ext>
            </a:extLst>
          </a:blip>
          <a:srcRect r="72945"/>
          <a:stretch/>
        </p:blipFill>
        <p:spPr>
          <a:xfrm>
            <a:off x="1213554" y="5409875"/>
            <a:ext cx="653901" cy="426401"/>
          </a:xfrm>
          <a:prstGeom prst="rect">
            <a:avLst/>
          </a:prstGeom>
        </p:spPr>
      </p:pic>
    </p:spTree>
    <p:extLst>
      <p:ext uri="{BB962C8B-B14F-4D97-AF65-F5344CB8AC3E}">
        <p14:creationId xmlns:p14="http://schemas.microsoft.com/office/powerpoint/2010/main" val="2509638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33D4-D41D-C2E6-7BDB-A3A5731BFC5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93317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E650-C36C-C4DB-6ECE-B0D362E95B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8958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9" descr="Rectangle 3.png"/>
          <p:cNvPicPr preferRelativeResize="0"/>
          <p:nvPr/>
        </p:nvPicPr>
        <p:blipFill rotWithShape="1">
          <a:blip r:embed="rId3">
            <a:alphaModFix/>
          </a:blip>
          <a:srcRect/>
          <a:stretch/>
        </p:blipFill>
        <p:spPr>
          <a:xfrm>
            <a:off x="0" y="5714117"/>
            <a:ext cx="12192000" cy="1143000"/>
          </a:xfrm>
          <a:prstGeom prst="rect">
            <a:avLst/>
          </a:prstGeom>
          <a:noFill/>
          <a:ln>
            <a:noFill/>
          </a:ln>
        </p:spPr>
      </p:pic>
      <p:pic>
        <p:nvPicPr>
          <p:cNvPr id="125" name="Google Shape;125;p29" descr="Group 3.svg"/>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26" name="Google Shape;126;p29" descr="定稿-SVG-图标 2.svg"/>
          <p:cNvPicPr preferRelativeResize="0"/>
          <p:nvPr/>
        </p:nvPicPr>
        <p:blipFill rotWithShape="1">
          <a:blip r:embed="rId5">
            <a:alphaModFix/>
          </a:blip>
          <a:srcRect/>
          <a:stretch/>
        </p:blipFill>
        <p:spPr>
          <a:xfrm>
            <a:off x="8126012" y="2919320"/>
            <a:ext cx="3429000" cy="3429000"/>
          </a:xfrm>
          <a:prstGeom prst="rect">
            <a:avLst/>
          </a:prstGeom>
          <a:noFill/>
          <a:ln>
            <a:noFill/>
          </a:ln>
        </p:spPr>
      </p:pic>
      <p:sp>
        <p:nvSpPr>
          <p:cNvPr id="4" name="Rectangle">
            <a:extLst>
              <a:ext uri="{FF2B5EF4-FFF2-40B4-BE49-F238E27FC236}">
                <a16:creationId xmlns:a16="http://schemas.microsoft.com/office/drawing/2014/main" id="{63EBDAF9-BAF3-D57E-EE49-1C699017C1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7422" y="2547715"/>
            <a:ext cx="8347144" cy="1899025"/>
          </a:xfrm>
          <a:prstGeom prst="roundRect">
            <a:avLst/>
          </a:prstGeom>
          <a:gradFill flip="none" rotWithShape="1">
            <a:gsLst>
              <a:gs pos="32000">
                <a:sysClr val="windowText" lastClr="000000">
                  <a:alpha val="67000"/>
                </a:sysClr>
              </a:gs>
              <a:gs pos="0">
                <a:sysClr val="windowText" lastClr="000000">
                  <a:alpha val="82974"/>
                </a:sysClr>
              </a:gs>
              <a:gs pos="99000">
                <a:sysClr val="windowText" lastClr="000000">
                  <a:alpha val="55000"/>
                </a:sysClr>
              </a:gs>
            </a:gsLst>
            <a:path path="circle">
              <a:fillToRect r="100000" b="100000"/>
            </a:path>
            <a:tileRect l="-100000" t="-100000"/>
          </a:gradFill>
          <a:ln w="12700">
            <a:miter lim="400000"/>
          </a:ln>
        </p:spPr>
        <p:txBody>
          <a:bodyPr lIns="50800" tIns="50800" rIns="50800" bIns="5080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600" b="0" i="0" u="none" strike="noStrike" kern="0" cap="all" spc="0" normalizeH="0" baseline="0" noProof="0" dirty="0">
              <a:ln>
                <a:noFill/>
              </a:ln>
              <a:solidFill>
                <a:srgbClr val="FFFFFF"/>
              </a:solidFill>
              <a:effectLst/>
              <a:uLnTx/>
              <a:uFillTx/>
              <a:latin typeface="Tenorite"/>
              <a:sym typeface="Avenir Next"/>
            </a:endParaRPr>
          </a:p>
        </p:txBody>
      </p:sp>
      <p:sp>
        <p:nvSpPr>
          <p:cNvPr id="5" name="Title 1">
            <a:extLst>
              <a:ext uri="{FF2B5EF4-FFF2-40B4-BE49-F238E27FC236}">
                <a16:creationId xmlns:a16="http://schemas.microsoft.com/office/drawing/2014/main" id="{6C38A9F4-7E3D-B911-BDA3-F810BBDBBB28}"/>
              </a:ext>
            </a:extLst>
          </p:cNvPr>
          <p:cNvSpPr txBox="1">
            <a:spLocks/>
          </p:cNvSpPr>
          <p:nvPr/>
        </p:nvSpPr>
        <p:spPr>
          <a:xfrm>
            <a:off x="-65593" y="2546831"/>
            <a:ext cx="7555315" cy="1899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aford Display" pitchFamily="2" charset="0"/>
                <a:ea typeface="+mj-ea"/>
              </a:rPr>
              <a:t>Background &amp; Motivation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C77F5-1779-3017-72EE-6751D9B137E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0BD76B7-1A84-39B9-8162-ECF453291C31}"/>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BBEB3726-5940-9A0F-3415-823C6216F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7D098F17-9D2A-AD0B-0141-82963D018D70}"/>
              </a:ext>
            </a:extLst>
          </p:cNvPr>
          <p:cNvSpPr txBox="1">
            <a:spLocks/>
          </p:cNvSpPr>
          <p:nvPr/>
        </p:nvSpPr>
        <p:spPr>
          <a:xfrm>
            <a:off x="3975736" y="4434050"/>
            <a:ext cx="8216244"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600" dirty="0"/>
              <a:t>Joint Project Goals</a:t>
            </a:r>
          </a:p>
        </p:txBody>
      </p:sp>
      <p:sp>
        <p:nvSpPr>
          <p:cNvPr id="3" name="Slide Number Placeholder 2">
            <a:extLst>
              <a:ext uri="{FF2B5EF4-FFF2-40B4-BE49-F238E27FC236}">
                <a16:creationId xmlns:a16="http://schemas.microsoft.com/office/drawing/2014/main" id="{B7E99E36-78F7-61FE-3B5B-3935F756BAB9}"/>
              </a:ext>
            </a:extLst>
          </p:cNvPr>
          <p:cNvSpPr>
            <a:spLocks noGrp="1"/>
          </p:cNvSpPr>
          <p:nvPr>
            <p:ph type="sldNum" sz="quarter" idx="12"/>
          </p:nvPr>
        </p:nvSpPr>
        <p:spPr/>
        <p:txBody>
          <a:bodyPr/>
          <a:lstStyle/>
          <a:p>
            <a:fld id="{7D62C56D-5E74-2945-931D-C07ECBF0F859}" type="slidenum">
              <a:rPr lang="en-US" smtClean="0"/>
              <a:pPr/>
              <a:t>40</a:t>
            </a:fld>
            <a:endParaRPr lang="en-US" dirty="0"/>
          </a:p>
        </p:txBody>
      </p:sp>
    </p:spTree>
    <p:extLst>
      <p:ext uri="{BB962C8B-B14F-4D97-AF65-F5344CB8AC3E}">
        <p14:creationId xmlns:p14="http://schemas.microsoft.com/office/powerpoint/2010/main" val="635043255"/>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2DBCA-0877-44FE-D9DA-1567BFDA369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173091-12B0-DFFD-08C0-CC22214069EF}"/>
              </a:ext>
            </a:extLst>
          </p:cNvPr>
          <p:cNvSpPr>
            <a:spLocks noGrp="1"/>
          </p:cNvSpPr>
          <p:nvPr>
            <p:ph idx="1"/>
          </p:nvPr>
        </p:nvSpPr>
        <p:spPr>
          <a:xfrm>
            <a:off x="518160" y="1477328"/>
            <a:ext cx="11013440" cy="4945934"/>
          </a:xfrm>
        </p:spPr>
        <p:txBody>
          <a:bodyPr>
            <a:normAutofit/>
          </a:bodyPr>
          <a:lstStyle/>
          <a:p>
            <a:pPr marL="458788" indent="-458788">
              <a:buFont typeface="+mj-lt"/>
              <a:buAutoNum type="arabicPeriod"/>
            </a:pPr>
            <a:r>
              <a:rPr lang="en-US" dirty="0"/>
              <a:t>Achieve feature completeness across entire stack</a:t>
            </a:r>
          </a:p>
          <a:p>
            <a:pPr marL="746125" lvl="1" indent="-233363"/>
            <a:r>
              <a:rPr lang="en-US" dirty="0"/>
              <a:t>Full set of UI widgets, with support for </a:t>
            </a:r>
            <a:r>
              <a:rPr lang="en-US" dirty="0" err="1"/>
              <a:t>themeing</a:t>
            </a:r>
            <a:r>
              <a:rPr lang="en-US" dirty="0"/>
              <a:t>, i18n, </a:t>
            </a:r>
            <a:r>
              <a:rPr lang="en-US" dirty="0" err="1"/>
              <a:t>etc</a:t>
            </a:r>
            <a:endParaRPr lang="en-US" dirty="0"/>
          </a:p>
          <a:p>
            <a:pPr marL="746125" lvl="1" indent="-233363"/>
            <a:r>
              <a:rPr lang="en-US" dirty="0"/>
              <a:t>Platform feature abstractions for deep system integration</a:t>
            </a:r>
          </a:p>
          <a:p>
            <a:pPr marL="746125" lvl="1" indent="-233363"/>
            <a:r>
              <a:rPr lang="en-US" dirty="0"/>
              <a:t>Build tooling for packaging/publishing app bundles</a:t>
            </a:r>
            <a:br>
              <a:rPr lang="en-US" dirty="0"/>
            </a:br>
            <a:endParaRPr lang="en-US" dirty="0"/>
          </a:p>
          <a:p>
            <a:pPr marL="458788" indent="-458788">
              <a:buFont typeface="+mj-lt"/>
              <a:buAutoNum type="arabicPeriod"/>
            </a:pPr>
            <a:r>
              <a:rPr lang="en-US" dirty="0"/>
              <a:t>Create </a:t>
            </a:r>
            <a:r>
              <a:rPr lang="en-US" b="1" dirty="0"/>
              <a:t>flagship apps</a:t>
            </a:r>
            <a:r>
              <a:rPr lang="en-US" dirty="0"/>
              <a:t>: beautiful, polished, and performant</a:t>
            </a:r>
            <a:br>
              <a:rPr lang="en-US" dirty="0"/>
            </a:br>
            <a:r>
              <a:rPr lang="en-US" dirty="0"/>
              <a:t>with well-structured code that serves to exemplify best practices</a:t>
            </a:r>
          </a:p>
          <a:p>
            <a:pPr marL="746125" lvl="1" indent="-233363"/>
            <a:r>
              <a:rPr lang="en-US" dirty="0"/>
              <a:t>Makepad Studio: a full IDE with unique features, for desktop</a:t>
            </a:r>
          </a:p>
          <a:p>
            <a:pPr marL="746125" lvl="1" indent="-233363"/>
            <a:r>
              <a:rPr lang="en-US" dirty="0"/>
              <a:t>Robrix: a Matrix chat client &amp; more, for </a:t>
            </a:r>
            <a:r>
              <a:rPr lang="en-US" i="1" dirty="0"/>
              <a:t>all</a:t>
            </a:r>
            <a:r>
              <a:rPr lang="en-US" dirty="0"/>
              <a:t> platforms</a:t>
            </a:r>
          </a:p>
          <a:p>
            <a:pPr marL="746125" lvl="1" indent="-233363"/>
            <a:r>
              <a:rPr lang="en-US" dirty="0"/>
              <a:t>Moly: a GUI client for local + cloud-based AI LLMs (desktop)</a:t>
            </a:r>
            <a:br>
              <a:rPr lang="en-US" dirty="0"/>
            </a:br>
            <a:br>
              <a:rPr lang="en-US" dirty="0"/>
            </a:br>
            <a:endParaRPr lang="en-US" dirty="0"/>
          </a:p>
          <a:p>
            <a:pPr marL="512762" lvl="1" indent="0">
              <a:buNone/>
            </a:pPr>
            <a:endParaRPr lang="en-US" dirty="0"/>
          </a:p>
        </p:txBody>
      </p:sp>
      <p:sp>
        <p:nvSpPr>
          <p:cNvPr id="2" name="Title 1">
            <a:extLst>
              <a:ext uri="{FF2B5EF4-FFF2-40B4-BE49-F238E27FC236}">
                <a16:creationId xmlns:a16="http://schemas.microsoft.com/office/drawing/2014/main" id="{B3748536-443C-B7B4-5318-0F4C99CE53A1}"/>
              </a:ext>
            </a:extLst>
          </p:cNvPr>
          <p:cNvSpPr>
            <a:spLocks noGrp="1"/>
          </p:cNvSpPr>
          <p:nvPr>
            <p:ph type="title"/>
          </p:nvPr>
        </p:nvSpPr>
        <p:spPr>
          <a:xfrm>
            <a:off x="518160" y="151765"/>
            <a:ext cx="11673840" cy="1325563"/>
          </a:xfrm>
        </p:spPr>
        <p:txBody>
          <a:bodyPr>
            <a:normAutofit/>
          </a:bodyPr>
          <a:lstStyle/>
          <a:p>
            <a:r>
              <a:rPr lang="en-US" dirty="0"/>
              <a:t>Goals for Makepad &amp; Robius together</a:t>
            </a:r>
          </a:p>
        </p:txBody>
      </p:sp>
      <p:sp>
        <p:nvSpPr>
          <p:cNvPr id="5" name="Slide Number Placeholder 4">
            <a:extLst>
              <a:ext uri="{FF2B5EF4-FFF2-40B4-BE49-F238E27FC236}">
                <a16:creationId xmlns:a16="http://schemas.microsoft.com/office/drawing/2014/main" id="{0940E7C5-207E-51E6-9D13-74EEC872FA46}"/>
              </a:ext>
            </a:extLst>
          </p:cNvPr>
          <p:cNvSpPr>
            <a:spLocks noGrp="1"/>
          </p:cNvSpPr>
          <p:nvPr>
            <p:ph type="sldNum" sz="quarter" idx="12"/>
          </p:nvPr>
        </p:nvSpPr>
        <p:spPr/>
        <p:txBody>
          <a:bodyPr/>
          <a:lstStyle/>
          <a:p>
            <a:fld id="{7D62C56D-5E74-2945-931D-C07ECBF0F859}" type="slidenum">
              <a:rPr lang="en-US" smtClean="0"/>
              <a:pPr/>
              <a:t>41</a:t>
            </a:fld>
            <a:endParaRPr lang="en-US"/>
          </a:p>
        </p:txBody>
      </p:sp>
      <p:sp>
        <p:nvSpPr>
          <p:cNvPr id="4" name="Rounded Rectangle 3">
            <a:extLst>
              <a:ext uri="{FF2B5EF4-FFF2-40B4-BE49-F238E27FC236}">
                <a16:creationId xmlns:a16="http://schemas.microsoft.com/office/drawing/2014/main" id="{941C6AF9-83F8-84EB-1CA6-BE6DE283B7AC}"/>
              </a:ext>
            </a:extLst>
          </p:cNvPr>
          <p:cNvSpPr/>
          <p:nvPr/>
        </p:nvSpPr>
        <p:spPr>
          <a:xfrm>
            <a:off x="1096951" y="5666610"/>
            <a:ext cx="8825432" cy="583586"/>
          </a:xfrm>
          <a:prstGeom prst="roundRect">
            <a:avLst/>
          </a:prstGeom>
          <a:solidFill>
            <a:schemeClr val="accent6">
              <a:lumMod val="75000"/>
            </a:schemeClr>
          </a:solidFill>
          <a:effectLst>
            <a:outerShdw blurRad="281625" dist="171717" dir="5521287" sx="101872" sy="101872"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a:t>The better the app, the stronger the case for Rust app dev!</a:t>
            </a:r>
          </a:p>
        </p:txBody>
      </p:sp>
    </p:spTree>
    <p:extLst>
      <p:ext uri="{BB962C8B-B14F-4D97-AF65-F5344CB8AC3E}">
        <p14:creationId xmlns:p14="http://schemas.microsoft.com/office/powerpoint/2010/main" val="55438311"/>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42</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TextBox 15">
            <a:extLst>
              <a:ext uri="{FF2B5EF4-FFF2-40B4-BE49-F238E27FC236}">
                <a16:creationId xmlns:a16="http://schemas.microsoft.com/office/drawing/2014/main" id="{021EDBED-9B80-7357-B633-F737B2029E47}"/>
              </a:ext>
            </a:extLst>
          </p:cNvPr>
          <p:cNvSpPr txBox="1"/>
          <p:nvPr/>
        </p:nvSpPr>
        <p:spPr>
          <a:xfrm>
            <a:off x="0" y="357219"/>
            <a:ext cx="12191999" cy="7570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kumimoji="0" lang="en-US" sz="4000" b="0" i="0" u="none" strike="noStrike" kern="1200" cap="none" spc="0" normalizeH="0" baseline="0" noProof="0" dirty="0">
                <a:ln>
                  <a:noFill/>
                </a:ln>
                <a:solidFill>
                  <a:prstClr val="black"/>
                </a:solidFill>
                <a:effectLst/>
                <a:uLnTx/>
                <a:uFillTx/>
                <a:latin typeface="Seaford Display" pitchFamily="2" charset="0"/>
                <a:ea typeface="+mj-ea"/>
              </a:rPr>
              <a:t>Reference design of the full system stack</a:t>
            </a:r>
            <a:endParaRPr lang="en-US" sz="4000" kern="1200" dirty="0">
              <a:latin typeface="Seaford Display" pitchFamily="2" charset="0"/>
            </a:endParaRPr>
          </a:p>
        </p:txBody>
      </p:sp>
      <p:pic>
        <p:nvPicPr>
          <p:cNvPr id="63" name="Picture 62" descr="A diagram of a software application&#10;&#10;Description automatically generated">
            <a:extLst>
              <a:ext uri="{FF2B5EF4-FFF2-40B4-BE49-F238E27FC236}">
                <a16:creationId xmlns:a16="http://schemas.microsoft.com/office/drawing/2014/main" id="{C3FEDDB8-F220-B8FE-DD9C-F6877184CBCA}"/>
              </a:ext>
            </a:extLst>
          </p:cNvPr>
          <p:cNvPicPr>
            <a:picLocks noChangeAspect="1"/>
          </p:cNvPicPr>
          <p:nvPr/>
        </p:nvPicPr>
        <p:blipFill>
          <a:blip r:embed="rId3" cstate="hqprint">
            <a:extLst>
              <a:ext uri="{BEBA8EAE-BF5A-486C-A8C5-ECC9F3942E4B}">
                <a14:imgProps xmlns:a14="http://schemas.microsoft.com/office/drawing/2010/main">
                  <a14:imgLayer r:embed="rId4">
                    <a14:imgEffect>
                      <a14:artisticBlur radius="46"/>
                    </a14:imgEffect>
                  </a14:imgLayer>
                </a14:imgProps>
              </a:ext>
              <a:ext uri="{28A0092B-C50C-407E-A947-70E740481C1C}">
                <a14:useLocalDpi xmlns:a14="http://schemas.microsoft.com/office/drawing/2010/main"/>
              </a:ext>
            </a:extLst>
          </a:blip>
          <a:stretch>
            <a:fillRect/>
          </a:stretch>
        </p:blipFill>
        <p:spPr>
          <a:xfrm>
            <a:off x="3535617" y="7735526"/>
            <a:ext cx="6651824" cy="3958847"/>
          </a:xfrm>
          <a:prstGeom prst="rect">
            <a:avLst/>
          </a:prstGeom>
        </p:spPr>
      </p:pic>
      <p:sp>
        <p:nvSpPr>
          <p:cNvPr id="66" name="TextBox 65">
            <a:extLst>
              <a:ext uri="{FF2B5EF4-FFF2-40B4-BE49-F238E27FC236}">
                <a16:creationId xmlns:a16="http://schemas.microsoft.com/office/drawing/2014/main" id="{0D0919DE-59B2-E062-CDC7-794C087DD812}"/>
              </a:ext>
            </a:extLst>
          </p:cNvPr>
          <p:cNvSpPr txBox="1"/>
          <p:nvPr/>
        </p:nvSpPr>
        <p:spPr>
          <a:xfrm>
            <a:off x="9455093" y="7227695"/>
            <a:ext cx="1464697" cy="1015663"/>
          </a:xfrm>
          <a:prstGeom prst="rect">
            <a:avLst/>
          </a:prstGeom>
          <a:noFill/>
        </p:spPr>
        <p:txBody>
          <a:bodyPr wrap="square" rtlCol="0">
            <a:spAutoFit/>
          </a:bodyPr>
          <a:lstStyle/>
          <a:p>
            <a:r>
              <a:rPr lang="en-US" sz="2000">
                <a:solidFill>
                  <a:schemeClr val="bg2">
                    <a:lumMod val="50000"/>
                  </a:schemeClr>
                </a:solidFill>
              </a:rPr>
              <a:t>details coming later…</a:t>
            </a:r>
          </a:p>
        </p:txBody>
      </p:sp>
      <p:grpSp>
        <p:nvGrpSpPr>
          <p:cNvPr id="57" name="Group 56">
            <a:extLst>
              <a:ext uri="{FF2B5EF4-FFF2-40B4-BE49-F238E27FC236}">
                <a16:creationId xmlns:a16="http://schemas.microsoft.com/office/drawing/2014/main" id="{60A9A255-83E3-D63C-F6B1-780904CF7A3D}"/>
              </a:ext>
            </a:extLst>
          </p:cNvPr>
          <p:cNvGrpSpPr/>
          <p:nvPr/>
        </p:nvGrpSpPr>
        <p:grpSpPr>
          <a:xfrm>
            <a:off x="1665260" y="1304811"/>
            <a:ext cx="8936200" cy="5329573"/>
            <a:chOff x="1764256" y="1304811"/>
            <a:chExt cx="8936200" cy="5329573"/>
          </a:xfrm>
        </p:grpSpPr>
        <p:cxnSp>
          <p:nvCxnSpPr>
            <p:cNvPr id="58" name="Google Shape;54;p13">
              <a:extLst>
                <a:ext uri="{FF2B5EF4-FFF2-40B4-BE49-F238E27FC236}">
                  <a16:creationId xmlns:a16="http://schemas.microsoft.com/office/drawing/2014/main" id="{3BF011C6-B15B-0E54-3F5D-72C24CD0BD84}"/>
                </a:ext>
              </a:extLst>
            </p:cNvPr>
            <p:cNvCxnSpPr>
              <a:cxnSpLocks/>
              <a:endCxn id="69" idx="3"/>
            </p:cNvCxnSpPr>
            <p:nvPr/>
          </p:nvCxnSpPr>
          <p:spPr>
            <a:xfrm flipH="1">
              <a:off x="5966706" y="4534458"/>
              <a:ext cx="982098" cy="0"/>
            </a:xfrm>
            <a:prstGeom prst="straightConnector1">
              <a:avLst/>
            </a:prstGeom>
            <a:noFill/>
            <a:ln w="19050" cap="flat" cmpd="sng">
              <a:solidFill>
                <a:schemeClr val="tx1"/>
              </a:solidFill>
              <a:prstDash val="solid"/>
              <a:round/>
              <a:headEnd type="none" w="med" len="med"/>
              <a:tailEnd type="triangle" w="med" len="med"/>
            </a:ln>
          </p:spPr>
        </p:cxnSp>
        <p:sp>
          <p:nvSpPr>
            <p:cNvPr id="59" name="Google Shape;56;p13">
              <a:extLst>
                <a:ext uri="{FF2B5EF4-FFF2-40B4-BE49-F238E27FC236}">
                  <a16:creationId xmlns:a16="http://schemas.microsoft.com/office/drawing/2014/main" id="{3112335F-56E4-74F8-91FF-7995BC102A7B}"/>
                </a:ext>
              </a:extLst>
            </p:cNvPr>
            <p:cNvSpPr/>
            <p:nvPr/>
          </p:nvSpPr>
          <p:spPr>
            <a:xfrm>
              <a:off x="1764256" y="1304811"/>
              <a:ext cx="8936100" cy="1397050"/>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dirty="0"/>
                <a:t>Application</a:t>
              </a:r>
              <a:endParaRPr b="1" dirty="0"/>
            </a:p>
          </p:txBody>
        </p:sp>
        <p:sp>
          <p:nvSpPr>
            <p:cNvPr id="60" name="Google Shape;57;p13">
              <a:extLst>
                <a:ext uri="{FF2B5EF4-FFF2-40B4-BE49-F238E27FC236}">
                  <a16:creationId xmlns:a16="http://schemas.microsoft.com/office/drawing/2014/main" id="{3A3DC4FC-0178-2E96-8C8D-B565E6A8EC73}"/>
                </a:ext>
              </a:extLst>
            </p:cNvPr>
            <p:cNvSpPr/>
            <p:nvPr/>
          </p:nvSpPr>
          <p:spPr>
            <a:xfrm>
              <a:off x="7576911"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a:t>Business logic</a:t>
              </a:r>
              <a:endParaRPr sz="1400"/>
            </a:p>
          </p:txBody>
        </p:sp>
        <p:sp>
          <p:nvSpPr>
            <p:cNvPr id="61" name="Google Shape;58;p13">
              <a:extLst>
                <a:ext uri="{FF2B5EF4-FFF2-40B4-BE49-F238E27FC236}">
                  <a16:creationId xmlns:a16="http://schemas.microsoft.com/office/drawing/2014/main" id="{A218E7A8-EAAE-6ADB-9D31-8F0F877CE77E}"/>
                </a:ext>
              </a:extLst>
            </p:cNvPr>
            <p:cNvSpPr/>
            <p:nvPr/>
          </p:nvSpPr>
          <p:spPr>
            <a:xfrm>
              <a:off x="1764356" y="5867155"/>
              <a:ext cx="8936100" cy="767229"/>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t>Platform/OS Native Layers</a:t>
              </a:r>
              <a:br>
                <a:rPr lang="en" dirty="0"/>
              </a:br>
              <a:r>
                <a:rPr lang="en" dirty="0"/>
                <a:t>(Linux, macOS, Windows, Android, iOS, Web, </a:t>
              </a:r>
              <a:r>
                <a:rPr lang="en" dirty="0" err="1"/>
                <a:t>OpenHarmony</a:t>
              </a:r>
              <a:r>
                <a:rPr lang="en" dirty="0"/>
                <a:t> …)</a:t>
              </a:r>
              <a:endParaRPr dirty="0"/>
            </a:p>
          </p:txBody>
        </p:sp>
        <p:sp>
          <p:nvSpPr>
            <p:cNvPr id="62" name="Google Shape;59;p13">
              <a:extLst>
                <a:ext uri="{FF2B5EF4-FFF2-40B4-BE49-F238E27FC236}">
                  <a16:creationId xmlns:a16="http://schemas.microsoft.com/office/drawing/2014/main" id="{0E98320A-66D4-C410-124C-8D27CC68B53D}"/>
                </a:ext>
              </a:extLst>
            </p:cNvPr>
            <p:cNvSpPr/>
            <p:nvPr/>
          </p:nvSpPr>
          <p:spPr>
            <a:xfrm>
              <a:off x="1803156" y="2946977"/>
              <a:ext cx="2121600" cy="2673600"/>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UI toolkit</a:t>
              </a:r>
              <a:br>
                <a:rPr lang="en" dirty="0"/>
              </a:br>
              <a:r>
                <a:rPr lang="en" sz="1600" dirty="0"/>
                <a:t>(Makepad)</a:t>
              </a:r>
              <a:endParaRPr dirty="0"/>
            </a:p>
          </p:txBody>
        </p:sp>
        <p:sp>
          <p:nvSpPr>
            <p:cNvPr id="64" name="Google Shape;60;p13">
              <a:extLst>
                <a:ext uri="{FF2B5EF4-FFF2-40B4-BE49-F238E27FC236}">
                  <a16:creationId xmlns:a16="http://schemas.microsoft.com/office/drawing/2014/main" id="{107F5C04-A921-C879-BF86-6DCD66E1974F}"/>
                </a:ext>
              </a:extLst>
            </p:cNvPr>
            <p:cNvSpPr/>
            <p:nvPr/>
          </p:nvSpPr>
          <p:spPr>
            <a:xfrm>
              <a:off x="6232356" y="2946977"/>
              <a:ext cx="4404000" cy="2673600"/>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 b="1" dirty="0"/>
                <a:t>Robius Platform Abstractions</a:t>
              </a:r>
              <a:endParaRPr b="1" dirty="0"/>
            </a:p>
          </p:txBody>
        </p:sp>
        <p:sp>
          <p:nvSpPr>
            <p:cNvPr id="65" name="Google Shape;61;p13">
              <a:extLst>
                <a:ext uri="{FF2B5EF4-FFF2-40B4-BE49-F238E27FC236}">
                  <a16:creationId xmlns:a16="http://schemas.microsoft.com/office/drawing/2014/main" id="{EE736338-9B3F-E98E-59A8-25A7653E223A}"/>
                </a:ext>
              </a:extLst>
            </p:cNvPr>
            <p:cNvSpPr/>
            <p:nvPr/>
          </p:nvSpPr>
          <p:spPr>
            <a:xfrm>
              <a:off x="6512106"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dirty="0"/>
                <a:t>Networking</a:t>
              </a:r>
              <a:endParaRPr sz="1100" dirty="0"/>
            </a:p>
          </p:txBody>
        </p:sp>
        <p:sp>
          <p:nvSpPr>
            <p:cNvPr id="67" name="Google Shape;62;p13">
              <a:extLst>
                <a:ext uri="{FF2B5EF4-FFF2-40B4-BE49-F238E27FC236}">
                  <a16:creationId xmlns:a16="http://schemas.microsoft.com/office/drawing/2014/main" id="{298A66DB-2A7B-2507-E6A7-4219EA400F19}"/>
                </a:ext>
              </a:extLst>
            </p:cNvPr>
            <p:cNvSpPr/>
            <p:nvPr/>
          </p:nvSpPr>
          <p:spPr>
            <a:xfrm>
              <a:off x="750501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dirty="0"/>
                <a:t>Location</a:t>
              </a:r>
              <a:endParaRPr sz="1100" dirty="0"/>
            </a:p>
          </p:txBody>
        </p:sp>
        <p:sp>
          <p:nvSpPr>
            <p:cNvPr id="68" name="Google Shape;63;p13">
              <a:extLst>
                <a:ext uri="{FF2B5EF4-FFF2-40B4-BE49-F238E27FC236}">
                  <a16:creationId xmlns:a16="http://schemas.microsoft.com/office/drawing/2014/main" id="{5F85357C-25DD-0FF0-1B23-7B3FC63F9B20}"/>
                </a:ext>
              </a:extLst>
            </p:cNvPr>
            <p:cNvSpPr/>
            <p:nvPr/>
          </p:nvSpPr>
          <p:spPr>
            <a:xfrm>
              <a:off x="949083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Sensors</a:t>
              </a:r>
              <a:endParaRPr sz="1100"/>
            </a:p>
          </p:txBody>
        </p:sp>
        <p:sp>
          <p:nvSpPr>
            <p:cNvPr id="69" name="Google Shape;55;p13">
              <a:extLst>
                <a:ext uri="{FF2B5EF4-FFF2-40B4-BE49-F238E27FC236}">
                  <a16:creationId xmlns:a16="http://schemas.microsoft.com/office/drawing/2014/main" id="{2330F279-7B42-354A-D541-AC7159AC0309}"/>
                </a:ext>
              </a:extLst>
            </p:cNvPr>
            <p:cNvSpPr/>
            <p:nvPr/>
          </p:nvSpPr>
          <p:spPr>
            <a:xfrm>
              <a:off x="4190406" y="3429000"/>
              <a:ext cx="1776300" cy="2210916"/>
            </a:xfrm>
            <a:prstGeom prst="roundRect">
              <a:avLst>
                <a:gd name="adj" fmla="val 16667"/>
              </a:avLst>
            </a:prstGeom>
            <a:solidFill>
              <a:srgbClr val="F4CCCC"/>
            </a:solidFill>
            <a:ln>
              <a:noFill/>
            </a:ln>
          </p:spPr>
          <p:txBody>
            <a:bodyPr spcFirstLastPara="1" wrap="square" lIns="91425" tIns="0" rIns="91425" bIns="0" anchor="t" anchorCtr="0">
              <a:noAutofit/>
            </a:bodyPr>
            <a:lstStyle/>
            <a:p>
              <a:pPr marL="0" lvl="0" indent="0" algn="ctr" rtl="0">
                <a:spcBef>
                  <a:spcPts val="0"/>
                </a:spcBef>
                <a:spcAft>
                  <a:spcPts val="0"/>
                </a:spcAft>
                <a:buNone/>
              </a:pPr>
              <a:r>
                <a:rPr lang="en" b="1" dirty="0"/>
                <a:t>Concurrency </a:t>
              </a:r>
              <a:r>
                <a:rPr lang="en" b="1" dirty="0" err="1"/>
                <a:t>Mgmt</a:t>
              </a:r>
              <a:r>
                <a:rPr lang="en" b="1" dirty="0"/>
                <a:t> library</a:t>
              </a:r>
            </a:p>
          </p:txBody>
        </p:sp>
        <p:sp>
          <p:nvSpPr>
            <p:cNvPr id="70" name="Google Shape;64;p13">
              <a:extLst>
                <a:ext uri="{FF2B5EF4-FFF2-40B4-BE49-F238E27FC236}">
                  <a16:creationId xmlns:a16="http://schemas.microsoft.com/office/drawing/2014/main" id="{C7902B5E-915E-362F-9010-B72835CDA1AA}"/>
                </a:ext>
              </a:extLst>
            </p:cNvPr>
            <p:cNvSpPr/>
            <p:nvPr/>
          </p:nvSpPr>
          <p:spPr>
            <a:xfrm rot="10800000" flipH="1">
              <a:off x="6642906" y="5225387"/>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71" name="Google Shape;65;p13">
              <a:extLst>
                <a:ext uri="{FF2B5EF4-FFF2-40B4-BE49-F238E27FC236}">
                  <a16:creationId xmlns:a16="http://schemas.microsoft.com/office/drawing/2014/main" id="{648D5022-8663-43A3-5B82-2B77195EE4DD}"/>
                </a:ext>
              </a:extLst>
            </p:cNvPr>
            <p:cNvSpPr/>
            <p:nvPr/>
          </p:nvSpPr>
          <p:spPr>
            <a:xfrm>
              <a:off x="4348506"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a:t>Application logic</a:t>
              </a:r>
              <a:endParaRPr sz="1400"/>
            </a:p>
          </p:txBody>
        </p:sp>
        <p:cxnSp>
          <p:nvCxnSpPr>
            <p:cNvPr id="72" name="Google Shape;66;p13">
              <a:extLst>
                <a:ext uri="{FF2B5EF4-FFF2-40B4-BE49-F238E27FC236}">
                  <a16:creationId xmlns:a16="http://schemas.microsoft.com/office/drawing/2014/main" id="{2FF1E82F-EB7F-2664-8B51-7D008CD733BF}"/>
                </a:ext>
              </a:extLst>
            </p:cNvPr>
            <p:cNvCxnSpPr>
              <a:cxnSpLocks/>
              <a:endCxn id="69" idx="0"/>
            </p:cNvCxnSpPr>
            <p:nvPr/>
          </p:nvCxnSpPr>
          <p:spPr>
            <a:xfrm>
              <a:off x="5078556" y="2390929"/>
              <a:ext cx="0" cy="1038071"/>
            </a:xfrm>
            <a:prstGeom prst="straightConnector1">
              <a:avLst/>
            </a:prstGeom>
            <a:noFill/>
            <a:ln w="19050" cap="flat" cmpd="sng">
              <a:solidFill>
                <a:schemeClr val="tx1"/>
              </a:solidFill>
              <a:prstDash val="solid"/>
              <a:round/>
              <a:headEnd type="none" w="med" len="med"/>
              <a:tailEnd type="triangle" w="med" len="med"/>
            </a:ln>
          </p:spPr>
        </p:cxnSp>
        <p:cxnSp>
          <p:nvCxnSpPr>
            <p:cNvPr id="73" name="Google Shape;67;p13">
              <a:extLst>
                <a:ext uri="{FF2B5EF4-FFF2-40B4-BE49-F238E27FC236}">
                  <a16:creationId xmlns:a16="http://schemas.microsoft.com/office/drawing/2014/main" id="{AD4FB61E-7216-C41C-401C-EE965868D020}"/>
                </a:ext>
              </a:extLst>
            </p:cNvPr>
            <p:cNvCxnSpPr>
              <a:cxnSpLocks/>
              <a:stCxn id="71" idx="2"/>
              <a:endCxn id="64" idx="0"/>
            </p:cNvCxnSpPr>
            <p:nvPr/>
          </p:nvCxnSpPr>
          <p:spPr>
            <a:xfrm rot="16200000" flipH="1">
              <a:off x="6720082" y="1232703"/>
              <a:ext cx="556048" cy="2872500"/>
            </a:xfrm>
            <a:prstGeom prst="bentConnector3">
              <a:avLst>
                <a:gd name="adj1" fmla="val 75665"/>
              </a:avLst>
            </a:prstGeom>
            <a:noFill/>
            <a:ln w="19050" cap="flat" cmpd="sng">
              <a:solidFill>
                <a:schemeClr val="tx1"/>
              </a:solidFill>
              <a:prstDash val="solid"/>
              <a:round/>
              <a:headEnd type="none" w="med" len="med"/>
              <a:tailEnd type="triangle" w="med" len="med"/>
            </a:ln>
          </p:spPr>
        </p:cxnSp>
        <p:cxnSp>
          <p:nvCxnSpPr>
            <p:cNvPr id="74" name="Google Shape;68;p13">
              <a:extLst>
                <a:ext uri="{FF2B5EF4-FFF2-40B4-BE49-F238E27FC236}">
                  <a16:creationId xmlns:a16="http://schemas.microsoft.com/office/drawing/2014/main" id="{BCBD5B20-81BA-F5E9-9DBE-5EFAE2743D29}"/>
                </a:ext>
              </a:extLst>
            </p:cNvPr>
            <p:cNvCxnSpPr>
              <a:cxnSpLocks/>
              <a:stCxn id="60" idx="2"/>
            </p:cNvCxnSpPr>
            <p:nvPr/>
          </p:nvCxnSpPr>
          <p:spPr>
            <a:xfrm>
              <a:off x="8790261" y="2390929"/>
              <a:ext cx="0" cy="556048"/>
            </a:xfrm>
            <a:prstGeom prst="straightConnector1">
              <a:avLst/>
            </a:prstGeom>
            <a:noFill/>
            <a:ln w="19050" cap="flat" cmpd="sng">
              <a:solidFill>
                <a:schemeClr val="tx1"/>
              </a:solidFill>
              <a:prstDash val="solid"/>
              <a:round/>
              <a:headEnd type="none" w="med" len="med"/>
              <a:tailEnd type="triangle" w="med" len="med"/>
            </a:ln>
          </p:spPr>
        </p:cxnSp>
        <p:cxnSp>
          <p:nvCxnSpPr>
            <p:cNvPr id="75" name="Google Shape;69;p13">
              <a:extLst>
                <a:ext uri="{FF2B5EF4-FFF2-40B4-BE49-F238E27FC236}">
                  <a16:creationId xmlns:a16="http://schemas.microsoft.com/office/drawing/2014/main" id="{20C667F5-FB33-6381-3B49-B7DBE9461627}"/>
                </a:ext>
              </a:extLst>
            </p:cNvPr>
            <p:cNvCxnSpPr>
              <a:stCxn id="62" idx="2"/>
            </p:cNvCxnSpPr>
            <p:nvPr/>
          </p:nvCxnSpPr>
          <p:spPr>
            <a:xfrm>
              <a:off x="2863956" y="5620577"/>
              <a:ext cx="0" cy="248700"/>
            </a:xfrm>
            <a:prstGeom prst="straightConnector1">
              <a:avLst/>
            </a:prstGeom>
            <a:noFill/>
            <a:ln w="19050" cap="flat" cmpd="sng">
              <a:solidFill>
                <a:schemeClr val="tx1"/>
              </a:solidFill>
              <a:prstDash val="solid"/>
              <a:round/>
              <a:headEnd type="none" w="med" len="med"/>
              <a:tailEnd type="triangle" w="med" len="med"/>
            </a:ln>
          </p:spPr>
        </p:cxnSp>
        <p:cxnSp>
          <p:nvCxnSpPr>
            <p:cNvPr id="76" name="Google Shape;70;p13">
              <a:extLst>
                <a:ext uri="{FF2B5EF4-FFF2-40B4-BE49-F238E27FC236}">
                  <a16:creationId xmlns:a16="http://schemas.microsoft.com/office/drawing/2014/main" id="{D5B59137-F06A-0767-E1E9-AE3C8F1059F9}"/>
                </a:ext>
              </a:extLst>
            </p:cNvPr>
            <p:cNvCxnSpPr>
              <a:cxnSpLocks/>
              <a:stCxn id="69" idx="2"/>
            </p:cNvCxnSpPr>
            <p:nvPr/>
          </p:nvCxnSpPr>
          <p:spPr>
            <a:xfrm>
              <a:off x="5078556" y="5639916"/>
              <a:ext cx="0" cy="227239"/>
            </a:xfrm>
            <a:prstGeom prst="straightConnector1">
              <a:avLst/>
            </a:prstGeom>
            <a:noFill/>
            <a:ln w="19050" cap="flat" cmpd="sng">
              <a:solidFill>
                <a:schemeClr val="tx1"/>
              </a:solidFill>
              <a:prstDash val="solid"/>
              <a:round/>
              <a:headEnd type="none" w="med" len="med"/>
              <a:tailEnd type="triangle" w="med" len="med"/>
            </a:ln>
          </p:spPr>
        </p:cxnSp>
        <p:cxnSp>
          <p:nvCxnSpPr>
            <p:cNvPr id="77" name="Google Shape;71;p13">
              <a:extLst>
                <a:ext uri="{FF2B5EF4-FFF2-40B4-BE49-F238E27FC236}">
                  <a16:creationId xmlns:a16="http://schemas.microsoft.com/office/drawing/2014/main" id="{1CA40CF6-022D-3499-9F77-D2B53A211235}"/>
                </a:ext>
              </a:extLst>
            </p:cNvPr>
            <p:cNvCxnSpPr>
              <a:cxnSpLocks/>
              <a:stCxn id="64" idx="2"/>
            </p:cNvCxnSpPr>
            <p:nvPr/>
          </p:nvCxnSpPr>
          <p:spPr>
            <a:xfrm>
              <a:off x="8434356" y="5620577"/>
              <a:ext cx="0" cy="246578"/>
            </a:xfrm>
            <a:prstGeom prst="straightConnector1">
              <a:avLst/>
            </a:prstGeom>
            <a:noFill/>
            <a:ln w="19050" cap="flat" cmpd="sng">
              <a:solidFill>
                <a:schemeClr val="tx1"/>
              </a:solidFill>
              <a:prstDash val="solid"/>
              <a:round/>
              <a:headEnd type="none" w="med" len="med"/>
              <a:tailEnd type="triangle" w="med" len="med"/>
            </a:ln>
          </p:spPr>
        </p:cxnSp>
        <p:cxnSp>
          <p:nvCxnSpPr>
            <p:cNvPr id="78" name="Google Shape;72;p13">
              <a:extLst>
                <a:ext uri="{FF2B5EF4-FFF2-40B4-BE49-F238E27FC236}">
                  <a16:creationId xmlns:a16="http://schemas.microsoft.com/office/drawing/2014/main" id="{ED3C8C4F-9183-CFAD-2F13-622414A2FC97}"/>
                </a:ext>
              </a:extLst>
            </p:cNvPr>
            <p:cNvCxnSpPr>
              <a:cxnSpLocks/>
              <a:stCxn id="71" idx="1"/>
            </p:cNvCxnSpPr>
            <p:nvPr/>
          </p:nvCxnSpPr>
          <p:spPr>
            <a:xfrm flipH="1" flipV="1">
              <a:off x="3609472" y="2069432"/>
              <a:ext cx="739034" cy="1932"/>
            </a:xfrm>
            <a:prstGeom prst="straightConnector1">
              <a:avLst/>
            </a:prstGeom>
            <a:noFill/>
            <a:ln w="19050" cap="flat" cmpd="sng">
              <a:solidFill>
                <a:schemeClr val="tx1"/>
              </a:solidFill>
              <a:prstDash val="solid"/>
              <a:round/>
              <a:headEnd type="none" w="med" len="med"/>
              <a:tailEnd type="triangle" w="med" len="med"/>
            </a:ln>
          </p:spPr>
        </p:cxnSp>
        <p:cxnSp>
          <p:nvCxnSpPr>
            <p:cNvPr id="79" name="Google Shape;74;p13">
              <a:extLst>
                <a:ext uri="{FF2B5EF4-FFF2-40B4-BE49-F238E27FC236}">
                  <a16:creationId xmlns:a16="http://schemas.microsoft.com/office/drawing/2014/main" id="{9E7A55D9-6306-1865-7633-F300546CEA19}"/>
                </a:ext>
              </a:extLst>
            </p:cNvPr>
            <p:cNvCxnSpPr>
              <a:cxnSpLocks/>
              <a:stCxn id="71" idx="3"/>
              <a:endCxn id="60" idx="1"/>
            </p:cNvCxnSpPr>
            <p:nvPr/>
          </p:nvCxnSpPr>
          <p:spPr>
            <a:xfrm>
              <a:off x="6775206" y="2071364"/>
              <a:ext cx="801705" cy="0"/>
            </a:xfrm>
            <a:prstGeom prst="straightConnector1">
              <a:avLst/>
            </a:prstGeom>
            <a:noFill/>
            <a:ln w="19050" cap="flat" cmpd="sng">
              <a:solidFill>
                <a:schemeClr val="tx1"/>
              </a:solidFill>
              <a:prstDash val="solid"/>
              <a:round/>
              <a:headEnd type="triangle" w="med" len="med"/>
              <a:tailEnd type="triangle" w="med" len="med"/>
            </a:ln>
          </p:spPr>
        </p:cxnSp>
        <p:sp>
          <p:nvSpPr>
            <p:cNvPr id="80" name="Google Shape;73;p13">
              <a:extLst>
                <a:ext uri="{FF2B5EF4-FFF2-40B4-BE49-F238E27FC236}">
                  <a16:creationId xmlns:a16="http://schemas.microsoft.com/office/drawing/2014/main" id="{01B822C0-0DBE-C5FA-45DD-2543663C727C}"/>
                </a:ext>
              </a:extLst>
            </p:cNvPr>
            <p:cNvSpPr/>
            <p:nvPr/>
          </p:nvSpPr>
          <p:spPr>
            <a:xfrm>
              <a:off x="1973706" y="1510807"/>
              <a:ext cx="1780500" cy="1078389"/>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5;p13">
              <a:extLst>
                <a:ext uri="{FF2B5EF4-FFF2-40B4-BE49-F238E27FC236}">
                  <a16:creationId xmlns:a16="http://schemas.microsoft.com/office/drawing/2014/main" id="{C392494C-1694-6B70-378C-E6D0A21E2CB2}"/>
                </a:ext>
              </a:extLst>
            </p:cNvPr>
            <p:cNvSpPr/>
            <p:nvPr/>
          </p:nvSpPr>
          <p:spPr>
            <a:xfrm>
              <a:off x="212862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dirty="0"/>
                <a:t>UI logic</a:t>
              </a:r>
              <a:endParaRPr sz="1400" dirty="0"/>
            </a:p>
          </p:txBody>
        </p:sp>
        <p:sp>
          <p:nvSpPr>
            <p:cNvPr id="82" name="Google Shape;76;p13">
              <a:extLst>
                <a:ext uri="{FF2B5EF4-FFF2-40B4-BE49-F238E27FC236}">
                  <a16:creationId xmlns:a16="http://schemas.microsoft.com/office/drawing/2014/main" id="{8B3A8173-55B1-A491-805B-F6BD3472F749}"/>
                </a:ext>
              </a:extLst>
            </p:cNvPr>
            <p:cNvSpPr/>
            <p:nvPr/>
          </p:nvSpPr>
          <p:spPr>
            <a:xfrm>
              <a:off x="302635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a:t>UX logic</a:t>
              </a:r>
              <a:endParaRPr sz="1400"/>
            </a:p>
          </p:txBody>
        </p:sp>
        <p:cxnSp>
          <p:nvCxnSpPr>
            <p:cNvPr id="83" name="Google Shape;77;p13">
              <a:extLst>
                <a:ext uri="{FF2B5EF4-FFF2-40B4-BE49-F238E27FC236}">
                  <a16:creationId xmlns:a16="http://schemas.microsoft.com/office/drawing/2014/main" id="{C109FEB0-65F3-F848-9DC6-9B63E13EE961}"/>
                </a:ext>
              </a:extLst>
            </p:cNvPr>
            <p:cNvCxnSpPr>
              <a:stCxn id="81" idx="3"/>
              <a:endCxn id="82" idx="1"/>
            </p:cNvCxnSpPr>
            <p:nvPr/>
          </p:nvCxnSpPr>
          <p:spPr>
            <a:xfrm>
              <a:off x="2707929" y="2047780"/>
              <a:ext cx="318430" cy="0"/>
            </a:xfrm>
            <a:prstGeom prst="straightConnector1">
              <a:avLst/>
            </a:prstGeom>
            <a:noFill/>
            <a:ln w="9525" cap="flat" cmpd="sng">
              <a:solidFill>
                <a:srgbClr val="000000"/>
              </a:solidFill>
              <a:prstDash val="solid"/>
              <a:round/>
              <a:headEnd type="triangle" w="med" len="med"/>
              <a:tailEnd type="triangle" w="med" len="med"/>
            </a:ln>
          </p:spPr>
        </p:cxnSp>
        <p:cxnSp>
          <p:nvCxnSpPr>
            <p:cNvPr id="84" name="Google Shape;78;p13">
              <a:extLst>
                <a:ext uri="{FF2B5EF4-FFF2-40B4-BE49-F238E27FC236}">
                  <a16:creationId xmlns:a16="http://schemas.microsoft.com/office/drawing/2014/main" id="{29418280-9B9E-38E9-84CE-59AB35691C4B}"/>
                </a:ext>
              </a:extLst>
            </p:cNvPr>
            <p:cNvCxnSpPr>
              <a:cxnSpLocks/>
              <a:stCxn id="80" idx="2"/>
              <a:endCxn id="62" idx="0"/>
            </p:cNvCxnSpPr>
            <p:nvPr/>
          </p:nvCxnSpPr>
          <p:spPr>
            <a:xfrm>
              <a:off x="2863956" y="2589196"/>
              <a:ext cx="0" cy="357781"/>
            </a:xfrm>
            <a:prstGeom prst="straightConnector1">
              <a:avLst/>
            </a:prstGeom>
            <a:noFill/>
            <a:ln w="19050" cap="flat" cmpd="sng">
              <a:solidFill>
                <a:schemeClr val="tx1"/>
              </a:solidFill>
              <a:prstDash val="solid"/>
              <a:round/>
              <a:headEnd type="none" w="med" len="med"/>
              <a:tailEnd type="triangle" w="med" len="med"/>
            </a:ln>
          </p:spPr>
        </p:cxnSp>
        <p:sp>
          <p:nvSpPr>
            <p:cNvPr id="85" name="Google Shape;79;p13">
              <a:extLst>
                <a:ext uri="{FF2B5EF4-FFF2-40B4-BE49-F238E27FC236}">
                  <a16:creationId xmlns:a16="http://schemas.microsoft.com/office/drawing/2014/main" id="{DF8F7001-5D71-5A29-1CD1-AC391A6C02BE}"/>
                </a:ext>
              </a:extLst>
            </p:cNvPr>
            <p:cNvSpPr/>
            <p:nvPr/>
          </p:nvSpPr>
          <p:spPr>
            <a:xfrm>
              <a:off x="2337301" y="3766840"/>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dirty="0"/>
                <a:t>Widgets</a:t>
              </a:r>
              <a:endParaRPr sz="1400" dirty="0"/>
            </a:p>
          </p:txBody>
        </p:sp>
        <p:sp>
          <p:nvSpPr>
            <p:cNvPr id="86" name="Google Shape;80;p13">
              <a:extLst>
                <a:ext uri="{FF2B5EF4-FFF2-40B4-BE49-F238E27FC236}">
                  <a16:creationId xmlns:a16="http://schemas.microsoft.com/office/drawing/2014/main" id="{39597FD6-C465-7588-3CBB-F92D9D5EBEFA}"/>
                </a:ext>
              </a:extLst>
            </p:cNvPr>
            <p:cNvSpPr/>
            <p:nvPr/>
          </p:nvSpPr>
          <p:spPr>
            <a:xfrm>
              <a:off x="2128629" y="4817002"/>
              <a:ext cx="642567"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dirty="0"/>
                <a:t>Events</a:t>
              </a:r>
              <a:endParaRPr sz="1400" dirty="0"/>
            </a:p>
          </p:txBody>
        </p:sp>
        <p:sp>
          <p:nvSpPr>
            <p:cNvPr id="87" name="Google Shape;81;p13">
              <a:extLst>
                <a:ext uri="{FF2B5EF4-FFF2-40B4-BE49-F238E27FC236}">
                  <a16:creationId xmlns:a16="http://schemas.microsoft.com/office/drawing/2014/main" id="{34F9F9C8-19FA-7554-89BA-1849DB8A9229}"/>
                </a:ext>
              </a:extLst>
            </p:cNvPr>
            <p:cNvSpPr/>
            <p:nvPr/>
          </p:nvSpPr>
          <p:spPr>
            <a:xfrm>
              <a:off x="2021051" y="4291927"/>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a:t>Animation</a:t>
              </a:r>
              <a:endParaRPr sz="1400"/>
            </a:p>
          </p:txBody>
        </p:sp>
        <p:cxnSp>
          <p:nvCxnSpPr>
            <p:cNvPr id="88" name="Google Shape;82;p13">
              <a:extLst>
                <a:ext uri="{FF2B5EF4-FFF2-40B4-BE49-F238E27FC236}">
                  <a16:creationId xmlns:a16="http://schemas.microsoft.com/office/drawing/2014/main" id="{610E20A9-2DE9-299A-101B-DB5C3D4F543C}"/>
                </a:ext>
              </a:extLst>
            </p:cNvPr>
            <p:cNvCxnSpPr/>
            <p:nvPr/>
          </p:nvCxnSpPr>
          <p:spPr>
            <a:xfrm>
              <a:off x="3895480" y="3183061"/>
              <a:ext cx="2388499" cy="0"/>
            </a:xfrm>
            <a:prstGeom prst="straightConnector1">
              <a:avLst/>
            </a:prstGeom>
            <a:noFill/>
            <a:ln w="19050" cap="flat" cmpd="sng">
              <a:solidFill>
                <a:schemeClr val="tx1"/>
              </a:solidFill>
              <a:prstDash val="solid"/>
              <a:round/>
              <a:headEnd type="none" w="med" len="med"/>
              <a:tailEnd type="triangle" w="med" len="med"/>
            </a:ln>
          </p:spPr>
        </p:cxnSp>
        <p:sp>
          <p:nvSpPr>
            <p:cNvPr id="89" name="Google Shape;83;p13">
              <a:extLst>
                <a:ext uri="{FF2B5EF4-FFF2-40B4-BE49-F238E27FC236}">
                  <a16:creationId xmlns:a16="http://schemas.microsoft.com/office/drawing/2014/main" id="{D0D1CBA2-2D41-A257-A0CD-0CA76EAFBF85}"/>
                </a:ext>
              </a:extLst>
            </p:cNvPr>
            <p:cNvSpPr/>
            <p:nvPr/>
          </p:nvSpPr>
          <p:spPr>
            <a:xfrm>
              <a:off x="2980506" y="4291915"/>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dirty="0"/>
                <a:t>Actions</a:t>
              </a:r>
              <a:endParaRPr sz="1400" dirty="0"/>
            </a:p>
          </p:txBody>
        </p:sp>
        <p:sp>
          <p:nvSpPr>
            <p:cNvPr id="90" name="Google Shape;84;p13">
              <a:extLst>
                <a:ext uri="{FF2B5EF4-FFF2-40B4-BE49-F238E27FC236}">
                  <a16:creationId xmlns:a16="http://schemas.microsoft.com/office/drawing/2014/main" id="{A940519C-4A9B-EABC-C665-6844B8B07AFB}"/>
                </a:ext>
              </a:extLst>
            </p:cNvPr>
            <p:cNvSpPr/>
            <p:nvPr/>
          </p:nvSpPr>
          <p:spPr>
            <a:xfrm>
              <a:off x="2918506" y="481700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a:t>Drawing</a:t>
              </a:r>
              <a:endParaRPr sz="1400"/>
            </a:p>
          </p:txBody>
        </p:sp>
        <p:sp>
          <p:nvSpPr>
            <p:cNvPr id="91" name="Google Shape;85;p13">
              <a:extLst>
                <a:ext uri="{FF2B5EF4-FFF2-40B4-BE49-F238E27FC236}">
                  <a16:creationId xmlns:a16="http://schemas.microsoft.com/office/drawing/2014/main" id="{50D9C674-3FA5-10AB-D741-128CA0735187}"/>
                </a:ext>
              </a:extLst>
            </p:cNvPr>
            <p:cNvSpPr/>
            <p:nvPr/>
          </p:nvSpPr>
          <p:spPr>
            <a:xfrm>
              <a:off x="9490830"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Multimedia</a:t>
              </a:r>
              <a:endParaRPr sz="1000"/>
            </a:p>
          </p:txBody>
        </p:sp>
        <p:sp>
          <p:nvSpPr>
            <p:cNvPr id="92" name="Google Shape;86;p13">
              <a:extLst>
                <a:ext uri="{FF2B5EF4-FFF2-40B4-BE49-F238E27FC236}">
                  <a16:creationId xmlns:a16="http://schemas.microsoft.com/office/drawing/2014/main" id="{64DEC253-DC8B-70FD-942A-D963A3FF3D00}"/>
                </a:ext>
              </a:extLst>
            </p:cNvPr>
            <p:cNvSpPr/>
            <p:nvPr/>
          </p:nvSpPr>
          <p:spPr>
            <a:xfrm>
              <a:off x="651210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dirty="0"/>
                <a:t>Power</a:t>
              </a:r>
              <a:endParaRPr sz="1100" dirty="0"/>
            </a:p>
          </p:txBody>
        </p:sp>
        <p:sp>
          <p:nvSpPr>
            <p:cNvPr id="93" name="Google Shape;87;p13">
              <a:extLst>
                <a:ext uri="{FF2B5EF4-FFF2-40B4-BE49-F238E27FC236}">
                  <a16:creationId xmlns:a16="http://schemas.microsoft.com/office/drawing/2014/main" id="{7EDF6E72-254E-874F-AC52-4DD17201D31C}"/>
                </a:ext>
              </a:extLst>
            </p:cNvPr>
            <p:cNvSpPr/>
            <p:nvPr/>
          </p:nvSpPr>
          <p:spPr>
            <a:xfrm>
              <a:off x="750017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Permissions</a:t>
              </a:r>
              <a:endParaRPr sz="1100"/>
            </a:p>
          </p:txBody>
        </p:sp>
        <p:sp>
          <p:nvSpPr>
            <p:cNvPr id="94" name="Google Shape;88;p13">
              <a:extLst>
                <a:ext uri="{FF2B5EF4-FFF2-40B4-BE49-F238E27FC236}">
                  <a16:creationId xmlns:a16="http://schemas.microsoft.com/office/drawing/2014/main" id="{92C1B6D1-B768-0F5E-577A-979892F14890}"/>
                </a:ext>
              </a:extLst>
            </p:cNvPr>
            <p:cNvSpPr/>
            <p:nvPr/>
          </p:nvSpPr>
          <p:spPr>
            <a:xfrm>
              <a:off x="850276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Connectivity</a:t>
              </a:r>
              <a:endParaRPr sz="1100"/>
            </a:p>
          </p:txBody>
        </p:sp>
        <p:sp>
          <p:nvSpPr>
            <p:cNvPr id="95" name="Google Shape;89;p13">
              <a:extLst>
                <a:ext uri="{FF2B5EF4-FFF2-40B4-BE49-F238E27FC236}">
                  <a16:creationId xmlns:a16="http://schemas.microsoft.com/office/drawing/2014/main" id="{3F2B0E74-3F9C-9153-7AA5-FAA97F03D2CE}"/>
                </a:ext>
              </a:extLst>
            </p:cNvPr>
            <p:cNvSpPr/>
            <p:nvPr/>
          </p:nvSpPr>
          <p:spPr>
            <a:xfrm>
              <a:off x="849308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Storage</a:t>
              </a:r>
              <a:endParaRPr sz="1100"/>
            </a:p>
          </p:txBody>
        </p:sp>
        <p:sp>
          <p:nvSpPr>
            <p:cNvPr id="96" name="Google Shape;90;p13">
              <a:extLst>
                <a:ext uri="{FF2B5EF4-FFF2-40B4-BE49-F238E27FC236}">
                  <a16:creationId xmlns:a16="http://schemas.microsoft.com/office/drawing/2014/main" id="{7D6EB454-F0D2-388F-E13B-F38D0690FC0B}"/>
                </a:ext>
              </a:extLst>
            </p:cNvPr>
            <p:cNvSpPr/>
            <p:nvPr/>
          </p:nvSpPr>
          <p:spPr>
            <a:xfrm>
              <a:off x="651210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dirty="0"/>
                <a:t>Other Events</a:t>
              </a:r>
              <a:endParaRPr sz="1100" dirty="0"/>
            </a:p>
          </p:txBody>
        </p:sp>
        <p:sp>
          <p:nvSpPr>
            <p:cNvPr id="97" name="Google Shape;91;p13">
              <a:extLst>
                <a:ext uri="{FF2B5EF4-FFF2-40B4-BE49-F238E27FC236}">
                  <a16:creationId xmlns:a16="http://schemas.microsoft.com/office/drawing/2014/main" id="{D8CC025C-B107-0241-843F-3F1EC58748B4}"/>
                </a:ext>
              </a:extLst>
            </p:cNvPr>
            <p:cNvSpPr/>
            <p:nvPr/>
          </p:nvSpPr>
          <p:spPr>
            <a:xfrm>
              <a:off x="750017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dirty="0"/>
                <a:t>Keychain</a:t>
              </a:r>
              <a:endParaRPr sz="1100" dirty="0"/>
            </a:p>
          </p:txBody>
        </p:sp>
        <p:sp>
          <p:nvSpPr>
            <p:cNvPr id="98" name="Google Shape;92;p13">
              <a:extLst>
                <a:ext uri="{FF2B5EF4-FFF2-40B4-BE49-F238E27FC236}">
                  <a16:creationId xmlns:a16="http://schemas.microsoft.com/office/drawing/2014/main" id="{163A3C6B-CF6D-C053-2D9D-A277959C5496}"/>
                </a:ext>
              </a:extLst>
            </p:cNvPr>
            <p:cNvSpPr/>
            <p:nvPr/>
          </p:nvSpPr>
          <p:spPr>
            <a:xfrm>
              <a:off x="848824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100" dirty="0"/>
                <a:t>Dialogs</a:t>
              </a:r>
            </a:p>
          </p:txBody>
        </p:sp>
        <p:sp>
          <p:nvSpPr>
            <p:cNvPr id="99" name="Google Shape;93;p13">
              <a:extLst>
                <a:ext uri="{FF2B5EF4-FFF2-40B4-BE49-F238E27FC236}">
                  <a16:creationId xmlns:a16="http://schemas.microsoft.com/office/drawing/2014/main" id="{9D4A84A1-113B-A3A6-48FC-CF22208FF65C}"/>
                </a:ext>
              </a:extLst>
            </p:cNvPr>
            <p:cNvSpPr/>
            <p:nvPr/>
          </p:nvSpPr>
          <p:spPr>
            <a:xfrm>
              <a:off x="947631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Notifications</a:t>
              </a:r>
              <a:endParaRPr sz="1100"/>
            </a:p>
          </p:txBody>
        </p:sp>
        <p:sp>
          <p:nvSpPr>
            <p:cNvPr id="100" name="Google Shape;94;p13">
              <a:extLst>
                <a:ext uri="{FF2B5EF4-FFF2-40B4-BE49-F238E27FC236}">
                  <a16:creationId xmlns:a16="http://schemas.microsoft.com/office/drawing/2014/main" id="{271ABEAD-1E36-31A1-7FF9-7F1D8C95401F}"/>
                </a:ext>
              </a:extLst>
            </p:cNvPr>
            <p:cNvSpPr/>
            <p:nvPr/>
          </p:nvSpPr>
          <p:spPr>
            <a:xfrm>
              <a:off x="9476317" y="4729262"/>
              <a:ext cx="827400" cy="3219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Clipboard</a:t>
              </a:r>
              <a:endParaRPr sz="1100"/>
            </a:p>
          </p:txBody>
        </p:sp>
        <p:sp>
          <p:nvSpPr>
            <p:cNvPr id="101" name="Google Shape;95;p13">
              <a:extLst>
                <a:ext uri="{FF2B5EF4-FFF2-40B4-BE49-F238E27FC236}">
                  <a16:creationId xmlns:a16="http://schemas.microsoft.com/office/drawing/2014/main" id="{4B8C6294-7818-0833-E969-1DC21E7D1520}"/>
                </a:ext>
              </a:extLst>
            </p:cNvPr>
            <p:cNvSpPr/>
            <p:nvPr/>
          </p:nvSpPr>
          <p:spPr>
            <a:xfrm>
              <a:off x="8488247" y="4729262"/>
              <a:ext cx="827400" cy="3219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dirty="0"/>
                <a:t>Drag &amp; Drop</a:t>
              </a:r>
              <a:endParaRPr sz="1100" dirty="0"/>
            </a:p>
          </p:txBody>
        </p:sp>
        <p:sp>
          <p:nvSpPr>
            <p:cNvPr id="102" name="Google Shape;96;p13">
              <a:extLst>
                <a:ext uri="{FF2B5EF4-FFF2-40B4-BE49-F238E27FC236}">
                  <a16:creationId xmlns:a16="http://schemas.microsoft.com/office/drawing/2014/main" id="{85CDF995-0E55-023A-1B86-06FC427F1A4B}"/>
                </a:ext>
              </a:extLst>
            </p:cNvPr>
            <p:cNvSpPr/>
            <p:nvPr/>
          </p:nvSpPr>
          <p:spPr>
            <a:xfrm>
              <a:off x="7500176"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dirty="0"/>
                <a:t>Timer/Alarm</a:t>
              </a:r>
              <a:endParaRPr sz="1100" dirty="0"/>
            </a:p>
          </p:txBody>
        </p:sp>
        <p:sp>
          <p:nvSpPr>
            <p:cNvPr id="103" name="Google Shape;97;p13">
              <a:extLst>
                <a:ext uri="{FF2B5EF4-FFF2-40B4-BE49-F238E27FC236}">
                  <a16:creationId xmlns:a16="http://schemas.microsoft.com/office/drawing/2014/main" id="{AE184C5E-8895-226A-B23A-D5BF10A1FB6C}"/>
                </a:ext>
              </a:extLst>
            </p:cNvPr>
            <p:cNvSpPr/>
            <p:nvPr/>
          </p:nvSpPr>
          <p:spPr>
            <a:xfrm>
              <a:off x="6512106" y="472927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IPC/Signals</a:t>
              </a:r>
              <a:endParaRPr sz="1100"/>
            </a:p>
          </p:txBody>
        </p:sp>
        <p:sp>
          <p:nvSpPr>
            <p:cNvPr id="104" name="Google Shape;98;p13">
              <a:extLst>
                <a:ext uri="{FF2B5EF4-FFF2-40B4-BE49-F238E27FC236}">
                  <a16:creationId xmlns:a16="http://schemas.microsoft.com/office/drawing/2014/main" id="{B378F566-E3C6-E53F-E5C7-57E1AD4E992A}"/>
                </a:ext>
              </a:extLst>
            </p:cNvPr>
            <p:cNvSpPr txBox="1"/>
            <p:nvPr/>
          </p:nvSpPr>
          <p:spPr>
            <a:xfrm>
              <a:off x="6509556" y="5239716"/>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solidFill>
                    <a:srgbClr val="FFFFFF"/>
                  </a:solidFill>
                </a:rPr>
                <a:t>FFI layer (Rust → native language)</a:t>
              </a:r>
              <a:endParaRPr sz="1600">
                <a:solidFill>
                  <a:srgbClr val="FFFFFF"/>
                </a:solidFill>
              </a:endParaRPr>
            </a:p>
          </p:txBody>
        </p:sp>
      </p:grpSp>
      <p:sp>
        <p:nvSpPr>
          <p:cNvPr id="105" name="TextBox 104">
            <a:extLst>
              <a:ext uri="{FF2B5EF4-FFF2-40B4-BE49-F238E27FC236}">
                <a16:creationId xmlns:a16="http://schemas.microsoft.com/office/drawing/2014/main" id="{C6E7C50A-93E7-2C12-4580-6C7661C7DD79}"/>
              </a:ext>
            </a:extLst>
          </p:cNvPr>
          <p:cNvSpPr txBox="1"/>
          <p:nvPr/>
        </p:nvSpPr>
        <p:spPr>
          <a:xfrm>
            <a:off x="10708567" y="2613256"/>
            <a:ext cx="1427546" cy="1169551"/>
          </a:xfrm>
          <a:prstGeom prst="rect">
            <a:avLst/>
          </a:prstGeom>
          <a:noFill/>
        </p:spPr>
        <p:txBody>
          <a:bodyPr wrap="square" rtlCol="0">
            <a:spAutoFit/>
          </a:bodyPr>
          <a:lstStyle/>
          <a:p>
            <a:pPr algn="ctr"/>
            <a:r>
              <a:rPr lang="en-US" sz="1400" dirty="0">
                <a:solidFill>
                  <a:schemeClr val="bg1">
                    <a:lumMod val="50000"/>
                  </a:schemeClr>
                </a:solidFill>
              </a:rPr>
              <a:t>Runtime components pictured.</a:t>
            </a:r>
          </a:p>
          <a:p>
            <a:pPr algn="ctr"/>
            <a:r>
              <a:rPr lang="en-US" sz="1400" dirty="0">
                <a:solidFill>
                  <a:schemeClr val="bg1">
                    <a:lumMod val="50000"/>
                  </a:schemeClr>
                </a:solidFill>
              </a:rPr>
              <a:t>Build tooling</a:t>
            </a:r>
            <a:br>
              <a:rPr lang="en-US" sz="1400" dirty="0">
                <a:solidFill>
                  <a:schemeClr val="bg1">
                    <a:lumMod val="50000"/>
                  </a:schemeClr>
                </a:solidFill>
              </a:rPr>
            </a:br>
            <a:r>
              <a:rPr lang="en-US" sz="1400" dirty="0">
                <a:solidFill>
                  <a:schemeClr val="bg1">
                    <a:lumMod val="50000"/>
                  </a:schemeClr>
                </a:solidFill>
              </a:rPr>
              <a:t>is not shown.</a:t>
            </a:r>
          </a:p>
        </p:txBody>
      </p:sp>
      <p:sp>
        <p:nvSpPr>
          <p:cNvPr id="106" name="Double Bracket 105">
            <a:extLst>
              <a:ext uri="{FF2B5EF4-FFF2-40B4-BE49-F238E27FC236}">
                <a16:creationId xmlns:a16="http://schemas.microsoft.com/office/drawing/2014/main" id="{AE4D0D0F-DBEB-977D-8BBD-08825ED7DC2F}"/>
              </a:ext>
            </a:extLst>
          </p:cNvPr>
          <p:cNvSpPr/>
          <p:nvPr/>
        </p:nvSpPr>
        <p:spPr>
          <a:xfrm>
            <a:off x="10780528" y="2552980"/>
            <a:ext cx="1280576" cy="1294626"/>
          </a:xfrm>
          <a:prstGeom prst="bracketPair">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Google Shape;76;p13">
            <a:extLst>
              <a:ext uri="{FF2B5EF4-FFF2-40B4-BE49-F238E27FC236}">
                <a16:creationId xmlns:a16="http://schemas.microsoft.com/office/drawing/2014/main" id="{9D537E20-B116-B077-AE22-6DE6CE87E389}"/>
              </a:ext>
            </a:extLst>
          </p:cNvPr>
          <p:cNvSpPr/>
          <p:nvPr/>
        </p:nvSpPr>
        <p:spPr>
          <a:xfrm>
            <a:off x="4260141" y="4130201"/>
            <a:ext cx="654420" cy="617010"/>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main UI thread token</a:t>
            </a:r>
            <a:endParaRPr sz="1200" dirty="0"/>
          </a:p>
        </p:txBody>
      </p:sp>
      <p:sp>
        <p:nvSpPr>
          <p:cNvPr id="148" name="Google Shape;76;p13">
            <a:extLst>
              <a:ext uri="{FF2B5EF4-FFF2-40B4-BE49-F238E27FC236}">
                <a16:creationId xmlns:a16="http://schemas.microsoft.com/office/drawing/2014/main" id="{E17CD531-BBEC-F44F-713E-588F14312F87}"/>
              </a:ext>
            </a:extLst>
          </p:cNvPr>
          <p:cNvSpPr/>
          <p:nvPr/>
        </p:nvSpPr>
        <p:spPr>
          <a:xfrm>
            <a:off x="5059411" y="4218433"/>
            <a:ext cx="654420" cy="52877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async tasks</a:t>
            </a:r>
          </a:p>
        </p:txBody>
      </p:sp>
      <p:sp>
        <p:nvSpPr>
          <p:cNvPr id="149" name="Google Shape;76;p13">
            <a:extLst>
              <a:ext uri="{FF2B5EF4-FFF2-40B4-BE49-F238E27FC236}">
                <a16:creationId xmlns:a16="http://schemas.microsoft.com/office/drawing/2014/main" id="{A718E94B-2DBB-A35A-2344-207311101C7C}"/>
              </a:ext>
            </a:extLst>
          </p:cNvPr>
          <p:cNvSpPr/>
          <p:nvPr/>
        </p:nvSpPr>
        <p:spPr>
          <a:xfrm>
            <a:off x="4208383" y="4867259"/>
            <a:ext cx="1542352"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err="1"/>
              <a:t>bkgd</a:t>
            </a:r>
            <a:r>
              <a:rPr lang="en-US" sz="1200" dirty="0"/>
              <a:t> thread workloads</a:t>
            </a:r>
            <a:endParaRPr sz="1200" dirty="0"/>
          </a:p>
        </p:txBody>
      </p:sp>
      <p:sp>
        <p:nvSpPr>
          <p:cNvPr id="153" name="Google Shape;76;p13">
            <a:extLst>
              <a:ext uri="{FF2B5EF4-FFF2-40B4-BE49-F238E27FC236}">
                <a16:creationId xmlns:a16="http://schemas.microsoft.com/office/drawing/2014/main" id="{8DE3218A-7A24-CFA2-A6CE-18F8074AE7A5}"/>
              </a:ext>
            </a:extLst>
          </p:cNvPr>
          <p:cNvSpPr/>
          <p:nvPr/>
        </p:nvSpPr>
        <p:spPr>
          <a:xfrm>
            <a:off x="4318792" y="5254293"/>
            <a:ext cx="1321533"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comm. primitives</a:t>
            </a:r>
            <a:endParaRPr sz="1200" dirty="0"/>
          </a:p>
        </p:txBody>
      </p:sp>
    </p:spTree>
    <p:extLst>
      <p:ext uri="{BB962C8B-B14F-4D97-AF65-F5344CB8AC3E}">
        <p14:creationId xmlns:p14="http://schemas.microsoft.com/office/powerpoint/2010/main" val="384654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E9D352D-A990-4C58-36A9-C925AE82564E}"/>
              </a:ext>
            </a:extLst>
          </p:cNvPr>
          <p:cNvSpPr>
            <a:spLocks noGrp="1"/>
          </p:cNvSpPr>
          <p:nvPr>
            <p:ph idx="1"/>
          </p:nvPr>
        </p:nvSpPr>
        <p:spPr>
          <a:xfrm>
            <a:off x="88490" y="691306"/>
            <a:ext cx="2963764" cy="5731955"/>
          </a:xfrm>
        </p:spPr>
        <p:txBody>
          <a:bodyPr>
            <a:normAutofit/>
          </a:bodyPr>
          <a:lstStyle/>
          <a:p>
            <a:pPr marL="0" indent="0" algn="ctr">
              <a:buNone/>
            </a:pPr>
            <a:br>
              <a:rPr lang="en-US" sz="3200" b="1" dirty="0"/>
            </a:br>
            <a:r>
              <a:rPr lang="en-US" sz="3200" b="1" dirty="0"/>
              <a:t>Architecture of the Robrix App  </a:t>
            </a:r>
            <a:br>
              <a:rPr lang="en-US" sz="3200" b="1" dirty="0"/>
            </a:br>
            <a:br>
              <a:rPr lang="en-US" sz="3200" b="1" dirty="0"/>
            </a:br>
            <a:r>
              <a:rPr lang="en-US" sz="2000" dirty="0"/>
              <a:t>(a Matrix chat client)</a:t>
            </a:r>
            <a:endParaRPr lang="en-US" sz="2000" b="1" dirty="0"/>
          </a:p>
          <a:p>
            <a:pPr marL="0" indent="0">
              <a:buNone/>
            </a:pPr>
            <a:endParaRPr lang="en-US" sz="2400" dirty="0"/>
          </a:p>
          <a:p>
            <a:pPr marL="174625" indent="-174625"/>
            <a:r>
              <a:rPr lang="en-US" sz="1900" dirty="0" err="1"/>
              <a:t>Robrix’s</a:t>
            </a:r>
            <a:r>
              <a:rPr lang="en-US" sz="1900" dirty="0"/>
              <a:t> needs </a:t>
            </a:r>
            <a:r>
              <a:rPr lang="en-US" sz="1900" b="1" dirty="0"/>
              <a:t>guide</a:t>
            </a:r>
            <a:r>
              <a:rPr lang="en-US" sz="1900" dirty="0"/>
              <a:t> </a:t>
            </a:r>
            <a:br>
              <a:rPr lang="en-US" sz="1900" dirty="0"/>
            </a:br>
            <a:r>
              <a:rPr lang="en-US" sz="1900" dirty="0"/>
              <a:t>Robius development and   </a:t>
            </a:r>
            <a:br>
              <a:rPr lang="en-US" sz="1900" dirty="0"/>
            </a:br>
            <a:r>
              <a:rPr lang="en-US" sz="1900" dirty="0"/>
              <a:t>implementation priority</a:t>
            </a:r>
          </a:p>
          <a:p>
            <a:pPr marL="174625" indent="-174625"/>
            <a:r>
              <a:rPr lang="en-US" sz="1900" dirty="0"/>
              <a:t>Writing/using Robrix forces us to </a:t>
            </a:r>
            <a:r>
              <a:rPr lang="en-US" sz="1900" b="1" dirty="0"/>
              <a:t>dogfood</a:t>
            </a:r>
            <a:r>
              <a:rPr lang="en-US" sz="1900" dirty="0"/>
              <a:t> Robius components</a:t>
            </a:r>
          </a:p>
          <a:p>
            <a:pPr marL="381000" lvl="1" indent="-177800"/>
            <a:r>
              <a:rPr lang="en-US" sz="1600" dirty="0"/>
              <a:t>and Makepad, of course</a:t>
            </a:r>
          </a:p>
          <a:p>
            <a:pPr marL="381000" lvl="1" indent="-177800"/>
            <a:r>
              <a:rPr lang="en-US" sz="1600" dirty="0"/>
              <a:t>Added many new features to Makepad over the past ~2 years to support Robrix</a:t>
            </a:r>
          </a:p>
        </p:txBody>
      </p:sp>
      <p:sp>
        <p:nvSpPr>
          <p:cNvPr id="5" name="Slide Number Placeholder 4">
            <a:extLst>
              <a:ext uri="{FF2B5EF4-FFF2-40B4-BE49-F238E27FC236}">
                <a16:creationId xmlns:a16="http://schemas.microsoft.com/office/drawing/2014/main" id="{20F06D4D-2FF8-EA65-EC98-8288E3D16598}"/>
              </a:ext>
            </a:extLst>
          </p:cNvPr>
          <p:cNvSpPr>
            <a:spLocks noGrp="1"/>
          </p:cNvSpPr>
          <p:nvPr>
            <p:ph type="sldNum" sz="quarter" idx="12"/>
          </p:nvPr>
        </p:nvSpPr>
        <p:spPr/>
        <p:txBody>
          <a:bodyPr/>
          <a:lstStyle/>
          <a:p>
            <a:fld id="{7D62C56D-5E74-2945-931D-C07ECBF0F859}" type="slidenum">
              <a:rPr lang="en-US" smtClean="0"/>
              <a:t>43</a:t>
            </a:fld>
            <a:endParaRPr lang="en-US"/>
          </a:p>
        </p:txBody>
      </p:sp>
      <p:grpSp>
        <p:nvGrpSpPr>
          <p:cNvPr id="6" name="Group 5">
            <a:extLst>
              <a:ext uri="{FF2B5EF4-FFF2-40B4-BE49-F238E27FC236}">
                <a16:creationId xmlns:a16="http://schemas.microsoft.com/office/drawing/2014/main" id="{3A281A30-F2C6-C2EE-8E41-DE0DED70A31D}"/>
              </a:ext>
            </a:extLst>
          </p:cNvPr>
          <p:cNvGrpSpPr/>
          <p:nvPr/>
        </p:nvGrpSpPr>
        <p:grpSpPr>
          <a:xfrm>
            <a:off x="3116316" y="69612"/>
            <a:ext cx="8941304" cy="6712669"/>
            <a:chOff x="3116316" y="69612"/>
            <a:chExt cx="8941304" cy="6712669"/>
          </a:xfrm>
        </p:grpSpPr>
        <p:cxnSp>
          <p:nvCxnSpPr>
            <p:cNvPr id="61" name="Straight Arrow Connector 60">
              <a:extLst>
                <a:ext uri="{FF2B5EF4-FFF2-40B4-BE49-F238E27FC236}">
                  <a16:creationId xmlns:a16="http://schemas.microsoft.com/office/drawing/2014/main" id="{646A8025-388C-67A3-B520-34E4D77496A9}"/>
                </a:ext>
              </a:extLst>
            </p:cNvPr>
            <p:cNvCxnSpPr>
              <a:cxnSpLocks/>
            </p:cNvCxnSpPr>
            <p:nvPr/>
          </p:nvCxnSpPr>
          <p:spPr>
            <a:xfrm>
              <a:off x="5281920" y="3973419"/>
              <a:ext cx="235368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 name="Google Shape;70;p13">
              <a:extLst>
                <a:ext uri="{FF2B5EF4-FFF2-40B4-BE49-F238E27FC236}">
                  <a16:creationId xmlns:a16="http://schemas.microsoft.com/office/drawing/2014/main" id="{72DBCE07-18FD-5E55-0857-828CC7308067}"/>
                </a:ext>
              </a:extLst>
            </p:cNvPr>
            <p:cNvCxnSpPr>
              <a:cxnSpLocks/>
              <a:endCxn id="15" idx="3"/>
            </p:cNvCxnSpPr>
            <p:nvPr/>
          </p:nvCxnSpPr>
          <p:spPr>
            <a:xfrm flipH="1">
              <a:off x="7323870" y="4835567"/>
              <a:ext cx="1089663" cy="1014"/>
            </a:xfrm>
            <a:prstGeom prst="straightConnector1">
              <a:avLst/>
            </a:prstGeom>
            <a:noFill/>
            <a:ln w="19050" cap="flat" cmpd="sng">
              <a:solidFill>
                <a:srgbClr val="000000"/>
              </a:solidFill>
              <a:prstDash val="solid"/>
              <a:round/>
              <a:headEnd type="none" w="med" len="med"/>
              <a:tailEnd type="triangle" w="med" len="med"/>
            </a:ln>
          </p:spPr>
        </p:cxnSp>
        <p:sp>
          <p:nvSpPr>
            <p:cNvPr id="62" name="Google Shape;55;p13">
              <a:extLst>
                <a:ext uri="{FF2B5EF4-FFF2-40B4-BE49-F238E27FC236}">
                  <a16:creationId xmlns:a16="http://schemas.microsoft.com/office/drawing/2014/main" id="{09F293A0-D89C-D575-0E68-562D19D48D1A}"/>
                </a:ext>
              </a:extLst>
            </p:cNvPr>
            <p:cNvSpPr/>
            <p:nvPr/>
          </p:nvSpPr>
          <p:spPr>
            <a:xfrm>
              <a:off x="5540242" y="4064196"/>
              <a:ext cx="1776300" cy="1969461"/>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a:solidFill>
                    <a:srgbClr val="F5CCCD"/>
                  </a:solidFill>
                </a:rPr>
                <a:t>Concurrent Runtime</a:t>
              </a:r>
              <a:endParaRPr b="1">
                <a:solidFill>
                  <a:srgbClr val="F5CCCD"/>
                </a:solidFill>
              </a:endParaRPr>
            </a:p>
            <a:p>
              <a:pPr marL="0" lvl="0" indent="0" algn="ctr" rtl="0">
                <a:spcBef>
                  <a:spcPts val="1000"/>
                </a:spcBef>
                <a:spcAft>
                  <a:spcPts val="0"/>
                </a:spcAft>
                <a:buNone/>
              </a:pPr>
              <a:r>
                <a:rPr lang="en" sz="1600" i="1">
                  <a:solidFill>
                    <a:srgbClr val="F5CCCD"/>
                  </a:solidFill>
                </a:rPr>
                <a:t>async executor,</a:t>
              </a:r>
              <a:br>
                <a:rPr lang="en" sz="1600" i="1">
                  <a:solidFill>
                    <a:srgbClr val="F5CCCD"/>
                  </a:solidFill>
                </a:rPr>
              </a:br>
              <a:r>
                <a:rPr lang="en" sz="1600" i="1">
                  <a:solidFill>
                    <a:srgbClr val="F5CCCD"/>
                  </a:solidFill>
                </a:rPr>
                <a:t>multithreading,</a:t>
              </a:r>
              <a:br>
                <a:rPr lang="en" sz="1600" i="1">
                  <a:solidFill>
                    <a:srgbClr val="F5CCCD"/>
                  </a:solidFill>
                </a:rPr>
              </a:br>
              <a:r>
                <a:rPr lang="en" sz="1600" i="1">
                  <a:solidFill>
                    <a:srgbClr val="F5CCCD"/>
                  </a:solidFill>
                </a:rPr>
                <a:t>thread pools</a:t>
              </a:r>
              <a:endParaRPr sz="1600" i="1">
                <a:solidFill>
                  <a:srgbClr val="F5CCCD"/>
                </a:solidFill>
              </a:endParaRPr>
            </a:p>
          </p:txBody>
        </p:sp>
        <p:sp>
          <p:nvSpPr>
            <p:cNvPr id="15" name="Google Shape;55;p13">
              <a:extLst>
                <a:ext uri="{FF2B5EF4-FFF2-40B4-BE49-F238E27FC236}">
                  <a16:creationId xmlns:a16="http://schemas.microsoft.com/office/drawing/2014/main" id="{733662D7-BEC0-6AAB-C666-EB43E43A6844}"/>
                </a:ext>
              </a:extLst>
            </p:cNvPr>
            <p:cNvSpPr/>
            <p:nvPr/>
          </p:nvSpPr>
          <p:spPr>
            <a:xfrm>
              <a:off x="5547570" y="3632758"/>
              <a:ext cx="1776300" cy="2407646"/>
            </a:xfrm>
            <a:prstGeom prst="roundRect">
              <a:avLst>
                <a:gd name="adj" fmla="val 16667"/>
              </a:avLst>
            </a:prstGeom>
            <a:solidFill>
              <a:srgbClr val="F4CCCC"/>
            </a:solidFill>
            <a:ln>
              <a:noFill/>
            </a:ln>
          </p:spPr>
          <p:txBody>
            <a:bodyPr spcFirstLastPara="1" wrap="square" lIns="91425" tIns="0" rIns="91425" bIns="0" anchor="t" anchorCtr="0">
              <a:noAutofit/>
            </a:bodyPr>
            <a:lstStyle/>
            <a:p>
              <a:pPr marL="0" lvl="0" indent="0" algn="ctr" rtl="0">
                <a:spcBef>
                  <a:spcPts val="0"/>
                </a:spcBef>
                <a:spcAft>
                  <a:spcPts val="0"/>
                </a:spcAft>
                <a:buNone/>
              </a:pPr>
              <a:r>
                <a:rPr lang="en" b="1" dirty="0"/>
                <a:t>Concurrency </a:t>
              </a:r>
              <a:r>
                <a:rPr lang="en" b="1" dirty="0" err="1"/>
                <a:t>Mgmt</a:t>
              </a:r>
              <a:r>
                <a:rPr lang="en" b="1" dirty="0"/>
                <a:t> library</a:t>
              </a:r>
            </a:p>
          </p:txBody>
        </p:sp>
        <p:sp>
          <p:nvSpPr>
            <p:cNvPr id="38" name="Google Shape;56;p13">
              <a:extLst>
                <a:ext uri="{FF2B5EF4-FFF2-40B4-BE49-F238E27FC236}">
                  <a16:creationId xmlns:a16="http://schemas.microsoft.com/office/drawing/2014/main" id="{81DA8FC2-76A6-E543-3514-116B8387859B}"/>
                </a:ext>
              </a:extLst>
            </p:cNvPr>
            <p:cNvSpPr/>
            <p:nvPr/>
          </p:nvSpPr>
          <p:spPr>
            <a:xfrm>
              <a:off x="3116316" y="69612"/>
              <a:ext cx="8936100" cy="3301999"/>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a:solidFill>
                    <a:srgbClr val="D0E2F3"/>
                  </a:solidFill>
                </a:rPr>
                <a:t>Application</a:t>
              </a:r>
              <a:endParaRPr b="1">
                <a:solidFill>
                  <a:srgbClr val="D0E2F3"/>
                </a:solidFill>
              </a:endParaRPr>
            </a:p>
          </p:txBody>
        </p:sp>
        <p:sp>
          <p:nvSpPr>
            <p:cNvPr id="8" name="Google Shape;57;p13">
              <a:extLst>
                <a:ext uri="{FF2B5EF4-FFF2-40B4-BE49-F238E27FC236}">
                  <a16:creationId xmlns:a16="http://schemas.microsoft.com/office/drawing/2014/main" id="{532AEF43-E9D1-4FF2-EE4C-C4CE165DAABC}"/>
                </a:ext>
              </a:extLst>
            </p:cNvPr>
            <p:cNvSpPr/>
            <p:nvPr/>
          </p:nvSpPr>
          <p:spPr>
            <a:xfrm>
              <a:off x="9317297" y="573729"/>
              <a:ext cx="2426700" cy="2575603"/>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200" dirty="0"/>
                <a:t>Business logic (SDK use &amp; more)</a:t>
              </a:r>
              <a:endParaRPr sz="1200" dirty="0"/>
            </a:p>
          </p:txBody>
        </p:sp>
        <p:sp>
          <p:nvSpPr>
            <p:cNvPr id="9" name="Google Shape;58;p13">
              <a:extLst>
                <a:ext uri="{FF2B5EF4-FFF2-40B4-BE49-F238E27FC236}">
                  <a16:creationId xmlns:a16="http://schemas.microsoft.com/office/drawing/2014/main" id="{590A234B-FD39-3FD9-745D-C34E7E9A6124}"/>
                </a:ext>
              </a:extLst>
            </p:cNvPr>
            <p:cNvSpPr/>
            <p:nvPr/>
          </p:nvSpPr>
          <p:spPr>
            <a:xfrm>
              <a:off x="3121520" y="6294803"/>
              <a:ext cx="8936100"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b="1"/>
                <a:t>Platform/OS Native Layers</a:t>
              </a:r>
              <a:endParaRPr lang="en-US"/>
            </a:p>
          </p:txBody>
        </p:sp>
        <p:sp>
          <p:nvSpPr>
            <p:cNvPr id="10" name="Google Shape;59;p13">
              <a:extLst>
                <a:ext uri="{FF2B5EF4-FFF2-40B4-BE49-F238E27FC236}">
                  <a16:creationId xmlns:a16="http://schemas.microsoft.com/office/drawing/2014/main" id="{7899B1A0-8FEB-768F-C169-79ED28548A8B}"/>
                </a:ext>
              </a:extLst>
            </p:cNvPr>
            <p:cNvSpPr/>
            <p:nvPr/>
          </p:nvSpPr>
          <p:spPr>
            <a:xfrm>
              <a:off x="3160320" y="3588155"/>
              <a:ext cx="2121600" cy="2452248"/>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UI toolkit</a:t>
              </a:r>
              <a:br>
                <a:rPr lang="en" dirty="0"/>
              </a:br>
              <a:r>
                <a:rPr lang="en" dirty="0"/>
                <a:t>(Makepad)</a:t>
              </a:r>
              <a:endParaRPr dirty="0"/>
            </a:p>
          </p:txBody>
        </p:sp>
        <p:sp>
          <p:nvSpPr>
            <p:cNvPr id="11" name="Google Shape;60;p13">
              <a:extLst>
                <a:ext uri="{FF2B5EF4-FFF2-40B4-BE49-F238E27FC236}">
                  <a16:creationId xmlns:a16="http://schemas.microsoft.com/office/drawing/2014/main" id="{54E96CC4-AEE8-9C74-1BEC-D26DA62BD26A}"/>
                </a:ext>
              </a:extLst>
            </p:cNvPr>
            <p:cNvSpPr/>
            <p:nvPr/>
          </p:nvSpPr>
          <p:spPr>
            <a:xfrm>
              <a:off x="7589520" y="3771406"/>
              <a:ext cx="4404000" cy="2268998"/>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US" b="1"/>
                <a:t>Platform Abstractions</a:t>
              </a:r>
            </a:p>
          </p:txBody>
        </p:sp>
        <p:sp>
          <p:nvSpPr>
            <p:cNvPr id="12" name="Google Shape;61;p13">
              <a:extLst>
                <a:ext uri="{FF2B5EF4-FFF2-40B4-BE49-F238E27FC236}">
                  <a16:creationId xmlns:a16="http://schemas.microsoft.com/office/drawing/2014/main" id="{8066028C-FD63-D153-7147-521BD2F17B5D}"/>
                </a:ext>
              </a:extLst>
            </p:cNvPr>
            <p:cNvSpPr/>
            <p:nvPr/>
          </p:nvSpPr>
          <p:spPr>
            <a:xfrm>
              <a:off x="7866720"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Networking</a:t>
              </a:r>
              <a:endParaRPr sz="1050" dirty="0"/>
            </a:p>
          </p:txBody>
        </p:sp>
        <p:sp>
          <p:nvSpPr>
            <p:cNvPr id="13" name="Google Shape;62;p13">
              <a:extLst>
                <a:ext uri="{FF2B5EF4-FFF2-40B4-BE49-F238E27FC236}">
                  <a16:creationId xmlns:a16="http://schemas.microsoft.com/office/drawing/2014/main" id="{54412B51-0069-C5C2-3912-50BD2F3E94D8}"/>
                </a:ext>
              </a:extLst>
            </p:cNvPr>
            <p:cNvSpPr/>
            <p:nvPr/>
          </p:nvSpPr>
          <p:spPr>
            <a:xfrm>
              <a:off x="885962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Location</a:t>
              </a:r>
              <a:endParaRPr sz="1050" dirty="0"/>
            </a:p>
          </p:txBody>
        </p:sp>
        <p:sp>
          <p:nvSpPr>
            <p:cNvPr id="16" name="Google Shape;64;p13">
              <a:extLst>
                <a:ext uri="{FF2B5EF4-FFF2-40B4-BE49-F238E27FC236}">
                  <a16:creationId xmlns:a16="http://schemas.microsoft.com/office/drawing/2014/main" id="{32E69DB5-9DDA-0E43-E74F-AD156CFD1045}"/>
                </a:ext>
              </a:extLst>
            </p:cNvPr>
            <p:cNvSpPr/>
            <p:nvPr/>
          </p:nvSpPr>
          <p:spPr>
            <a:xfrm rot="10800000" flipH="1">
              <a:off x="8000070" y="5645214"/>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17" name="Google Shape;65;p13">
              <a:extLst>
                <a:ext uri="{FF2B5EF4-FFF2-40B4-BE49-F238E27FC236}">
                  <a16:creationId xmlns:a16="http://schemas.microsoft.com/office/drawing/2014/main" id="{A78A98E7-1DE7-931D-7BA2-9A3BDE844BEF}"/>
                </a:ext>
              </a:extLst>
            </p:cNvPr>
            <p:cNvSpPr/>
            <p:nvPr/>
          </p:nvSpPr>
          <p:spPr>
            <a:xfrm>
              <a:off x="5961498" y="574378"/>
              <a:ext cx="2858389" cy="2574954"/>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200"/>
                <a:t>Application logic</a:t>
              </a:r>
              <a:endParaRPr sz="1200"/>
            </a:p>
          </p:txBody>
        </p:sp>
        <p:cxnSp>
          <p:nvCxnSpPr>
            <p:cNvPr id="18" name="Google Shape;66;p13">
              <a:extLst>
                <a:ext uri="{FF2B5EF4-FFF2-40B4-BE49-F238E27FC236}">
                  <a16:creationId xmlns:a16="http://schemas.microsoft.com/office/drawing/2014/main" id="{A0702312-E762-B5E0-6C35-5BA8C40BD70A}"/>
                </a:ext>
              </a:extLst>
            </p:cNvPr>
            <p:cNvCxnSpPr>
              <a:cxnSpLocks/>
              <a:endCxn id="15" idx="0"/>
            </p:cNvCxnSpPr>
            <p:nvPr/>
          </p:nvCxnSpPr>
          <p:spPr>
            <a:xfrm>
              <a:off x="6435720" y="3149331"/>
              <a:ext cx="0" cy="483427"/>
            </a:xfrm>
            <a:prstGeom prst="straightConnector1">
              <a:avLst/>
            </a:prstGeom>
            <a:noFill/>
            <a:ln w="19050" cap="flat" cmpd="sng">
              <a:solidFill>
                <a:srgbClr val="000000"/>
              </a:solidFill>
              <a:prstDash val="solid"/>
              <a:round/>
              <a:headEnd type="none" w="med" len="med"/>
              <a:tailEnd type="triangle" w="med" len="med"/>
            </a:ln>
          </p:spPr>
        </p:cxnSp>
        <p:cxnSp>
          <p:nvCxnSpPr>
            <p:cNvPr id="19" name="Google Shape;67;p13">
              <a:extLst>
                <a:ext uri="{FF2B5EF4-FFF2-40B4-BE49-F238E27FC236}">
                  <a16:creationId xmlns:a16="http://schemas.microsoft.com/office/drawing/2014/main" id="{73EDBD29-AC4D-DA25-6650-97B9C0380D99}"/>
                </a:ext>
              </a:extLst>
            </p:cNvPr>
            <p:cNvCxnSpPr>
              <a:cxnSpLocks/>
              <a:stCxn id="17" idx="2"/>
              <a:endCxn id="11" idx="0"/>
            </p:cNvCxnSpPr>
            <p:nvPr/>
          </p:nvCxnSpPr>
          <p:spPr>
            <a:xfrm rot="16200000" flipH="1">
              <a:off x="8280069" y="2259955"/>
              <a:ext cx="622074" cy="2400827"/>
            </a:xfrm>
            <a:prstGeom prst="bentConnector3">
              <a:avLst>
                <a:gd name="adj1" fmla="val 65046"/>
              </a:avLst>
            </a:prstGeom>
            <a:noFill/>
            <a:ln w="19050" cap="flat" cmpd="sng">
              <a:solidFill>
                <a:srgbClr val="000000"/>
              </a:solidFill>
              <a:prstDash val="solid"/>
              <a:round/>
              <a:headEnd type="none" w="med" len="med"/>
              <a:tailEnd type="triangle" w="med" len="med"/>
            </a:ln>
          </p:spPr>
        </p:cxnSp>
        <p:cxnSp>
          <p:nvCxnSpPr>
            <p:cNvPr id="20" name="Google Shape;68;p13">
              <a:extLst>
                <a:ext uri="{FF2B5EF4-FFF2-40B4-BE49-F238E27FC236}">
                  <a16:creationId xmlns:a16="http://schemas.microsoft.com/office/drawing/2014/main" id="{469C9BBB-766E-1B4F-8051-57DDD4FC3072}"/>
                </a:ext>
              </a:extLst>
            </p:cNvPr>
            <p:cNvCxnSpPr>
              <a:cxnSpLocks/>
              <a:stCxn id="8" idx="2"/>
              <a:endCxn id="11" idx="0"/>
            </p:cNvCxnSpPr>
            <p:nvPr/>
          </p:nvCxnSpPr>
          <p:spPr>
            <a:xfrm rot="5400000">
              <a:off x="9850047" y="3090806"/>
              <a:ext cx="622074" cy="739127"/>
            </a:xfrm>
            <a:prstGeom prst="bentConnector3">
              <a:avLst>
                <a:gd name="adj1" fmla="val 65046"/>
              </a:avLst>
            </a:prstGeom>
            <a:noFill/>
            <a:ln w="19050" cap="flat" cmpd="sng">
              <a:solidFill>
                <a:srgbClr val="000000"/>
              </a:solidFill>
              <a:prstDash val="solid"/>
              <a:round/>
              <a:headEnd type="none" w="med" len="med"/>
              <a:tailEnd type="triangle" w="med" len="med"/>
            </a:ln>
          </p:spPr>
        </p:cxnSp>
        <p:cxnSp>
          <p:nvCxnSpPr>
            <p:cNvPr id="21" name="Google Shape;69;p13">
              <a:extLst>
                <a:ext uri="{FF2B5EF4-FFF2-40B4-BE49-F238E27FC236}">
                  <a16:creationId xmlns:a16="http://schemas.microsoft.com/office/drawing/2014/main" id="{EA248527-C5B1-CD75-DEC3-2271AB078510}"/>
                </a:ext>
              </a:extLst>
            </p:cNvPr>
            <p:cNvCxnSpPr>
              <a:cxnSpLocks/>
              <a:stCxn id="10" idx="2"/>
            </p:cNvCxnSpPr>
            <p:nvPr/>
          </p:nvCxnSpPr>
          <p:spPr>
            <a:xfrm>
              <a:off x="4221120" y="6040403"/>
              <a:ext cx="0" cy="248701"/>
            </a:xfrm>
            <a:prstGeom prst="straightConnector1">
              <a:avLst/>
            </a:prstGeom>
            <a:noFill/>
            <a:ln w="19050" cap="flat" cmpd="sng">
              <a:solidFill>
                <a:srgbClr val="000000"/>
              </a:solidFill>
              <a:prstDash val="solid"/>
              <a:round/>
              <a:headEnd type="none" w="med" len="med"/>
              <a:tailEnd type="triangle" w="med" len="med"/>
            </a:ln>
          </p:spPr>
        </p:cxnSp>
        <p:cxnSp>
          <p:nvCxnSpPr>
            <p:cNvPr id="22" name="Google Shape;70;p13">
              <a:extLst>
                <a:ext uri="{FF2B5EF4-FFF2-40B4-BE49-F238E27FC236}">
                  <a16:creationId xmlns:a16="http://schemas.microsoft.com/office/drawing/2014/main" id="{64A69237-2BEE-E799-55B4-4D047463FB13}"/>
                </a:ext>
              </a:extLst>
            </p:cNvPr>
            <p:cNvCxnSpPr>
              <a:cxnSpLocks/>
              <a:stCxn id="15" idx="2"/>
            </p:cNvCxnSpPr>
            <p:nvPr/>
          </p:nvCxnSpPr>
          <p:spPr>
            <a:xfrm>
              <a:off x="6435720" y="6040404"/>
              <a:ext cx="0" cy="253100"/>
            </a:xfrm>
            <a:prstGeom prst="straightConnector1">
              <a:avLst/>
            </a:prstGeom>
            <a:noFill/>
            <a:ln w="19050" cap="flat" cmpd="sng">
              <a:solidFill>
                <a:srgbClr val="000000"/>
              </a:solidFill>
              <a:prstDash val="solid"/>
              <a:round/>
              <a:headEnd type="none" w="med" len="med"/>
              <a:tailEnd type="triangle" w="med" len="med"/>
            </a:ln>
          </p:spPr>
        </p:cxnSp>
        <p:cxnSp>
          <p:nvCxnSpPr>
            <p:cNvPr id="23" name="Google Shape;71;p13">
              <a:extLst>
                <a:ext uri="{FF2B5EF4-FFF2-40B4-BE49-F238E27FC236}">
                  <a16:creationId xmlns:a16="http://schemas.microsoft.com/office/drawing/2014/main" id="{9038ED91-4B94-C83E-6932-A7880689A52C}"/>
                </a:ext>
              </a:extLst>
            </p:cNvPr>
            <p:cNvCxnSpPr>
              <a:cxnSpLocks/>
              <a:stCxn id="11" idx="2"/>
            </p:cNvCxnSpPr>
            <p:nvPr/>
          </p:nvCxnSpPr>
          <p:spPr>
            <a:xfrm>
              <a:off x="9791520" y="6040404"/>
              <a:ext cx="0" cy="248700"/>
            </a:xfrm>
            <a:prstGeom prst="straightConnector1">
              <a:avLst/>
            </a:prstGeom>
            <a:noFill/>
            <a:ln w="19050" cap="flat" cmpd="sng">
              <a:solidFill>
                <a:srgbClr val="000000"/>
              </a:solidFill>
              <a:prstDash val="solid"/>
              <a:round/>
              <a:headEnd type="none" w="med" len="med"/>
              <a:tailEnd type="triangle" w="med" len="med"/>
            </a:ln>
          </p:spPr>
        </p:cxnSp>
        <p:cxnSp>
          <p:nvCxnSpPr>
            <p:cNvPr id="24" name="Google Shape;72;p13">
              <a:extLst>
                <a:ext uri="{FF2B5EF4-FFF2-40B4-BE49-F238E27FC236}">
                  <a16:creationId xmlns:a16="http://schemas.microsoft.com/office/drawing/2014/main" id="{1EB33FDA-248A-0602-FD47-6FD6406C7F4B}"/>
                </a:ext>
              </a:extLst>
            </p:cNvPr>
            <p:cNvCxnSpPr>
              <a:cxnSpLocks/>
              <a:stCxn id="17" idx="1"/>
            </p:cNvCxnSpPr>
            <p:nvPr/>
          </p:nvCxnSpPr>
          <p:spPr>
            <a:xfrm flipH="1">
              <a:off x="5469291" y="1861855"/>
              <a:ext cx="492207" cy="0"/>
            </a:xfrm>
            <a:prstGeom prst="straightConnector1">
              <a:avLst/>
            </a:prstGeom>
            <a:noFill/>
            <a:ln w="19050" cap="flat" cmpd="sng">
              <a:solidFill>
                <a:srgbClr val="000000"/>
              </a:solidFill>
              <a:prstDash val="solid"/>
              <a:round/>
              <a:headEnd type="triangle" w="med" len="med"/>
              <a:tailEnd type="triangle" w="med" len="med"/>
            </a:ln>
          </p:spPr>
        </p:cxnSp>
        <p:cxnSp>
          <p:nvCxnSpPr>
            <p:cNvPr id="25" name="Google Shape;74;p13">
              <a:extLst>
                <a:ext uri="{FF2B5EF4-FFF2-40B4-BE49-F238E27FC236}">
                  <a16:creationId xmlns:a16="http://schemas.microsoft.com/office/drawing/2014/main" id="{E89E1EA6-9EC2-FB42-C503-9780D44C7EF6}"/>
                </a:ext>
              </a:extLst>
            </p:cNvPr>
            <p:cNvCxnSpPr>
              <a:cxnSpLocks/>
              <a:stCxn id="17" idx="3"/>
              <a:endCxn id="8" idx="1"/>
            </p:cNvCxnSpPr>
            <p:nvPr/>
          </p:nvCxnSpPr>
          <p:spPr>
            <a:xfrm flipV="1">
              <a:off x="8819887" y="1861531"/>
              <a:ext cx="497410" cy="324"/>
            </a:xfrm>
            <a:prstGeom prst="straightConnector1">
              <a:avLst/>
            </a:prstGeom>
            <a:noFill/>
            <a:ln w="19050" cap="flat" cmpd="sng">
              <a:solidFill>
                <a:srgbClr val="000000"/>
              </a:solidFill>
              <a:prstDash val="solid"/>
              <a:round/>
              <a:headEnd type="triangle" w="med" len="med"/>
              <a:tailEnd type="triangle" w="med" len="med"/>
            </a:ln>
          </p:spPr>
        </p:cxnSp>
        <p:sp>
          <p:nvSpPr>
            <p:cNvPr id="28" name="Google Shape;76;p13">
              <a:extLst>
                <a:ext uri="{FF2B5EF4-FFF2-40B4-BE49-F238E27FC236}">
                  <a16:creationId xmlns:a16="http://schemas.microsoft.com/office/drawing/2014/main" id="{C2F66054-E3AC-D235-C1D7-5EE9618A28FA}"/>
                </a:ext>
              </a:extLst>
            </p:cNvPr>
            <p:cNvSpPr/>
            <p:nvPr/>
          </p:nvSpPr>
          <p:spPr>
            <a:xfrm>
              <a:off x="3383863" y="694643"/>
              <a:ext cx="68020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Rooms list</a:t>
              </a:r>
              <a:endParaRPr sz="1200" dirty="0"/>
            </a:p>
          </p:txBody>
        </p:sp>
        <p:cxnSp>
          <p:nvCxnSpPr>
            <p:cNvPr id="30" name="Google Shape;78;p13">
              <a:extLst>
                <a:ext uri="{FF2B5EF4-FFF2-40B4-BE49-F238E27FC236}">
                  <a16:creationId xmlns:a16="http://schemas.microsoft.com/office/drawing/2014/main" id="{6FD92F41-C12F-2A94-DD2A-D7B312A71C24}"/>
                </a:ext>
              </a:extLst>
            </p:cNvPr>
            <p:cNvCxnSpPr>
              <a:cxnSpLocks/>
              <a:endCxn id="10" idx="0"/>
            </p:cNvCxnSpPr>
            <p:nvPr/>
          </p:nvCxnSpPr>
          <p:spPr>
            <a:xfrm>
              <a:off x="4221120" y="3149331"/>
              <a:ext cx="0" cy="438824"/>
            </a:xfrm>
            <a:prstGeom prst="straightConnector1">
              <a:avLst/>
            </a:prstGeom>
            <a:noFill/>
            <a:ln w="19050" cap="flat" cmpd="sng">
              <a:solidFill>
                <a:srgbClr val="000000"/>
              </a:solidFill>
              <a:prstDash val="solid"/>
              <a:round/>
              <a:headEnd type="none" w="med" len="med"/>
              <a:tailEnd type="triangle" w="med" len="med"/>
            </a:ln>
          </p:spPr>
        </p:cxnSp>
        <p:sp>
          <p:nvSpPr>
            <p:cNvPr id="31" name="Google Shape;79;p13">
              <a:extLst>
                <a:ext uri="{FF2B5EF4-FFF2-40B4-BE49-F238E27FC236}">
                  <a16:creationId xmlns:a16="http://schemas.microsoft.com/office/drawing/2014/main" id="{E4C90267-9F3C-3D41-DBEC-D077116D45AC}"/>
                </a:ext>
              </a:extLst>
            </p:cNvPr>
            <p:cNvSpPr/>
            <p:nvPr/>
          </p:nvSpPr>
          <p:spPr>
            <a:xfrm>
              <a:off x="3694465" y="4445867"/>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a:t>Widgets</a:t>
              </a:r>
              <a:endParaRPr sz="1400"/>
            </a:p>
          </p:txBody>
        </p:sp>
        <p:sp>
          <p:nvSpPr>
            <p:cNvPr id="33" name="Google Shape;81;p13">
              <a:extLst>
                <a:ext uri="{FF2B5EF4-FFF2-40B4-BE49-F238E27FC236}">
                  <a16:creationId xmlns:a16="http://schemas.microsoft.com/office/drawing/2014/main" id="{3AEEBD61-DFB2-58EF-2C45-DBAEF7D08344}"/>
                </a:ext>
              </a:extLst>
            </p:cNvPr>
            <p:cNvSpPr/>
            <p:nvPr/>
          </p:nvSpPr>
          <p:spPr>
            <a:xfrm>
              <a:off x="3378215" y="4970954"/>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dirty="0"/>
                <a:t>Animation</a:t>
              </a:r>
              <a:endParaRPr sz="1400" dirty="0"/>
            </a:p>
          </p:txBody>
        </p:sp>
        <p:sp>
          <p:nvSpPr>
            <p:cNvPr id="36" name="Google Shape;84;p13">
              <a:extLst>
                <a:ext uri="{FF2B5EF4-FFF2-40B4-BE49-F238E27FC236}">
                  <a16:creationId xmlns:a16="http://schemas.microsoft.com/office/drawing/2014/main" id="{FC72D6C7-812E-D397-ED9B-7E384E38FC73}"/>
                </a:ext>
              </a:extLst>
            </p:cNvPr>
            <p:cNvSpPr/>
            <p:nvPr/>
          </p:nvSpPr>
          <p:spPr>
            <a:xfrm>
              <a:off x="4275670" y="5496029"/>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dirty="0"/>
                <a:t>Drawing</a:t>
              </a:r>
              <a:endParaRPr sz="1200" dirty="0"/>
            </a:p>
          </p:txBody>
        </p:sp>
        <p:sp>
          <p:nvSpPr>
            <p:cNvPr id="37" name="Google Shape;85;p13">
              <a:extLst>
                <a:ext uri="{FF2B5EF4-FFF2-40B4-BE49-F238E27FC236}">
                  <a16:creationId xmlns:a16="http://schemas.microsoft.com/office/drawing/2014/main" id="{9E53C93B-3FC6-0186-2299-D7B7473507B5}"/>
                </a:ext>
              </a:extLst>
            </p:cNvPr>
            <p:cNvSpPr/>
            <p:nvPr/>
          </p:nvSpPr>
          <p:spPr>
            <a:xfrm>
              <a:off x="10845444"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Multimedia</a:t>
              </a:r>
              <a:endParaRPr sz="900"/>
            </a:p>
          </p:txBody>
        </p:sp>
        <p:sp>
          <p:nvSpPr>
            <p:cNvPr id="39" name="Google Shape;87;p13">
              <a:extLst>
                <a:ext uri="{FF2B5EF4-FFF2-40B4-BE49-F238E27FC236}">
                  <a16:creationId xmlns:a16="http://schemas.microsoft.com/office/drawing/2014/main" id="{B9155B1C-8F91-D505-4A02-E9C7E47F1CC2}"/>
                </a:ext>
              </a:extLst>
            </p:cNvPr>
            <p:cNvSpPr/>
            <p:nvPr/>
          </p:nvSpPr>
          <p:spPr>
            <a:xfrm>
              <a:off x="885734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Permissions</a:t>
              </a:r>
              <a:endParaRPr sz="1050"/>
            </a:p>
          </p:txBody>
        </p:sp>
        <p:sp>
          <p:nvSpPr>
            <p:cNvPr id="40" name="Google Shape;88;p13">
              <a:extLst>
                <a:ext uri="{FF2B5EF4-FFF2-40B4-BE49-F238E27FC236}">
                  <a16:creationId xmlns:a16="http://schemas.microsoft.com/office/drawing/2014/main" id="{855D1140-259D-AAD3-F6AC-80D0F5635EBC}"/>
                </a:ext>
              </a:extLst>
            </p:cNvPr>
            <p:cNvSpPr/>
            <p:nvPr/>
          </p:nvSpPr>
          <p:spPr>
            <a:xfrm>
              <a:off x="9842882"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Connectivity</a:t>
              </a:r>
              <a:endParaRPr sz="1050"/>
            </a:p>
          </p:txBody>
        </p:sp>
        <p:sp>
          <p:nvSpPr>
            <p:cNvPr id="41" name="Google Shape;89;p13">
              <a:extLst>
                <a:ext uri="{FF2B5EF4-FFF2-40B4-BE49-F238E27FC236}">
                  <a16:creationId xmlns:a16="http://schemas.microsoft.com/office/drawing/2014/main" id="{81559F65-4B66-E196-AE56-6DAA2D471BBD}"/>
                </a:ext>
              </a:extLst>
            </p:cNvPr>
            <p:cNvSpPr/>
            <p:nvPr/>
          </p:nvSpPr>
          <p:spPr>
            <a:xfrm>
              <a:off x="984769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Storage/Cache</a:t>
              </a:r>
              <a:endParaRPr sz="1050" dirty="0"/>
            </a:p>
          </p:txBody>
        </p:sp>
        <p:sp>
          <p:nvSpPr>
            <p:cNvPr id="42" name="Google Shape;90;p13">
              <a:extLst>
                <a:ext uri="{FF2B5EF4-FFF2-40B4-BE49-F238E27FC236}">
                  <a16:creationId xmlns:a16="http://schemas.microsoft.com/office/drawing/2014/main" id="{A261ED89-9681-6FD9-71A5-92DBAA12890D}"/>
                </a:ext>
              </a:extLst>
            </p:cNvPr>
            <p:cNvSpPr/>
            <p:nvPr/>
          </p:nvSpPr>
          <p:spPr>
            <a:xfrm>
              <a:off x="786927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Input Events</a:t>
              </a:r>
              <a:endParaRPr sz="1050" dirty="0"/>
            </a:p>
          </p:txBody>
        </p:sp>
        <p:sp>
          <p:nvSpPr>
            <p:cNvPr id="43" name="Google Shape;91;p13">
              <a:extLst>
                <a:ext uri="{FF2B5EF4-FFF2-40B4-BE49-F238E27FC236}">
                  <a16:creationId xmlns:a16="http://schemas.microsoft.com/office/drawing/2014/main" id="{6E766E2D-C508-9916-F19E-ECC9C9B40954}"/>
                </a:ext>
              </a:extLst>
            </p:cNvPr>
            <p:cNvSpPr/>
            <p:nvPr/>
          </p:nvSpPr>
          <p:spPr>
            <a:xfrm>
              <a:off x="885734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Keychain</a:t>
              </a:r>
              <a:endParaRPr sz="1050" dirty="0"/>
            </a:p>
          </p:txBody>
        </p:sp>
        <p:sp>
          <p:nvSpPr>
            <p:cNvPr id="45" name="Google Shape;93;p13">
              <a:extLst>
                <a:ext uri="{FF2B5EF4-FFF2-40B4-BE49-F238E27FC236}">
                  <a16:creationId xmlns:a16="http://schemas.microsoft.com/office/drawing/2014/main" id="{44C76139-E4B4-8182-2487-DBAE595CF38F}"/>
                </a:ext>
              </a:extLst>
            </p:cNvPr>
            <p:cNvSpPr/>
            <p:nvPr/>
          </p:nvSpPr>
          <p:spPr>
            <a:xfrm>
              <a:off x="10833481"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Notifications</a:t>
              </a:r>
              <a:endParaRPr sz="1050"/>
            </a:p>
          </p:txBody>
        </p:sp>
        <p:sp>
          <p:nvSpPr>
            <p:cNvPr id="46" name="Google Shape;94;p13">
              <a:extLst>
                <a:ext uri="{FF2B5EF4-FFF2-40B4-BE49-F238E27FC236}">
                  <a16:creationId xmlns:a16="http://schemas.microsoft.com/office/drawing/2014/main" id="{FF7E52EF-224F-D59B-599A-87EA02CCE87E}"/>
                </a:ext>
              </a:extLst>
            </p:cNvPr>
            <p:cNvSpPr/>
            <p:nvPr/>
          </p:nvSpPr>
          <p:spPr>
            <a:xfrm>
              <a:off x="1083348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Clipboard</a:t>
              </a:r>
              <a:endParaRPr sz="1050"/>
            </a:p>
          </p:txBody>
        </p:sp>
        <p:sp>
          <p:nvSpPr>
            <p:cNvPr id="47" name="Google Shape;95;p13">
              <a:extLst>
                <a:ext uri="{FF2B5EF4-FFF2-40B4-BE49-F238E27FC236}">
                  <a16:creationId xmlns:a16="http://schemas.microsoft.com/office/drawing/2014/main" id="{8588C807-CE44-98C7-4D89-7E35E6169F7F}"/>
                </a:ext>
              </a:extLst>
            </p:cNvPr>
            <p:cNvSpPr/>
            <p:nvPr/>
          </p:nvSpPr>
          <p:spPr>
            <a:xfrm>
              <a:off x="984541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Dialogs</a:t>
              </a:r>
              <a:endParaRPr sz="1050" dirty="0"/>
            </a:p>
          </p:txBody>
        </p:sp>
        <p:sp>
          <p:nvSpPr>
            <p:cNvPr id="50" name="Google Shape;98;p13">
              <a:extLst>
                <a:ext uri="{FF2B5EF4-FFF2-40B4-BE49-F238E27FC236}">
                  <a16:creationId xmlns:a16="http://schemas.microsoft.com/office/drawing/2014/main" id="{F1B79977-0578-FC1D-1F72-3F5EBC383366}"/>
                </a:ext>
              </a:extLst>
            </p:cNvPr>
            <p:cNvSpPr txBox="1"/>
            <p:nvPr/>
          </p:nvSpPr>
          <p:spPr>
            <a:xfrm>
              <a:off x="7866720" y="5659543"/>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solidFill>
                    <a:srgbClr val="FFFFFF"/>
                  </a:solidFill>
                </a:rPr>
                <a:t>FFI layer (Rust → native language)</a:t>
              </a:r>
              <a:endParaRPr sz="1600">
                <a:solidFill>
                  <a:srgbClr val="FFFFFF"/>
                </a:solidFill>
              </a:endParaRPr>
            </a:p>
          </p:txBody>
        </p:sp>
        <p:sp>
          <p:nvSpPr>
            <p:cNvPr id="52" name="Google Shape;76;p13">
              <a:extLst>
                <a:ext uri="{FF2B5EF4-FFF2-40B4-BE49-F238E27FC236}">
                  <a16:creationId xmlns:a16="http://schemas.microsoft.com/office/drawing/2014/main" id="{3B093327-5852-A9DE-9B50-77EEDB6FC5EB}"/>
                </a:ext>
              </a:extLst>
            </p:cNvPr>
            <p:cNvSpPr/>
            <p:nvPr/>
          </p:nvSpPr>
          <p:spPr>
            <a:xfrm>
              <a:off x="4154690" y="691307"/>
              <a:ext cx="53485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Room view</a:t>
              </a:r>
              <a:endParaRPr sz="1200" dirty="0"/>
            </a:p>
          </p:txBody>
        </p:sp>
        <p:sp>
          <p:nvSpPr>
            <p:cNvPr id="55" name="Google Shape;76;p13">
              <a:extLst>
                <a:ext uri="{FF2B5EF4-FFF2-40B4-BE49-F238E27FC236}">
                  <a16:creationId xmlns:a16="http://schemas.microsoft.com/office/drawing/2014/main" id="{9D65EB25-3286-B8F4-B552-4B4F9A25B4C0}"/>
                </a:ext>
              </a:extLst>
            </p:cNvPr>
            <p:cNvSpPr/>
            <p:nvPr/>
          </p:nvSpPr>
          <p:spPr>
            <a:xfrm>
              <a:off x="4771590" y="691307"/>
              <a:ext cx="614010"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Rooms browser</a:t>
              </a:r>
            </a:p>
          </p:txBody>
        </p:sp>
        <p:sp>
          <p:nvSpPr>
            <p:cNvPr id="56" name="Google Shape;76;p13">
              <a:extLst>
                <a:ext uri="{FF2B5EF4-FFF2-40B4-BE49-F238E27FC236}">
                  <a16:creationId xmlns:a16="http://schemas.microsoft.com/office/drawing/2014/main" id="{999E2E71-E450-B7DD-BE5D-8165E5D91458}"/>
                </a:ext>
              </a:extLst>
            </p:cNvPr>
            <p:cNvSpPr/>
            <p:nvPr/>
          </p:nvSpPr>
          <p:spPr>
            <a:xfrm>
              <a:off x="5703909" y="4361794"/>
              <a:ext cx="719862" cy="66342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thread token:</a:t>
              </a:r>
              <a:br>
                <a:rPr lang="en-US" sz="1200" dirty="0"/>
              </a:br>
              <a:r>
                <a:rPr lang="en-US" sz="1200" dirty="0">
                  <a:latin typeface="PT Mono" panose="02060509020205020204" pitchFamily="49" charset="77"/>
                </a:rPr>
                <a:t>&amp;mut</a:t>
              </a:r>
              <a:r>
                <a:rPr lang="en-US" sz="700" dirty="0">
                  <a:latin typeface="PT Mono" panose="02060509020205020204" pitchFamily="49" charset="77"/>
                </a:rPr>
                <a:t> </a:t>
              </a:r>
              <a:r>
                <a:rPr lang="en-US" sz="1200" dirty="0" err="1">
                  <a:latin typeface="PT Mono" panose="02060509020205020204" pitchFamily="49" charset="77"/>
                </a:rPr>
                <a:t>Cx</a:t>
              </a:r>
              <a:endParaRPr sz="1200" dirty="0">
                <a:latin typeface="PT Mono" panose="02060509020205020204" pitchFamily="49" charset="77"/>
              </a:endParaRPr>
            </a:p>
          </p:txBody>
        </p:sp>
        <p:sp>
          <p:nvSpPr>
            <p:cNvPr id="57" name="Google Shape;76;p13">
              <a:extLst>
                <a:ext uri="{FF2B5EF4-FFF2-40B4-BE49-F238E27FC236}">
                  <a16:creationId xmlns:a16="http://schemas.microsoft.com/office/drawing/2014/main" id="{26761174-A7B3-E591-1528-E0BFC3B53CB9}"/>
                </a:ext>
              </a:extLst>
            </p:cNvPr>
            <p:cNvSpPr/>
            <p:nvPr/>
          </p:nvSpPr>
          <p:spPr>
            <a:xfrm>
              <a:off x="6533476" y="4454754"/>
              <a:ext cx="636759" cy="52877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async task pool</a:t>
              </a:r>
            </a:p>
          </p:txBody>
        </p:sp>
        <p:sp>
          <p:nvSpPr>
            <p:cNvPr id="89" name="Google Shape;76;p13">
              <a:extLst>
                <a:ext uri="{FF2B5EF4-FFF2-40B4-BE49-F238E27FC236}">
                  <a16:creationId xmlns:a16="http://schemas.microsoft.com/office/drawing/2014/main" id="{DC6F9749-1004-3147-D2E3-2E9C235E2CA9}"/>
                </a:ext>
              </a:extLst>
            </p:cNvPr>
            <p:cNvSpPr/>
            <p:nvPr/>
          </p:nvSpPr>
          <p:spPr>
            <a:xfrm>
              <a:off x="5676087" y="5552855"/>
              <a:ext cx="1542352"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thread-local caches</a:t>
              </a:r>
              <a:endParaRPr sz="1200" dirty="0"/>
            </a:p>
          </p:txBody>
        </p:sp>
        <p:sp>
          <p:nvSpPr>
            <p:cNvPr id="97" name="Google Shape;76;p13">
              <a:extLst>
                <a:ext uri="{FF2B5EF4-FFF2-40B4-BE49-F238E27FC236}">
                  <a16:creationId xmlns:a16="http://schemas.microsoft.com/office/drawing/2014/main" id="{EF428505-AE1B-2356-072D-BA32DC16C859}"/>
                </a:ext>
              </a:extLst>
            </p:cNvPr>
            <p:cNvSpPr/>
            <p:nvPr/>
          </p:nvSpPr>
          <p:spPr>
            <a:xfrm>
              <a:off x="6879050" y="1002152"/>
              <a:ext cx="49230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Show </a:t>
              </a:r>
              <a:r>
                <a:rPr lang="en" sz="1200" dirty="0" err="1"/>
                <a:t>notifs</a:t>
              </a:r>
              <a:r>
                <a:rPr lang="en" sz="1200" dirty="0"/>
                <a:t>.</a:t>
              </a:r>
              <a:endParaRPr sz="1200" dirty="0"/>
            </a:p>
          </p:txBody>
        </p:sp>
        <p:sp>
          <p:nvSpPr>
            <p:cNvPr id="99" name="Google Shape;76;p13">
              <a:extLst>
                <a:ext uri="{FF2B5EF4-FFF2-40B4-BE49-F238E27FC236}">
                  <a16:creationId xmlns:a16="http://schemas.microsoft.com/office/drawing/2014/main" id="{4AED9232-C869-1FBC-B85D-EAF7666D9EAD}"/>
                </a:ext>
              </a:extLst>
            </p:cNvPr>
            <p:cNvSpPr/>
            <p:nvPr/>
          </p:nvSpPr>
          <p:spPr>
            <a:xfrm>
              <a:off x="7457331" y="995677"/>
              <a:ext cx="678407"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Local msg search</a:t>
              </a:r>
              <a:endParaRPr sz="1200" dirty="0"/>
            </a:p>
          </p:txBody>
        </p:sp>
        <p:sp>
          <p:nvSpPr>
            <p:cNvPr id="100" name="Google Shape;76;p13">
              <a:extLst>
                <a:ext uri="{FF2B5EF4-FFF2-40B4-BE49-F238E27FC236}">
                  <a16:creationId xmlns:a16="http://schemas.microsoft.com/office/drawing/2014/main" id="{DB86557E-6DCB-B9B9-D014-6A6FA0F56EC3}"/>
                </a:ext>
              </a:extLst>
            </p:cNvPr>
            <p:cNvSpPr/>
            <p:nvPr/>
          </p:nvSpPr>
          <p:spPr>
            <a:xfrm>
              <a:off x="6095527" y="989829"/>
              <a:ext cx="69290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Persistent settings</a:t>
              </a:r>
            </a:p>
          </p:txBody>
        </p:sp>
        <p:sp>
          <p:nvSpPr>
            <p:cNvPr id="101" name="Google Shape;76;p13">
              <a:extLst>
                <a:ext uri="{FF2B5EF4-FFF2-40B4-BE49-F238E27FC236}">
                  <a16:creationId xmlns:a16="http://schemas.microsoft.com/office/drawing/2014/main" id="{97AA2EEE-A352-612C-0DB3-C5F124F1F115}"/>
                </a:ext>
              </a:extLst>
            </p:cNvPr>
            <p:cNvSpPr/>
            <p:nvPr/>
          </p:nvSpPr>
          <p:spPr>
            <a:xfrm>
              <a:off x="8226357" y="996348"/>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Jump to event</a:t>
              </a:r>
              <a:endParaRPr sz="1200" dirty="0"/>
            </a:p>
          </p:txBody>
        </p:sp>
        <p:sp>
          <p:nvSpPr>
            <p:cNvPr id="102" name="Google Shape;76;p13">
              <a:extLst>
                <a:ext uri="{FF2B5EF4-FFF2-40B4-BE49-F238E27FC236}">
                  <a16:creationId xmlns:a16="http://schemas.microsoft.com/office/drawing/2014/main" id="{5C992CC5-D1E7-8332-0C7D-890D120D26A7}"/>
                </a:ext>
              </a:extLst>
            </p:cNvPr>
            <p:cNvSpPr/>
            <p:nvPr/>
          </p:nvSpPr>
          <p:spPr>
            <a:xfrm>
              <a:off x="10435207" y="1033670"/>
              <a:ext cx="718963" cy="46515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message send/</a:t>
              </a:r>
              <a:r>
                <a:rPr lang="en-US" sz="1200" dirty="0" err="1"/>
                <a:t>recv</a:t>
              </a:r>
              <a:endParaRPr sz="1200" dirty="0"/>
            </a:p>
          </p:txBody>
        </p:sp>
        <p:sp>
          <p:nvSpPr>
            <p:cNvPr id="103" name="Google Shape;76;p13">
              <a:extLst>
                <a:ext uri="{FF2B5EF4-FFF2-40B4-BE49-F238E27FC236}">
                  <a16:creationId xmlns:a16="http://schemas.microsoft.com/office/drawing/2014/main" id="{5236BB9C-924E-B235-D086-554CFE7D1B86}"/>
                </a:ext>
              </a:extLst>
            </p:cNvPr>
            <p:cNvSpPr/>
            <p:nvPr/>
          </p:nvSpPr>
          <p:spPr>
            <a:xfrm>
              <a:off x="9460801"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Event query</a:t>
              </a:r>
              <a:endParaRPr sz="1200" dirty="0"/>
            </a:p>
          </p:txBody>
        </p:sp>
        <p:sp>
          <p:nvSpPr>
            <p:cNvPr id="105" name="Google Shape;76;p13">
              <a:extLst>
                <a:ext uri="{FF2B5EF4-FFF2-40B4-BE49-F238E27FC236}">
                  <a16:creationId xmlns:a16="http://schemas.microsoft.com/office/drawing/2014/main" id="{489988A5-DA70-B7AC-BCDA-12D7972609A1}"/>
                </a:ext>
              </a:extLst>
            </p:cNvPr>
            <p:cNvSpPr/>
            <p:nvPr/>
          </p:nvSpPr>
          <p:spPr>
            <a:xfrm>
              <a:off x="3391215" y="1205887"/>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Settings, Themes</a:t>
              </a:r>
            </a:p>
          </p:txBody>
        </p:sp>
        <p:sp>
          <p:nvSpPr>
            <p:cNvPr id="106" name="Google Shape;76;p13">
              <a:extLst>
                <a:ext uri="{FF2B5EF4-FFF2-40B4-BE49-F238E27FC236}">
                  <a16:creationId xmlns:a16="http://schemas.microsoft.com/office/drawing/2014/main" id="{F14A2348-CB07-AD66-37E6-7640CDB7C854}"/>
                </a:ext>
              </a:extLst>
            </p:cNvPr>
            <p:cNvSpPr/>
            <p:nvPr/>
          </p:nvSpPr>
          <p:spPr>
            <a:xfrm>
              <a:off x="4075538" y="1208731"/>
              <a:ext cx="525549"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In-app </a:t>
              </a:r>
              <a:r>
                <a:rPr lang="en-US" sz="1200" dirty="0" err="1"/>
                <a:t>notifs</a:t>
              </a:r>
              <a:r>
                <a:rPr lang="en-US" sz="1200" dirty="0"/>
                <a:t>.</a:t>
              </a:r>
            </a:p>
          </p:txBody>
        </p:sp>
        <p:sp>
          <p:nvSpPr>
            <p:cNvPr id="107" name="Google Shape;76;p13">
              <a:extLst>
                <a:ext uri="{FF2B5EF4-FFF2-40B4-BE49-F238E27FC236}">
                  <a16:creationId xmlns:a16="http://schemas.microsoft.com/office/drawing/2014/main" id="{07D5A1DE-00A4-4EB8-6B1A-1E4F0D9D2263}"/>
                </a:ext>
              </a:extLst>
            </p:cNvPr>
            <p:cNvSpPr/>
            <p:nvPr/>
          </p:nvSpPr>
          <p:spPr>
            <a:xfrm>
              <a:off x="4676166" y="1205887"/>
              <a:ext cx="707051"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Context menus</a:t>
              </a:r>
              <a:endParaRPr sz="1200" dirty="0"/>
            </a:p>
          </p:txBody>
        </p:sp>
        <p:sp>
          <p:nvSpPr>
            <p:cNvPr id="108" name="Google Shape;76;p13">
              <a:extLst>
                <a:ext uri="{FF2B5EF4-FFF2-40B4-BE49-F238E27FC236}">
                  <a16:creationId xmlns:a16="http://schemas.microsoft.com/office/drawing/2014/main" id="{860D58EB-E99E-95AB-6EB2-4BF03FB6C580}"/>
                </a:ext>
              </a:extLst>
            </p:cNvPr>
            <p:cNvSpPr/>
            <p:nvPr/>
          </p:nvSpPr>
          <p:spPr>
            <a:xfrm>
              <a:off x="3378215"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Member info</a:t>
              </a:r>
            </a:p>
          </p:txBody>
        </p:sp>
        <p:sp>
          <p:nvSpPr>
            <p:cNvPr id="109" name="Google Shape;76;p13">
              <a:extLst>
                <a:ext uri="{FF2B5EF4-FFF2-40B4-BE49-F238E27FC236}">
                  <a16:creationId xmlns:a16="http://schemas.microsoft.com/office/drawing/2014/main" id="{17A35E03-E682-F7DE-6971-323222FCEAC3}"/>
                </a:ext>
              </a:extLst>
            </p:cNvPr>
            <p:cNvSpPr/>
            <p:nvPr/>
          </p:nvSpPr>
          <p:spPr>
            <a:xfrm>
              <a:off x="4075538" y="1711673"/>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Image viewer</a:t>
              </a:r>
            </a:p>
          </p:txBody>
        </p:sp>
        <p:sp>
          <p:nvSpPr>
            <p:cNvPr id="110" name="Google Shape;76;p13">
              <a:extLst>
                <a:ext uri="{FF2B5EF4-FFF2-40B4-BE49-F238E27FC236}">
                  <a16:creationId xmlns:a16="http://schemas.microsoft.com/office/drawing/2014/main" id="{1199975B-1710-31F4-1227-25D9B8B707D0}"/>
                </a:ext>
              </a:extLst>
            </p:cNvPr>
            <p:cNvSpPr/>
            <p:nvPr/>
          </p:nvSpPr>
          <p:spPr>
            <a:xfrm>
              <a:off x="9535886" y="1685601"/>
              <a:ext cx="929395" cy="527487"/>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Login, session management</a:t>
              </a:r>
              <a:endParaRPr sz="1200" dirty="0"/>
            </a:p>
          </p:txBody>
        </p:sp>
        <p:sp>
          <p:nvSpPr>
            <p:cNvPr id="111" name="Google Shape;76;p13">
              <a:extLst>
                <a:ext uri="{FF2B5EF4-FFF2-40B4-BE49-F238E27FC236}">
                  <a16:creationId xmlns:a16="http://schemas.microsoft.com/office/drawing/2014/main" id="{8F2BBEAB-739B-2BB8-2C94-4E1AF5830036}"/>
                </a:ext>
              </a:extLst>
            </p:cNvPr>
            <p:cNvSpPr/>
            <p:nvPr/>
          </p:nvSpPr>
          <p:spPr>
            <a:xfrm>
              <a:off x="10627035" y="2199707"/>
              <a:ext cx="92939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Multimedia streaming, calling</a:t>
              </a:r>
              <a:endParaRPr sz="1200" dirty="0"/>
            </a:p>
          </p:txBody>
        </p:sp>
        <p:sp>
          <p:nvSpPr>
            <p:cNvPr id="112" name="Google Shape;76;p13">
              <a:extLst>
                <a:ext uri="{FF2B5EF4-FFF2-40B4-BE49-F238E27FC236}">
                  <a16:creationId xmlns:a16="http://schemas.microsoft.com/office/drawing/2014/main" id="{70BCD789-2E80-7443-B537-A4A94BACC583}"/>
                </a:ext>
              </a:extLst>
            </p:cNvPr>
            <p:cNvSpPr/>
            <p:nvPr/>
          </p:nvSpPr>
          <p:spPr>
            <a:xfrm>
              <a:off x="7062399" y="1684236"/>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Quick replies</a:t>
              </a:r>
              <a:endParaRPr sz="1200" dirty="0"/>
            </a:p>
          </p:txBody>
        </p:sp>
        <p:sp>
          <p:nvSpPr>
            <p:cNvPr id="113" name="Google Shape;76;p13">
              <a:extLst>
                <a:ext uri="{FF2B5EF4-FFF2-40B4-BE49-F238E27FC236}">
                  <a16:creationId xmlns:a16="http://schemas.microsoft.com/office/drawing/2014/main" id="{AEE39731-501C-CCC0-704A-844F9637A570}"/>
                </a:ext>
              </a:extLst>
            </p:cNvPr>
            <p:cNvSpPr/>
            <p:nvPr/>
          </p:nvSpPr>
          <p:spPr>
            <a:xfrm>
              <a:off x="6200970" y="1684236"/>
              <a:ext cx="77535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Create or delete room</a:t>
              </a:r>
              <a:endParaRPr sz="1200" dirty="0"/>
            </a:p>
          </p:txBody>
        </p:sp>
        <p:sp>
          <p:nvSpPr>
            <p:cNvPr id="114" name="Google Shape;76;p13">
              <a:extLst>
                <a:ext uri="{FF2B5EF4-FFF2-40B4-BE49-F238E27FC236}">
                  <a16:creationId xmlns:a16="http://schemas.microsoft.com/office/drawing/2014/main" id="{9B4FA52B-F37C-B720-EC23-E01E358F2ADE}"/>
                </a:ext>
              </a:extLst>
            </p:cNvPr>
            <p:cNvSpPr/>
            <p:nvPr/>
          </p:nvSpPr>
          <p:spPr>
            <a:xfrm>
              <a:off x="4773973"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Video display</a:t>
              </a:r>
            </a:p>
          </p:txBody>
        </p:sp>
        <p:sp>
          <p:nvSpPr>
            <p:cNvPr id="115" name="Google Shape;76;p13">
              <a:extLst>
                <a:ext uri="{FF2B5EF4-FFF2-40B4-BE49-F238E27FC236}">
                  <a16:creationId xmlns:a16="http://schemas.microsoft.com/office/drawing/2014/main" id="{90EC8E81-F8E5-75A7-C12B-E3A4874C6C15}"/>
                </a:ext>
              </a:extLst>
            </p:cNvPr>
            <p:cNvSpPr/>
            <p:nvPr/>
          </p:nvSpPr>
          <p:spPr>
            <a:xfrm>
              <a:off x="10587084" y="1660592"/>
              <a:ext cx="995886" cy="430738"/>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Account management</a:t>
              </a:r>
              <a:endParaRPr sz="1200" dirty="0"/>
            </a:p>
          </p:txBody>
        </p:sp>
        <p:sp>
          <p:nvSpPr>
            <p:cNvPr id="116" name="Google Shape;76;p13">
              <a:extLst>
                <a:ext uri="{FF2B5EF4-FFF2-40B4-BE49-F238E27FC236}">
                  <a16:creationId xmlns:a16="http://schemas.microsoft.com/office/drawing/2014/main" id="{6D3E2A90-8B68-711C-6C44-955CF9B54874}"/>
                </a:ext>
              </a:extLst>
            </p:cNvPr>
            <p:cNvSpPr/>
            <p:nvPr/>
          </p:nvSpPr>
          <p:spPr>
            <a:xfrm>
              <a:off x="6289404" y="2371902"/>
              <a:ext cx="1020317"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Input reaction</a:t>
              </a:r>
              <a:endParaRPr sz="1200" dirty="0"/>
            </a:p>
          </p:txBody>
        </p:sp>
        <p:sp>
          <p:nvSpPr>
            <p:cNvPr id="117" name="Google Shape;76;p13">
              <a:extLst>
                <a:ext uri="{FF2B5EF4-FFF2-40B4-BE49-F238E27FC236}">
                  <a16:creationId xmlns:a16="http://schemas.microsoft.com/office/drawing/2014/main" id="{9E9D022A-860F-B2BD-D1C2-1907554E4BD1}"/>
                </a:ext>
              </a:extLst>
            </p:cNvPr>
            <p:cNvSpPr/>
            <p:nvPr/>
          </p:nvSpPr>
          <p:spPr>
            <a:xfrm>
              <a:off x="9535886" y="2320784"/>
              <a:ext cx="995886" cy="3121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Authentication</a:t>
              </a:r>
              <a:endParaRPr sz="1200" dirty="0"/>
            </a:p>
          </p:txBody>
        </p:sp>
        <p:sp>
          <p:nvSpPr>
            <p:cNvPr id="118" name="Google Shape;76;p13">
              <a:extLst>
                <a:ext uri="{FF2B5EF4-FFF2-40B4-BE49-F238E27FC236}">
                  <a16:creationId xmlns:a16="http://schemas.microsoft.com/office/drawing/2014/main" id="{2CF06EC3-971B-73B7-F40F-BBBDD272B8C7}"/>
                </a:ext>
              </a:extLst>
            </p:cNvPr>
            <p:cNvSpPr/>
            <p:nvPr/>
          </p:nvSpPr>
          <p:spPr>
            <a:xfrm>
              <a:off x="7418707" y="2371511"/>
              <a:ext cx="1156155"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File/media dialog</a:t>
              </a:r>
            </a:p>
          </p:txBody>
        </p:sp>
        <p:sp>
          <p:nvSpPr>
            <p:cNvPr id="119" name="Google Shape;76;p13">
              <a:extLst>
                <a:ext uri="{FF2B5EF4-FFF2-40B4-BE49-F238E27FC236}">
                  <a16:creationId xmlns:a16="http://schemas.microsoft.com/office/drawing/2014/main" id="{AE70143B-AF5A-3C74-AFDA-3BE6CCDAE577}"/>
                </a:ext>
              </a:extLst>
            </p:cNvPr>
            <p:cNvSpPr/>
            <p:nvPr/>
          </p:nvSpPr>
          <p:spPr>
            <a:xfrm>
              <a:off x="7635600" y="1684236"/>
              <a:ext cx="91128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Access camera, mic, speaker</a:t>
              </a:r>
              <a:endParaRPr sz="1200" dirty="0"/>
            </a:p>
          </p:txBody>
        </p:sp>
        <p:sp>
          <p:nvSpPr>
            <p:cNvPr id="120" name="Google Shape;76;p13">
              <a:extLst>
                <a:ext uri="{FF2B5EF4-FFF2-40B4-BE49-F238E27FC236}">
                  <a16:creationId xmlns:a16="http://schemas.microsoft.com/office/drawing/2014/main" id="{6C5DE93B-10AE-E50B-6A7D-BFBD38ABB086}"/>
                </a:ext>
              </a:extLst>
            </p:cNvPr>
            <p:cNvSpPr/>
            <p:nvPr/>
          </p:nvSpPr>
          <p:spPr>
            <a:xfrm>
              <a:off x="3380599" y="2223524"/>
              <a:ext cx="746454" cy="582738"/>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100" dirty="0"/>
                <a:t>Reactions, read receipts</a:t>
              </a:r>
              <a:endParaRPr sz="1100" dirty="0"/>
            </a:p>
          </p:txBody>
        </p:sp>
        <p:sp>
          <p:nvSpPr>
            <p:cNvPr id="121" name="Google Shape;76;p13">
              <a:extLst>
                <a:ext uri="{FF2B5EF4-FFF2-40B4-BE49-F238E27FC236}">
                  <a16:creationId xmlns:a16="http://schemas.microsoft.com/office/drawing/2014/main" id="{6AC40721-2B8A-71FC-C134-56679EFBFE0A}"/>
                </a:ext>
              </a:extLst>
            </p:cNvPr>
            <p:cNvSpPr/>
            <p:nvPr/>
          </p:nvSpPr>
          <p:spPr>
            <a:xfrm>
              <a:off x="4206652" y="2218066"/>
              <a:ext cx="480513"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Search</a:t>
              </a:r>
              <a:endParaRPr sz="1200"/>
            </a:p>
          </p:txBody>
        </p:sp>
        <p:sp>
          <p:nvSpPr>
            <p:cNvPr id="122" name="Google Shape;76;p13">
              <a:extLst>
                <a:ext uri="{FF2B5EF4-FFF2-40B4-BE49-F238E27FC236}">
                  <a16:creationId xmlns:a16="http://schemas.microsoft.com/office/drawing/2014/main" id="{149C32E7-D50F-CCED-F00A-28B4D4227A39}"/>
                </a:ext>
              </a:extLst>
            </p:cNvPr>
            <p:cNvSpPr/>
            <p:nvPr/>
          </p:nvSpPr>
          <p:spPr>
            <a:xfrm>
              <a:off x="4776357" y="2223524"/>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Rich text format</a:t>
              </a:r>
              <a:endParaRPr sz="1200" dirty="0"/>
            </a:p>
          </p:txBody>
        </p:sp>
        <p:sp>
          <p:nvSpPr>
            <p:cNvPr id="124" name="Google Shape;76;p13">
              <a:extLst>
                <a:ext uri="{FF2B5EF4-FFF2-40B4-BE49-F238E27FC236}">
                  <a16:creationId xmlns:a16="http://schemas.microsoft.com/office/drawing/2014/main" id="{237B2595-8B02-89CC-92BB-A589752C8236}"/>
                </a:ext>
              </a:extLst>
            </p:cNvPr>
            <p:cNvSpPr/>
            <p:nvPr/>
          </p:nvSpPr>
          <p:spPr>
            <a:xfrm>
              <a:off x="9946853"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Join/</a:t>
              </a:r>
              <a:br>
                <a:rPr lang="en-US" sz="1200"/>
              </a:br>
              <a:r>
                <a:rPr lang="en-US" sz="1200"/>
                <a:t>leave room</a:t>
              </a:r>
              <a:endParaRPr sz="1200"/>
            </a:p>
          </p:txBody>
        </p:sp>
        <p:sp>
          <p:nvSpPr>
            <p:cNvPr id="125" name="Google Shape;76;p13">
              <a:extLst>
                <a:ext uri="{FF2B5EF4-FFF2-40B4-BE49-F238E27FC236}">
                  <a16:creationId xmlns:a16="http://schemas.microsoft.com/office/drawing/2014/main" id="{76AB729C-8DF3-5E22-AA77-33B2416CC5B7}"/>
                </a:ext>
              </a:extLst>
            </p:cNvPr>
            <p:cNvSpPr/>
            <p:nvPr/>
          </p:nvSpPr>
          <p:spPr>
            <a:xfrm>
              <a:off x="4216400" y="2745624"/>
              <a:ext cx="1016000" cy="272069"/>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Threaded view</a:t>
              </a:r>
              <a:endParaRPr sz="1200" dirty="0"/>
            </a:p>
          </p:txBody>
        </p:sp>
        <p:sp>
          <p:nvSpPr>
            <p:cNvPr id="127" name="Google Shape;76;p13">
              <a:extLst>
                <a:ext uri="{FF2B5EF4-FFF2-40B4-BE49-F238E27FC236}">
                  <a16:creationId xmlns:a16="http://schemas.microsoft.com/office/drawing/2014/main" id="{0277CF5B-9616-AB11-2160-338A50196E74}"/>
                </a:ext>
              </a:extLst>
            </p:cNvPr>
            <p:cNvSpPr/>
            <p:nvPr/>
          </p:nvSpPr>
          <p:spPr>
            <a:xfrm>
              <a:off x="11224564" y="972427"/>
              <a:ext cx="450829"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100" dirty="0"/>
                <a:t>Read receipt</a:t>
              </a:r>
            </a:p>
          </p:txBody>
        </p:sp>
        <p:sp>
          <p:nvSpPr>
            <p:cNvPr id="154" name="TextBox 153">
              <a:extLst>
                <a:ext uri="{FF2B5EF4-FFF2-40B4-BE49-F238E27FC236}">
                  <a16:creationId xmlns:a16="http://schemas.microsoft.com/office/drawing/2014/main" id="{50C3939D-E233-FF78-78E9-28BAA9E1A790}"/>
                </a:ext>
              </a:extLst>
            </p:cNvPr>
            <p:cNvSpPr txBox="1"/>
            <p:nvPr/>
          </p:nvSpPr>
          <p:spPr>
            <a:xfrm>
              <a:off x="6755246" y="70243"/>
              <a:ext cx="1974873" cy="369332"/>
            </a:xfrm>
            <a:prstGeom prst="rect">
              <a:avLst/>
            </a:prstGeom>
            <a:noFill/>
          </p:spPr>
          <p:txBody>
            <a:bodyPr wrap="square">
              <a:spAutoFit/>
            </a:bodyPr>
            <a:lstStyle/>
            <a:p>
              <a:pPr marL="0" lvl="0" indent="0" algn="ctr" rtl="0">
                <a:spcBef>
                  <a:spcPts val="0"/>
                </a:spcBef>
                <a:spcAft>
                  <a:spcPts val="0"/>
                </a:spcAft>
                <a:buNone/>
              </a:pPr>
              <a:r>
                <a:rPr lang="en-US" b="1" dirty="0"/>
                <a:t>Application</a:t>
              </a:r>
            </a:p>
          </p:txBody>
        </p:sp>
        <p:sp>
          <p:nvSpPr>
            <p:cNvPr id="44" name="Google Shape;73;p13">
              <a:extLst>
                <a:ext uri="{FF2B5EF4-FFF2-40B4-BE49-F238E27FC236}">
                  <a16:creationId xmlns:a16="http://schemas.microsoft.com/office/drawing/2014/main" id="{562408E7-F5B5-D360-2ADD-AA4B05904FC5}"/>
                </a:ext>
              </a:extLst>
            </p:cNvPr>
            <p:cNvSpPr/>
            <p:nvPr/>
          </p:nvSpPr>
          <p:spPr>
            <a:xfrm>
              <a:off x="3261359" y="226141"/>
              <a:ext cx="2202725" cy="2916436"/>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TextBox 47">
              <a:extLst>
                <a:ext uri="{FF2B5EF4-FFF2-40B4-BE49-F238E27FC236}">
                  <a16:creationId xmlns:a16="http://schemas.microsoft.com/office/drawing/2014/main" id="{BADDE3B3-B2E5-8921-56E0-96CC7B4EEBEB}"/>
                </a:ext>
              </a:extLst>
            </p:cNvPr>
            <p:cNvSpPr txBox="1"/>
            <p:nvPr/>
          </p:nvSpPr>
          <p:spPr>
            <a:xfrm>
              <a:off x="3350233" y="249400"/>
              <a:ext cx="1974873" cy="369332"/>
            </a:xfrm>
            <a:prstGeom prst="rect">
              <a:avLst/>
            </a:prstGeom>
            <a:noFill/>
          </p:spPr>
          <p:txBody>
            <a:bodyPr wrap="square">
              <a:spAutoFit/>
            </a:bodyPr>
            <a:lstStyle/>
            <a:p>
              <a:pPr marL="0" lvl="0" indent="0" algn="ctr" rtl="0">
                <a:spcBef>
                  <a:spcPts val="0"/>
                </a:spcBef>
                <a:spcAft>
                  <a:spcPts val="0"/>
                </a:spcAft>
                <a:buNone/>
              </a:pPr>
              <a:r>
                <a:rPr lang="en-US"/>
                <a:t>UI / UX</a:t>
              </a:r>
            </a:p>
          </p:txBody>
        </p:sp>
        <p:sp>
          <p:nvSpPr>
            <p:cNvPr id="29" name="Google Shape;76;p13">
              <a:extLst>
                <a:ext uri="{FF2B5EF4-FFF2-40B4-BE49-F238E27FC236}">
                  <a16:creationId xmlns:a16="http://schemas.microsoft.com/office/drawing/2014/main" id="{1EC72DDB-627F-D9A8-1939-2EAAE944DB04}"/>
                </a:ext>
              </a:extLst>
            </p:cNvPr>
            <p:cNvSpPr/>
            <p:nvPr/>
          </p:nvSpPr>
          <p:spPr>
            <a:xfrm>
              <a:off x="6629557" y="2739373"/>
              <a:ext cx="1677058"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UI</a:t>
              </a:r>
              <a:r>
                <a:rPr lang="en-US" sz="1200" dirty="0">
                  <a:sym typeface="Wingdings" pitchFamily="2" charset="2"/>
                </a:rPr>
                <a:t> ↔ SDK comm/sync</a:t>
              </a:r>
              <a:endParaRPr lang="en-US" sz="1200" dirty="0"/>
            </a:p>
          </p:txBody>
        </p:sp>
      </p:grpSp>
      <p:sp>
        <p:nvSpPr>
          <p:cNvPr id="26" name="Google Shape;90;p13">
            <a:extLst>
              <a:ext uri="{FF2B5EF4-FFF2-40B4-BE49-F238E27FC236}">
                <a16:creationId xmlns:a16="http://schemas.microsoft.com/office/drawing/2014/main" id="{5136548C-D1CF-79B5-5319-CBCAEEB8FA5E}"/>
              </a:ext>
            </a:extLst>
          </p:cNvPr>
          <p:cNvSpPr/>
          <p:nvPr/>
        </p:nvSpPr>
        <p:spPr>
          <a:xfrm>
            <a:off x="786672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t>Authentication</a:t>
            </a:r>
            <a:endParaRPr sz="1000" dirty="0"/>
          </a:p>
        </p:txBody>
      </p:sp>
      <p:sp>
        <p:nvSpPr>
          <p:cNvPr id="53" name="Google Shape;76;p13">
            <a:extLst>
              <a:ext uri="{FF2B5EF4-FFF2-40B4-BE49-F238E27FC236}">
                <a16:creationId xmlns:a16="http://schemas.microsoft.com/office/drawing/2014/main" id="{B3028401-8BFE-9E46-49F3-50FA039C4D0F}"/>
              </a:ext>
            </a:extLst>
          </p:cNvPr>
          <p:cNvSpPr/>
          <p:nvPr/>
        </p:nvSpPr>
        <p:spPr>
          <a:xfrm>
            <a:off x="5602698" y="5157519"/>
            <a:ext cx="1647936"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channels, </a:t>
            </a:r>
            <a:r>
              <a:rPr lang="en-US" sz="1200" dirty="0" err="1"/>
              <a:t>segqueues</a:t>
            </a:r>
            <a:r>
              <a:rPr lang="en-US" sz="1200" dirty="0"/>
              <a:t>, </a:t>
            </a:r>
            <a:r>
              <a:rPr lang="en-US" sz="1200" dirty="0" err="1"/>
              <a:t>etc</a:t>
            </a:r>
            <a:r>
              <a:rPr lang="en-US" sz="1200" dirty="0"/>
              <a:t> </a:t>
            </a:r>
            <a:endParaRPr sz="1200" dirty="0"/>
          </a:p>
        </p:txBody>
      </p:sp>
      <p:sp>
        <p:nvSpPr>
          <p:cNvPr id="3" name="Google Shape;80;p13">
            <a:extLst>
              <a:ext uri="{FF2B5EF4-FFF2-40B4-BE49-F238E27FC236}">
                <a16:creationId xmlns:a16="http://schemas.microsoft.com/office/drawing/2014/main" id="{4450B09A-E997-244E-A51B-6679E0D61F94}"/>
              </a:ext>
            </a:extLst>
          </p:cNvPr>
          <p:cNvSpPr/>
          <p:nvPr/>
        </p:nvSpPr>
        <p:spPr>
          <a:xfrm>
            <a:off x="3507794" y="5497298"/>
            <a:ext cx="642567"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dirty="0"/>
              <a:t>Events</a:t>
            </a:r>
            <a:endParaRPr sz="1400" dirty="0"/>
          </a:p>
        </p:txBody>
      </p:sp>
      <p:sp>
        <p:nvSpPr>
          <p:cNvPr id="27" name="Google Shape;83;p13">
            <a:extLst>
              <a:ext uri="{FF2B5EF4-FFF2-40B4-BE49-F238E27FC236}">
                <a16:creationId xmlns:a16="http://schemas.microsoft.com/office/drawing/2014/main" id="{8CA39B21-E5FB-2C3E-6F86-5E608F1405F0}"/>
              </a:ext>
            </a:extLst>
          </p:cNvPr>
          <p:cNvSpPr/>
          <p:nvPr/>
        </p:nvSpPr>
        <p:spPr>
          <a:xfrm>
            <a:off x="4359671" y="4972211"/>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dirty="0"/>
              <a:t>Actions</a:t>
            </a:r>
            <a:endParaRPr sz="1400" dirty="0"/>
          </a:p>
        </p:txBody>
      </p:sp>
      <p:sp>
        <p:nvSpPr>
          <p:cNvPr id="34" name="Google Shape;76;p13">
            <a:extLst>
              <a:ext uri="{FF2B5EF4-FFF2-40B4-BE49-F238E27FC236}">
                <a16:creationId xmlns:a16="http://schemas.microsoft.com/office/drawing/2014/main" id="{6B5D059A-A2AB-77B7-5A2F-EFD0507A9D33}"/>
              </a:ext>
            </a:extLst>
          </p:cNvPr>
          <p:cNvSpPr/>
          <p:nvPr/>
        </p:nvSpPr>
        <p:spPr>
          <a:xfrm>
            <a:off x="9735918" y="2741374"/>
            <a:ext cx="748224" cy="28376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and more!</a:t>
            </a:r>
            <a:endParaRPr sz="1200" dirty="0"/>
          </a:p>
        </p:txBody>
      </p:sp>
    </p:spTree>
    <p:extLst>
      <p:ext uri="{BB962C8B-B14F-4D97-AF65-F5344CB8AC3E}">
        <p14:creationId xmlns:p14="http://schemas.microsoft.com/office/powerpoint/2010/main" val="326089823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77104-F2CD-6ACD-8FFE-B2E395392588}"/>
              </a:ext>
            </a:extLst>
          </p:cNvPr>
          <p:cNvSpPr>
            <a:spLocks noGrp="1"/>
          </p:cNvSpPr>
          <p:nvPr>
            <p:ph type="title"/>
          </p:nvPr>
        </p:nvSpPr>
        <p:spPr>
          <a:xfrm>
            <a:off x="831850" y="672149"/>
            <a:ext cx="10515600" cy="5237998"/>
          </a:xfrm>
        </p:spPr>
        <p:txBody>
          <a:bodyPr>
            <a:normAutofit/>
          </a:bodyPr>
          <a:lstStyle/>
          <a:p>
            <a:pPr algn="ctr"/>
            <a:r>
              <a:rPr lang="en-US" dirty="0"/>
              <a:t>demo time!</a:t>
            </a:r>
            <a:br>
              <a:rPr lang="en-US" dirty="0"/>
            </a:br>
            <a:br>
              <a:rPr lang="en-US" dirty="0"/>
            </a:br>
            <a:r>
              <a:rPr lang="en-US" sz="3600" dirty="0"/>
              <a:t>for future/offline viewers:</a:t>
            </a:r>
            <a:br>
              <a:rPr lang="en-US" sz="3600" dirty="0"/>
            </a:br>
            <a:br>
              <a:rPr lang="en-US" sz="3600" dirty="0"/>
            </a:br>
            <a:r>
              <a:rPr lang="en-US" sz="2400" dirty="0"/>
              <a:t>the demo included an overview of Robrix running on macOS &amp; other platforms.</a:t>
            </a:r>
            <a:br>
              <a:rPr lang="en-US" sz="2400" dirty="0"/>
            </a:br>
            <a:r>
              <a:rPr lang="en-US" sz="2400" dirty="0"/>
              <a:t> </a:t>
            </a:r>
            <a:br>
              <a:rPr lang="en-US" sz="2400" dirty="0"/>
            </a:br>
            <a:r>
              <a:rPr lang="en-US" sz="2400" dirty="0"/>
              <a:t>Check out our git repos here and run them on your own machine:</a:t>
            </a:r>
            <a:br>
              <a:rPr lang="en-US" sz="2400" dirty="0"/>
            </a:br>
            <a:r>
              <a:rPr lang="en-US" sz="2400" dirty="0">
                <a:hlinkClick r:id="rId3"/>
              </a:rPr>
              <a:t>https://github.com/project-robius/robrix</a:t>
            </a:r>
            <a:br>
              <a:rPr lang="en-US" sz="2400" dirty="0"/>
            </a:br>
            <a:r>
              <a:rPr lang="en-US" sz="2400" dirty="0">
                <a:hlinkClick r:id="rId4"/>
              </a:rPr>
              <a:t>https://github.com/moxin-org/moly</a:t>
            </a:r>
            <a:br>
              <a:rPr lang="en-US" sz="2400" dirty="0"/>
            </a:br>
            <a:r>
              <a:rPr lang="en-US" sz="2400" dirty="0">
                <a:hlinkClick r:id="rId5"/>
              </a:rPr>
              <a:t>https://github.com/makepad/makepad</a:t>
            </a:r>
            <a:endParaRPr lang="en-US" sz="4400" dirty="0"/>
          </a:p>
        </p:txBody>
      </p:sp>
      <p:sp>
        <p:nvSpPr>
          <p:cNvPr id="2" name="Slide Number Placeholder 4">
            <a:extLst>
              <a:ext uri="{FF2B5EF4-FFF2-40B4-BE49-F238E27FC236}">
                <a16:creationId xmlns:a16="http://schemas.microsoft.com/office/drawing/2014/main" id="{A5F052A9-1FB0-423D-E0FE-B90D35BB520A}"/>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pPr/>
              <a:t>44</a:t>
            </a:fld>
            <a:endParaRPr lang="en-US"/>
          </a:p>
        </p:txBody>
      </p:sp>
      <p:sp>
        <p:nvSpPr>
          <p:cNvPr id="3" name="Slide Number Placeholder 2">
            <a:extLst>
              <a:ext uri="{FF2B5EF4-FFF2-40B4-BE49-F238E27FC236}">
                <a16:creationId xmlns:a16="http://schemas.microsoft.com/office/drawing/2014/main" id="{AC001575-50E5-0F4A-C75A-EB907CCEBF17}"/>
              </a:ext>
            </a:extLst>
          </p:cNvPr>
          <p:cNvSpPr>
            <a:spLocks noGrp="1"/>
          </p:cNvSpPr>
          <p:nvPr>
            <p:ph type="sldNum" sz="quarter" idx="12"/>
          </p:nvPr>
        </p:nvSpPr>
        <p:spPr/>
        <p:txBody>
          <a:bodyPr/>
          <a:lstStyle/>
          <a:p>
            <a:fld id="{7D62C56D-5E74-2945-931D-C07ECBF0F859}" type="slidenum">
              <a:rPr lang="en-US" smtClean="0"/>
              <a:t>44</a:t>
            </a:fld>
            <a:endParaRPr lang="en-US"/>
          </a:p>
        </p:txBody>
      </p:sp>
    </p:spTree>
    <p:extLst>
      <p:ext uri="{BB962C8B-B14F-4D97-AF65-F5344CB8AC3E}">
        <p14:creationId xmlns:p14="http://schemas.microsoft.com/office/powerpoint/2010/main" val="1063054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 Brace 6">
            <a:extLst>
              <a:ext uri="{FF2B5EF4-FFF2-40B4-BE49-F238E27FC236}">
                <a16:creationId xmlns:a16="http://schemas.microsoft.com/office/drawing/2014/main" id="{4C101F49-43E7-1923-9E98-B6E2892435A0}"/>
              </a:ext>
            </a:extLst>
          </p:cNvPr>
          <p:cNvSpPr/>
          <p:nvPr/>
        </p:nvSpPr>
        <p:spPr>
          <a:xfrm>
            <a:off x="-1017039" y="1380072"/>
            <a:ext cx="10908245" cy="3124902"/>
          </a:xfrm>
          <a:prstGeom prst="bracePair">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36BEB6-33F4-116E-145A-85D4A4AF87BD}"/>
              </a:ext>
            </a:extLst>
          </p:cNvPr>
          <p:cNvSpPr>
            <a:spLocks noGrp="1"/>
          </p:cNvSpPr>
          <p:nvPr>
            <p:ph idx="1"/>
          </p:nvPr>
        </p:nvSpPr>
        <p:spPr>
          <a:xfrm>
            <a:off x="518160" y="1477330"/>
            <a:ext cx="11013440" cy="5014006"/>
          </a:xfrm>
        </p:spPr>
        <p:txBody>
          <a:bodyPr>
            <a:normAutofit fontScale="92500" lnSpcReduction="10000"/>
          </a:bodyPr>
          <a:lstStyle/>
          <a:p>
            <a:r>
              <a:rPr lang="en-US" dirty="0"/>
              <a:t>Realizing all the practical, unexciting UI features </a:t>
            </a:r>
          </a:p>
          <a:p>
            <a:r>
              <a:rPr lang="en-US" dirty="0"/>
              <a:t>Exposing &amp; abstracting platform APIs / OS services</a:t>
            </a:r>
          </a:p>
          <a:p>
            <a:r>
              <a:rPr lang="en-US" dirty="0"/>
              <a:t>Handling complex multi-step builds (Rust + others)</a:t>
            </a:r>
          </a:p>
          <a:p>
            <a:pPr lvl="1"/>
            <a:r>
              <a:rPr lang="en-US" dirty="0"/>
              <a:t>Standardizing compilation of non-Rust system glue layers</a:t>
            </a:r>
          </a:p>
          <a:p>
            <a:pPr lvl="1"/>
            <a:r>
              <a:rPr lang="en-US" dirty="0"/>
              <a:t>Supporting platform-specific toolchains and linking conventions</a:t>
            </a:r>
          </a:p>
          <a:p>
            <a:pPr lvl="1"/>
            <a:r>
              <a:rPr lang="en-US" dirty="0"/>
              <a:t>Defining and executing pre- and post-compilation steps</a:t>
            </a:r>
          </a:p>
          <a:p>
            <a:r>
              <a:rPr lang="en-US" dirty="0"/>
              <a:t>Packaging: bundling, codesigning, distributing apps</a:t>
            </a:r>
          </a:p>
          <a:p>
            <a:pPr lvl="1"/>
            <a:r>
              <a:rPr lang="en-US" dirty="0"/>
              <a:t>Required for system notifications, geolocation  </a:t>
            </a:r>
            <a:r>
              <a:rPr lang="en-US" sz="2000" dirty="0">
                <a:solidFill>
                  <a:schemeClr val="bg1">
                    <a:lumMod val="50000"/>
                  </a:schemeClr>
                </a:solidFill>
              </a:rPr>
              <a:t>(and so much more)</a:t>
            </a:r>
            <a:br>
              <a:rPr lang="en-US" sz="2000" dirty="0">
                <a:solidFill>
                  <a:schemeClr val="bg1">
                    <a:lumMod val="50000"/>
                  </a:schemeClr>
                </a:solidFill>
              </a:rPr>
            </a:br>
            <a:endParaRPr lang="en-US" sz="2000" dirty="0">
              <a:solidFill>
                <a:schemeClr val="bg1">
                  <a:lumMod val="50000"/>
                </a:schemeClr>
              </a:solidFill>
            </a:endParaRPr>
          </a:p>
          <a:p>
            <a:r>
              <a:rPr lang="en-US" dirty="0"/>
              <a:t>Maintaining high performance in the face of concurrency and async</a:t>
            </a:r>
          </a:p>
          <a:p>
            <a:pPr lvl="1"/>
            <a:r>
              <a:rPr lang="en-US" dirty="0"/>
              <a:t>Key objective: </a:t>
            </a:r>
            <a:r>
              <a:rPr lang="en-US" b="1" i="1" dirty="0"/>
              <a:t>do “nothing”</a:t>
            </a:r>
            <a:r>
              <a:rPr lang="en-US" dirty="0"/>
              <a:t> on main UI thread</a:t>
            </a:r>
          </a:p>
          <a:p>
            <a:pPr lvl="1"/>
            <a:r>
              <a:rPr lang="en-US" dirty="0"/>
              <a:t>But, UI &amp; other select platform functions </a:t>
            </a:r>
            <a:r>
              <a:rPr lang="en-US" b="1" i="1" dirty="0"/>
              <a:t>must </a:t>
            </a:r>
            <a:r>
              <a:rPr lang="en-US" dirty="0"/>
              <a:t>run on “main” thread</a:t>
            </a:r>
          </a:p>
          <a:p>
            <a:pPr lvl="1"/>
            <a:r>
              <a:rPr lang="en-US" dirty="0"/>
              <a:t>Certain APIs </a:t>
            </a:r>
            <a:r>
              <a:rPr lang="en-US" i="1" dirty="0"/>
              <a:t>require</a:t>
            </a:r>
            <a:r>
              <a:rPr lang="en-US" dirty="0"/>
              <a:t> async, others </a:t>
            </a:r>
            <a:r>
              <a:rPr lang="en-US" i="1" dirty="0"/>
              <a:t>forbid </a:t>
            </a:r>
            <a:r>
              <a:rPr lang="en-US" dirty="0"/>
              <a:t>async</a:t>
            </a:r>
          </a:p>
          <a:p>
            <a:pPr marL="0" indent="0">
              <a:buNone/>
            </a:pPr>
            <a:endParaRPr lang="en-US" dirty="0">
              <a:solidFill>
                <a:schemeClr val="bg1">
                  <a:lumMod val="65000"/>
                </a:schemeClr>
              </a:solidFill>
            </a:endParaRPr>
          </a:p>
        </p:txBody>
      </p:sp>
      <p:sp>
        <p:nvSpPr>
          <p:cNvPr id="2" name="Title 1">
            <a:extLst>
              <a:ext uri="{FF2B5EF4-FFF2-40B4-BE49-F238E27FC236}">
                <a16:creationId xmlns:a16="http://schemas.microsoft.com/office/drawing/2014/main" id="{18E3AC58-A15B-382F-0CD5-883504CDB508}"/>
              </a:ext>
            </a:extLst>
          </p:cNvPr>
          <p:cNvSpPr>
            <a:spLocks noGrp="1"/>
          </p:cNvSpPr>
          <p:nvPr>
            <p:ph type="title"/>
          </p:nvPr>
        </p:nvSpPr>
        <p:spPr/>
        <p:txBody>
          <a:bodyPr>
            <a:normAutofit/>
          </a:bodyPr>
          <a:lstStyle/>
          <a:p>
            <a:r>
              <a:rPr lang="en-US" dirty="0"/>
              <a:t>Major implementation challenges</a:t>
            </a:r>
          </a:p>
        </p:txBody>
      </p:sp>
      <p:sp>
        <p:nvSpPr>
          <p:cNvPr id="5" name="Slide Number Placeholder 4">
            <a:extLst>
              <a:ext uri="{FF2B5EF4-FFF2-40B4-BE49-F238E27FC236}">
                <a16:creationId xmlns:a16="http://schemas.microsoft.com/office/drawing/2014/main" id="{67952C78-2C7D-4EB9-2335-CDE5F1EC4295}"/>
              </a:ext>
            </a:extLst>
          </p:cNvPr>
          <p:cNvSpPr>
            <a:spLocks noGrp="1"/>
          </p:cNvSpPr>
          <p:nvPr>
            <p:ph type="sldNum" sz="quarter" idx="12"/>
          </p:nvPr>
        </p:nvSpPr>
        <p:spPr/>
        <p:txBody>
          <a:bodyPr/>
          <a:lstStyle/>
          <a:p>
            <a:fld id="{7D62C56D-5E74-2945-931D-C07ECBF0F859}" type="slidenum">
              <a:rPr lang="en-US" smtClean="0"/>
              <a:pPr/>
              <a:t>45</a:t>
            </a:fld>
            <a:endParaRPr lang="en-US"/>
          </a:p>
        </p:txBody>
      </p:sp>
      <p:sp>
        <p:nvSpPr>
          <p:cNvPr id="6" name="TextBox 5">
            <a:extLst>
              <a:ext uri="{FF2B5EF4-FFF2-40B4-BE49-F238E27FC236}">
                <a16:creationId xmlns:a16="http://schemas.microsoft.com/office/drawing/2014/main" id="{B2C1EC1B-9088-FC0E-37ED-1EC62C98F524}"/>
              </a:ext>
            </a:extLst>
          </p:cNvPr>
          <p:cNvSpPr txBox="1"/>
          <p:nvPr/>
        </p:nvSpPr>
        <p:spPr>
          <a:xfrm>
            <a:off x="10073659" y="2332543"/>
            <a:ext cx="1445583" cy="1200329"/>
          </a:xfrm>
          <a:prstGeom prst="rect">
            <a:avLst/>
          </a:prstGeom>
          <a:noFill/>
        </p:spPr>
        <p:txBody>
          <a:bodyPr wrap="square">
            <a:spAutoFit/>
          </a:bodyPr>
          <a:lstStyle/>
          <a:p>
            <a:r>
              <a:rPr lang="en-US" sz="2400" dirty="0">
                <a:solidFill>
                  <a:schemeClr val="accent1">
                    <a:lumMod val="75000"/>
                  </a:schemeClr>
                </a:solidFill>
              </a:rPr>
              <a:t>all across</a:t>
            </a:r>
          </a:p>
          <a:p>
            <a:r>
              <a:rPr lang="en-US" sz="2400" dirty="0">
                <a:solidFill>
                  <a:schemeClr val="accent1">
                    <a:lumMod val="75000"/>
                  </a:schemeClr>
                </a:solidFill>
              </a:rPr>
              <a:t>disparate</a:t>
            </a:r>
          </a:p>
          <a:p>
            <a:r>
              <a:rPr lang="en-US" sz="2400" dirty="0">
                <a:solidFill>
                  <a:schemeClr val="accent1">
                    <a:lumMod val="75000"/>
                  </a:schemeClr>
                </a:solidFill>
              </a:rPr>
              <a:t>platforms</a:t>
            </a:r>
          </a:p>
        </p:txBody>
      </p:sp>
      <p:sp>
        <p:nvSpPr>
          <p:cNvPr id="9" name="TextBox 8">
            <a:extLst>
              <a:ext uri="{FF2B5EF4-FFF2-40B4-BE49-F238E27FC236}">
                <a16:creationId xmlns:a16="http://schemas.microsoft.com/office/drawing/2014/main" id="{BD5CA4B9-02BA-5CD8-865C-B1A8D24CB512}"/>
              </a:ext>
            </a:extLst>
          </p:cNvPr>
          <p:cNvSpPr txBox="1"/>
          <p:nvPr/>
        </p:nvSpPr>
        <p:spPr>
          <a:xfrm>
            <a:off x="115073" y="1437572"/>
            <a:ext cx="753165" cy="461665"/>
          </a:xfrm>
          <a:prstGeom prst="rect">
            <a:avLst/>
          </a:prstGeom>
          <a:noFill/>
        </p:spPr>
        <p:txBody>
          <a:bodyPr wrap="square" rtlCol="0">
            <a:spAutoFit/>
          </a:bodyPr>
          <a:lstStyle/>
          <a:p>
            <a:r>
              <a:rPr lang="en-US" sz="2400" dirty="0"/>
              <a:t>⭐️</a:t>
            </a:r>
          </a:p>
        </p:txBody>
      </p:sp>
      <p:sp>
        <p:nvSpPr>
          <p:cNvPr id="12" name="TextBox 11">
            <a:extLst>
              <a:ext uri="{FF2B5EF4-FFF2-40B4-BE49-F238E27FC236}">
                <a16:creationId xmlns:a16="http://schemas.microsoft.com/office/drawing/2014/main" id="{544F9943-CFE9-1A02-BCD3-7F9B144AD96F}"/>
              </a:ext>
            </a:extLst>
          </p:cNvPr>
          <p:cNvSpPr txBox="1"/>
          <p:nvPr/>
        </p:nvSpPr>
        <p:spPr>
          <a:xfrm>
            <a:off x="115597" y="1899237"/>
            <a:ext cx="753165" cy="461665"/>
          </a:xfrm>
          <a:prstGeom prst="rect">
            <a:avLst/>
          </a:prstGeom>
          <a:noFill/>
        </p:spPr>
        <p:txBody>
          <a:bodyPr wrap="square" rtlCol="0">
            <a:spAutoFit/>
          </a:bodyPr>
          <a:lstStyle/>
          <a:p>
            <a:r>
              <a:rPr lang="en-US" sz="2400" dirty="0"/>
              <a:t>⭐️</a:t>
            </a:r>
          </a:p>
        </p:txBody>
      </p:sp>
      <p:sp>
        <p:nvSpPr>
          <p:cNvPr id="13" name="TextBox 12">
            <a:extLst>
              <a:ext uri="{FF2B5EF4-FFF2-40B4-BE49-F238E27FC236}">
                <a16:creationId xmlns:a16="http://schemas.microsoft.com/office/drawing/2014/main" id="{C38AA339-E381-8676-3280-933476DD3065}"/>
              </a:ext>
            </a:extLst>
          </p:cNvPr>
          <p:cNvSpPr txBox="1"/>
          <p:nvPr/>
        </p:nvSpPr>
        <p:spPr>
          <a:xfrm>
            <a:off x="114549" y="4774411"/>
            <a:ext cx="753165" cy="461665"/>
          </a:xfrm>
          <a:prstGeom prst="rect">
            <a:avLst/>
          </a:prstGeom>
          <a:noFill/>
        </p:spPr>
        <p:txBody>
          <a:bodyPr wrap="square" rtlCol="0">
            <a:spAutoFit/>
          </a:bodyPr>
          <a:lstStyle/>
          <a:p>
            <a:r>
              <a:rPr lang="en-US" sz="2400" dirty="0"/>
              <a:t>⭐️</a:t>
            </a:r>
          </a:p>
        </p:txBody>
      </p:sp>
    </p:spTree>
    <p:extLst>
      <p:ext uri="{BB962C8B-B14F-4D97-AF65-F5344CB8AC3E}">
        <p14:creationId xmlns:p14="http://schemas.microsoft.com/office/powerpoint/2010/main" val="104925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 presetClass="entr" presetSubtype="8"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 calcmode="lin" valueType="num">
                                      <p:cBhvr additive="base">
                                        <p:cTn id="9" dur="500" fill="hold"/>
                                        <p:tgtEl>
                                          <p:spTgt spid="9"/>
                                        </p:tgtEl>
                                        <p:attrNameLst>
                                          <p:attrName>ppt_x</p:attrName>
                                        </p:attrNameLst>
                                      </p:cBhvr>
                                      <p:tavLst>
                                        <p:tav tm="0">
                                          <p:val>
                                            <p:strVal val="0-#ppt_w/2"/>
                                          </p:val>
                                        </p:tav>
                                        <p:tav tm="100000">
                                          <p:val>
                                            <p:strVal val="#ppt_x"/>
                                          </p:val>
                                        </p:tav>
                                      </p:tavLst>
                                    </p:anim>
                                    <p:anim calcmode="lin" valueType="num">
                                      <p:cBhvr additive="base">
                                        <p:cTn id="1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right)">
                                      <p:cBhvr>
                                        <p:cTn id="39" dur="500"/>
                                        <p:tgtEl>
                                          <p:spTgt spid="6"/>
                                        </p:tgtEl>
                                      </p:cBhvr>
                                    </p:animEffect>
                                  </p:childTnLst>
                                </p:cTn>
                              </p:par>
                            </p:childTnLst>
                          </p:cTn>
                        </p:par>
                        <p:par>
                          <p:cTn id="40" fill="hold">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right)">
                                      <p:cBhvr>
                                        <p:cTn id="43" dur="20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childTnLst>
                                </p:cTn>
                              </p:par>
                              <p:par>
                                <p:cTn id="48" presetID="2" presetClass="entr" presetSubtype="8"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additive="base">
                                        <p:cTn id="50" dur="500" fill="hold"/>
                                        <p:tgtEl>
                                          <p:spTgt spid="13"/>
                                        </p:tgtEl>
                                        <p:attrNameLst>
                                          <p:attrName>ppt_x</p:attrName>
                                        </p:attrNameLst>
                                      </p:cBhvr>
                                      <p:tavLst>
                                        <p:tav tm="0">
                                          <p:val>
                                            <p:strVal val="0-#ppt_w/2"/>
                                          </p:val>
                                        </p:tav>
                                        <p:tav tm="100000">
                                          <p:val>
                                            <p:strVal val="#ppt_x"/>
                                          </p:val>
                                        </p:tav>
                                      </p:tavLst>
                                    </p:anim>
                                    <p:anim calcmode="lin" valueType="num">
                                      <p:cBhvr additive="base">
                                        <p:cTn id="51" dur="500" fill="hold"/>
                                        <p:tgtEl>
                                          <p:spTgt spid="13"/>
                                        </p:tgtEl>
                                        <p:attrNameLst>
                                          <p:attrName>ppt_y</p:attrName>
                                        </p:attrNameLst>
                                      </p:cBhvr>
                                      <p:tavLst>
                                        <p:tav tm="0">
                                          <p:val>
                                            <p:strVal val="#ppt_y"/>
                                          </p:val>
                                        </p:tav>
                                        <p:tav tm="100000">
                                          <p:val>
                                            <p:strVal val="#ppt_y"/>
                                          </p:val>
                                        </p:tav>
                                      </p:tavLst>
                                    </p:anim>
                                  </p:childTnLst>
                                </p:cTn>
                              </p:par>
                              <p:par>
                                <p:cTn id="52" presetID="1" presetClass="entr" presetSubtype="0" fill="hold" grpId="0" nodeType="with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6" grpId="0"/>
      <p:bldP spid="9" grpId="0"/>
      <p:bldP spid="12"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0749A049-600C-D9A8-6B4D-F5563FCC6868}"/>
              </a:ext>
            </a:extLst>
          </p:cNvPr>
          <p:cNvSpPr txBox="1">
            <a:spLocks/>
          </p:cNvSpPr>
          <p:nvPr/>
        </p:nvSpPr>
        <p:spPr>
          <a:xfrm>
            <a:off x="3920872" y="4161022"/>
            <a:ext cx="8216244" cy="162783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600" dirty="0"/>
              <a:t>Deep dive into a real app</a:t>
            </a:r>
          </a:p>
          <a:p>
            <a:endParaRPr lang="en-US" sz="5200" dirty="0"/>
          </a:p>
          <a:p>
            <a:r>
              <a:rPr lang="en-US" sz="5200" dirty="0"/>
              <a:t>     The inner workings of Robrix</a:t>
            </a:r>
          </a:p>
        </p:txBody>
      </p:sp>
      <p:sp>
        <p:nvSpPr>
          <p:cNvPr id="3" name="Slide Number Placeholder 2">
            <a:extLst>
              <a:ext uri="{FF2B5EF4-FFF2-40B4-BE49-F238E27FC236}">
                <a16:creationId xmlns:a16="http://schemas.microsoft.com/office/drawing/2014/main" id="{C1C02312-1BE7-11F9-D680-391ECCD833D7}"/>
              </a:ext>
            </a:extLst>
          </p:cNvPr>
          <p:cNvSpPr>
            <a:spLocks noGrp="1"/>
          </p:cNvSpPr>
          <p:nvPr>
            <p:ph type="sldNum" sz="quarter" idx="12"/>
          </p:nvPr>
        </p:nvSpPr>
        <p:spPr/>
        <p:txBody>
          <a:bodyPr/>
          <a:lstStyle/>
          <a:p>
            <a:fld id="{7D62C56D-5E74-2945-931D-C07ECBF0F859}" type="slidenum">
              <a:rPr lang="en-US" smtClean="0"/>
              <a:pPr/>
              <a:t>46</a:t>
            </a:fld>
            <a:endParaRPr lang="en-US" dirty="0"/>
          </a:p>
        </p:txBody>
      </p:sp>
    </p:spTree>
    <p:extLst>
      <p:ext uri="{BB962C8B-B14F-4D97-AF65-F5344CB8AC3E}">
        <p14:creationId xmlns:p14="http://schemas.microsoft.com/office/powerpoint/2010/main" val="3089198191"/>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A040-B86D-3A96-1381-86284495C6E0}"/>
              </a:ext>
            </a:extLst>
          </p:cNvPr>
          <p:cNvSpPr>
            <a:spLocks noGrp="1"/>
          </p:cNvSpPr>
          <p:nvPr>
            <p:ph type="title"/>
          </p:nvPr>
        </p:nvSpPr>
        <p:spPr>
          <a:xfrm>
            <a:off x="540738" y="151765"/>
            <a:ext cx="11013440" cy="1325563"/>
          </a:xfrm>
        </p:spPr>
        <p:txBody>
          <a:bodyPr>
            <a:normAutofit/>
          </a:bodyPr>
          <a:lstStyle/>
          <a:p>
            <a:r>
              <a:rPr lang="en-US" dirty="0"/>
              <a:t>Demystifying a complex Rust app</a:t>
            </a:r>
          </a:p>
        </p:txBody>
      </p:sp>
      <p:sp>
        <p:nvSpPr>
          <p:cNvPr id="3" name="Content Placeholder 2">
            <a:extLst>
              <a:ext uri="{FF2B5EF4-FFF2-40B4-BE49-F238E27FC236}">
                <a16:creationId xmlns:a16="http://schemas.microsoft.com/office/drawing/2014/main" id="{595AD26F-EAF3-83EF-79BC-DFED3EA76128}"/>
              </a:ext>
            </a:extLst>
          </p:cNvPr>
          <p:cNvSpPr>
            <a:spLocks noGrp="1"/>
          </p:cNvSpPr>
          <p:nvPr>
            <p:ph idx="1"/>
          </p:nvPr>
        </p:nvSpPr>
        <p:spPr>
          <a:xfrm>
            <a:off x="597183" y="1477328"/>
            <a:ext cx="5182729" cy="4818061"/>
          </a:xfrm>
        </p:spPr>
        <p:txBody>
          <a:bodyPr>
            <a:normAutofit/>
          </a:bodyPr>
          <a:lstStyle/>
          <a:p>
            <a:pPr marL="0" indent="0">
              <a:buNone/>
            </a:pPr>
            <a:r>
              <a:rPr lang="en-US" sz="3600" b="1" dirty="0">
                <a:solidFill>
                  <a:schemeClr val="accent6">
                    <a:lumMod val="75000"/>
                  </a:schemeClr>
                </a:solidFill>
              </a:rPr>
              <a:t>Goals</a:t>
            </a:r>
          </a:p>
          <a:p>
            <a:pPr marL="285750" indent="-217488"/>
            <a:r>
              <a:rPr lang="en-US" dirty="0"/>
              <a:t>Go deeper than a visual demo</a:t>
            </a:r>
          </a:p>
          <a:p>
            <a:pPr lvl="1"/>
            <a:r>
              <a:rPr lang="en-US" dirty="0"/>
              <a:t>Give a feel for what app dev and UI design in Rust can look like</a:t>
            </a:r>
          </a:p>
          <a:p>
            <a:pPr marL="285750" indent="-217488"/>
            <a:r>
              <a:rPr lang="en-US" dirty="0"/>
              <a:t>Show off select components</a:t>
            </a:r>
          </a:p>
          <a:p>
            <a:pPr marL="285750" indent="-217488"/>
            <a:r>
              <a:rPr lang="en-US" dirty="0"/>
              <a:t>Inspire you to start using Makepad &amp; Robius to</a:t>
            </a:r>
            <a:br>
              <a:rPr lang="en-US" dirty="0"/>
            </a:br>
            <a:r>
              <a:rPr lang="en-US" dirty="0"/>
              <a:t>build your own apps</a:t>
            </a:r>
          </a:p>
        </p:txBody>
      </p:sp>
      <p:sp>
        <p:nvSpPr>
          <p:cNvPr id="4" name="Slide Number Placeholder 3">
            <a:extLst>
              <a:ext uri="{FF2B5EF4-FFF2-40B4-BE49-F238E27FC236}">
                <a16:creationId xmlns:a16="http://schemas.microsoft.com/office/drawing/2014/main" id="{4EAB2B4D-E509-4EBD-AA61-74F71C1D14F6}"/>
              </a:ext>
            </a:extLst>
          </p:cNvPr>
          <p:cNvSpPr>
            <a:spLocks noGrp="1"/>
          </p:cNvSpPr>
          <p:nvPr>
            <p:ph type="sldNum" sz="quarter" idx="12"/>
          </p:nvPr>
        </p:nvSpPr>
        <p:spPr/>
        <p:txBody>
          <a:bodyPr/>
          <a:lstStyle/>
          <a:p>
            <a:fld id="{7D62C56D-5E74-2945-931D-C07ECBF0F859}" type="slidenum">
              <a:rPr lang="en-US" smtClean="0"/>
              <a:pPr/>
              <a:t>47</a:t>
            </a:fld>
            <a:endParaRPr lang="en-US"/>
          </a:p>
        </p:txBody>
      </p:sp>
      <p:sp>
        <p:nvSpPr>
          <p:cNvPr id="7" name="Content Placeholder 2">
            <a:extLst>
              <a:ext uri="{FF2B5EF4-FFF2-40B4-BE49-F238E27FC236}">
                <a16:creationId xmlns:a16="http://schemas.microsoft.com/office/drawing/2014/main" id="{4A81C74F-0E6A-46CD-6067-7D8C895357EE}"/>
              </a:ext>
            </a:extLst>
          </p:cNvPr>
          <p:cNvSpPr txBox="1">
            <a:spLocks/>
          </p:cNvSpPr>
          <p:nvPr/>
        </p:nvSpPr>
        <p:spPr>
          <a:xfrm>
            <a:off x="6416605" y="1477327"/>
            <a:ext cx="5182729"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dirty="0">
                <a:solidFill>
                  <a:schemeClr val="accent2">
                    <a:lumMod val="75000"/>
                  </a:schemeClr>
                </a:solidFill>
              </a:rPr>
              <a:t>Non-goals</a:t>
            </a:r>
          </a:p>
          <a:p>
            <a:pPr marL="285750" indent="-217488"/>
            <a:r>
              <a:rPr lang="en-US" dirty="0"/>
              <a:t>Be a comprehensive tutorial</a:t>
            </a:r>
          </a:p>
          <a:p>
            <a:pPr marL="285750" indent="-217488"/>
            <a:r>
              <a:rPr lang="en-US" dirty="0"/>
              <a:t>Make you an expert on Rust, Makepad, or UI dev</a:t>
            </a:r>
          </a:p>
          <a:p>
            <a:pPr marL="285750" indent="-217488"/>
            <a:r>
              <a:rPr lang="en-US" dirty="0"/>
              <a:t>Advise on best design or implementation practices</a:t>
            </a:r>
          </a:p>
          <a:p>
            <a:pPr marL="285750" indent="-217488"/>
            <a:endParaRPr lang="en-US" dirty="0"/>
          </a:p>
        </p:txBody>
      </p:sp>
      <p:cxnSp>
        <p:nvCxnSpPr>
          <p:cNvPr id="9" name="Straight Connector 8">
            <a:extLst>
              <a:ext uri="{FF2B5EF4-FFF2-40B4-BE49-F238E27FC236}">
                <a16:creationId xmlns:a16="http://schemas.microsoft.com/office/drawing/2014/main" id="{B6D12E9E-D386-9783-8170-E2F1A95D4845}"/>
              </a:ext>
            </a:extLst>
          </p:cNvPr>
          <p:cNvCxnSpPr>
            <a:cxnSpLocks/>
          </p:cNvCxnSpPr>
          <p:nvPr/>
        </p:nvCxnSpPr>
        <p:spPr>
          <a:xfrm>
            <a:off x="6084425" y="2118169"/>
            <a:ext cx="0" cy="2777922"/>
          </a:xfrm>
          <a:prstGeom prst="line">
            <a:avLst/>
          </a:prstGeom>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6A667949-C6EA-3827-5390-B21C0B7950CA}"/>
              </a:ext>
            </a:extLst>
          </p:cNvPr>
          <p:cNvSpPr/>
          <p:nvPr/>
        </p:nvSpPr>
        <p:spPr>
          <a:xfrm>
            <a:off x="1838606" y="5380672"/>
            <a:ext cx="8491638" cy="1169360"/>
          </a:xfrm>
          <a:prstGeom prst="roundRect">
            <a:avLst>
              <a:gd name="adj" fmla="val 38484"/>
            </a:avLst>
          </a:prstGeom>
          <a:solidFill>
            <a:srgbClr val="FFE800"/>
          </a:solidFill>
          <a:effectLst>
            <a:outerShdw blurRad="281625" dist="171717" dir="5521287" sx="101872" sy="101872"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800" dirty="0">
                <a:solidFill>
                  <a:schemeClr val="tx1"/>
                </a:solidFill>
              </a:rPr>
              <a:t>For more, see the Makepad demo room/booth (3pm) </a:t>
            </a:r>
            <a:br>
              <a:rPr lang="en-US" sz="2800" dirty="0">
                <a:solidFill>
                  <a:schemeClr val="tx1"/>
                </a:solidFill>
              </a:rPr>
            </a:br>
            <a:r>
              <a:rPr lang="en-US" sz="2800" dirty="0">
                <a:solidFill>
                  <a:schemeClr val="tx1"/>
                </a:solidFill>
              </a:rPr>
              <a:t>or the Makepad workshop on Thursday</a:t>
            </a:r>
          </a:p>
        </p:txBody>
      </p:sp>
    </p:spTree>
    <p:extLst>
      <p:ext uri="{BB962C8B-B14F-4D97-AF65-F5344CB8AC3E}">
        <p14:creationId xmlns:p14="http://schemas.microsoft.com/office/powerpoint/2010/main" val="292615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21E22-3196-F4DA-9A99-F3C9371650C2}"/>
              </a:ext>
            </a:extLst>
          </p:cNvPr>
          <p:cNvSpPr>
            <a:spLocks noGrp="1"/>
          </p:cNvSpPr>
          <p:nvPr>
            <p:ph type="title"/>
          </p:nvPr>
        </p:nvSpPr>
        <p:spPr>
          <a:xfrm>
            <a:off x="518159" y="82315"/>
            <a:ext cx="11574117" cy="1325563"/>
          </a:xfrm>
        </p:spPr>
        <p:txBody>
          <a:bodyPr>
            <a:normAutofit/>
          </a:bodyPr>
          <a:lstStyle/>
          <a:p>
            <a:r>
              <a:rPr lang="en-US" dirty="0"/>
              <a:t>Outline: a deep dive into M+R via Robrix</a:t>
            </a:r>
          </a:p>
        </p:txBody>
      </p:sp>
      <p:sp>
        <p:nvSpPr>
          <p:cNvPr id="3" name="Content Placeholder 2">
            <a:extLst>
              <a:ext uri="{FF2B5EF4-FFF2-40B4-BE49-F238E27FC236}">
                <a16:creationId xmlns:a16="http://schemas.microsoft.com/office/drawing/2014/main" id="{53172D5E-8769-0E46-0364-8755AE638899}"/>
              </a:ext>
            </a:extLst>
          </p:cNvPr>
          <p:cNvSpPr>
            <a:spLocks noGrp="1"/>
          </p:cNvSpPr>
          <p:nvPr>
            <p:ph idx="1"/>
          </p:nvPr>
        </p:nvSpPr>
        <p:spPr>
          <a:xfrm>
            <a:off x="518160" y="1477328"/>
            <a:ext cx="6137832" cy="5311059"/>
          </a:xfrm>
        </p:spPr>
        <p:txBody>
          <a:bodyPr>
            <a:normAutofit fontScale="92500"/>
          </a:bodyPr>
          <a:lstStyle/>
          <a:p>
            <a:r>
              <a:rPr lang="en-US" dirty="0"/>
              <a:t>The basic View/Widget structure</a:t>
            </a:r>
          </a:p>
          <a:p>
            <a:pPr marL="520700" lvl="1" indent="-227013"/>
            <a:r>
              <a:rPr lang="en-US" dirty="0"/>
              <a:t>And how to compose multiple views</a:t>
            </a:r>
          </a:p>
          <a:p>
            <a:r>
              <a:rPr lang="en-US" dirty="0"/>
              <a:t>Handling native gestures (long-press)</a:t>
            </a:r>
          </a:p>
          <a:p>
            <a:pPr marL="520700" lvl="1" indent="-227013"/>
            <a:r>
              <a:rPr lang="en-US" dirty="0"/>
              <a:t>How it’s triggered deep in the platform layer</a:t>
            </a:r>
          </a:p>
          <a:p>
            <a:pPr marL="520700" lvl="1" indent="-227013"/>
            <a:r>
              <a:rPr lang="en-US" dirty="0"/>
              <a:t>How we abstract &amp; deliver it to the app logic</a:t>
            </a:r>
          </a:p>
          <a:p>
            <a:r>
              <a:rPr lang="en-US" dirty="0"/>
              <a:t>Cross-widget interaction via </a:t>
            </a:r>
            <a:r>
              <a:rPr lang="en-US" sz="2500" dirty="0">
                <a:latin typeface="PT Mono" panose="02060509020205020204" pitchFamily="49" charset="77"/>
              </a:rPr>
              <a:t>Action</a:t>
            </a:r>
            <a:r>
              <a:rPr lang="en-US" dirty="0"/>
              <a:t>s</a:t>
            </a:r>
          </a:p>
          <a:p>
            <a:pPr marL="520700" lvl="1" indent="-227013"/>
            <a:r>
              <a:rPr lang="en-US" dirty="0"/>
              <a:t>e.g., long-pressing a Message widget will emit an action that tells the top-level App</a:t>
            </a:r>
            <a:br>
              <a:rPr lang="en-US" dirty="0"/>
            </a:br>
            <a:r>
              <a:rPr lang="en-US" dirty="0"/>
              <a:t>to show a custom context menu </a:t>
            </a:r>
            <a:br>
              <a:rPr lang="en-US" dirty="0"/>
            </a:br>
            <a:endParaRPr lang="en-US" dirty="0"/>
          </a:p>
          <a:p>
            <a:r>
              <a:rPr lang="en-US" dirty="0"/>
              <a:t>Using native platform features easily</a:t>
            </a:r>
          </a:p>
          <a:p>
            <a:pPr lvl="1"/>
            <a:r>
              <a:rPr lang="en-US" dirty="0"/>
              <a:t>Sending your current location to a chat room using our </a:t>
            </a:r>
            <a:r>
              <a:rPr lang="en-US" sz="2200" dirty="0">
                <a:latin typeface="PT Mono" panose="02060509020205020204" pitchFamily="49" charset="77"/>
              </a:rPr>
              <a:t>robius-location</a:t>
            </a:r>
            <a:r>
              <a:rPr lang="en-US" dirty="0"/>
              <a:t> crate</a:t>
            </a:r>
          </a:p>
        </p:txBody>
      </p:sp>
      <p:sp>
        <p:nvSpPr>
          <p:cNvPr id="4" name="Slide Number Placeholder 3">
            <a:extLst>
              <a:ext uri="{FF2B5EF4-FFF2-40B4-BE49-F238E27FC236}">
                <a16:creationId xmlns:a16="http://schemas.microsoft.com/office/drawing/2014/main" id="{1A512B78-D8BE-E618-D71D-B112AAA16CC0}"/>
              </a:ext>
            </a:extLst>
          </p:cNvPr>
          <p:cNvSpPr>
            <a:spLocks noGrp="1"/>
          </p:cNvSpPr>
          <p:nvPr>
            <p:ph type="sldNum" sz="quarter" idx="12"/>
          </p:nvPr>
        </p:nvSpPr>
        <p:spPr/>
        <p:txBody>
          <a:bodyPr/>
          <a:lstStyle/>
          <a:p>
            <a:fld id="{7D62C56D-5E74-2945-931D-C07ECBF0F859}" type="slidenum">
              <a:rPr lang="en-US" smtClean="0"/>
              <a:pPr/>
              <a:t>48</a:t>
            </a:fld>
            <a:endParaRPr lang="en-US"/>
          </a:p>
        </p:txBody>
      </p:sp>
      <p:pic>
        <p:nvPicPr>
          <p:cNvPr id="8" name="Picture 7" descr="A screenshot of a phone&#10;&#10;AI-generated content may be incorrect.">
            <a:extLst>
              <a:ext uri="{FF2B5EF4-FFF2-40B4-BE49-F238E27FC236}">
                <a16:creationId xmlns:a16="http://schemas.microsoft.com/office/drawing/2014/main" id="{0A254995-C838-4F66-1AC4-B17244168DCE}"/>
              </a:ext>
            </a:extLst>
          </p:cNvPr>
          <p:cNvPicPr>
            <a:picLocks noChangeAspect="1"/>
          </p:cNvPicPr>
          <p:nvPr/>
        </p:nvPicPr>
        <p:blipFill>
          <a:blip r:embed="rId3"/>
          <a:srcRect l="341" t="74386" r="766"/>
          <a:stretch/>
        </p:blipFill>
        <p:spPr>
          <a:xfrm>
            <a:off x="7111983" y="5237931"/>
            <a:ext cx="2333350" cy="131976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49441667-220C-8686-8E64-71F0E59BB353}"/>
              </a:ext>
            </a:extLst>
          </p:cNvPr>
          <p:cNvPicPr>
            <a:picLocks noChangeAspect="1"/>
          </p:cNvPicPr>
          <p:nvPr/>
        </p:nvPicPr>
        <p:blipFill>
          <a:blip r:embed="rId4"/>
          <a:stretch>
            <a:fillRect/>
          </a:stretch>
        </p:blipFill>
        <p:spPr>
          <a:xfrm>
            <a:off x="6537890" y="1275361"/>
            <a:ext cx="5708105" cy="3898218"/>
          </a:xfrm>
          <a:prstGeom prst="rect">
            <a:avLst/>
          </a:prstGeom>
        </p:spPr>
      </p:pic>
    </p:spTree>
    <p:extLst>
      <p:ext uri="{BB962C8B-B14F-4D97-AF65-F5344CB8AC3E}">
        <p14:creationId xmlns:p14="http://schemas.microsoft.com/office/powerpoint/2010/main" val="2052343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76563-866B-F560-9683-77320A5392C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5678B82-86EC-7FCA-9969-42E3D32D6286}"/>
              </a:ext>
            </a:extLst>
          </p:cNvPr>
          <p:cNvSpPr>
            <a:spLocks noGrp="1"/>
          </p:cNvSpPr>
          <p:nvPr>
            <p:ph type="title"/>
          </p:nvPr>
        </p:nvSpPr>
        <p:spPr>
          <a:xfrm>
            <a:off x="831850" y="796134"/>
            <a:ext cx="10515600" cy="4767756"/>
          </a:xfrm>
        </p:spPr>
        <p:txBody>
          <a:bodyPr>
            <a:normAutofit/>
          </a:bodyPr>
          <a:lstStyle/>
          <a:p>
            <a:pPr algn="ctr"/>
            <a:r>
              <a:rPr lang="en-US" dirty="0"/>
              <a:t>code exploration!</a:t>
            </a:r>
            <a:br>
              <a:rPr lang="en-US" dirty="0"/>
            </a:br>
            <a:br>
              <a:rPr lang="en-US" dirty="0"/>
            </a:br>
            <a:r>
              <a:rPr lang="en-US" sz="3600" dirty="0"/>
              <a:t>Basic View/Widget composition</a:t>
            </a:r>
            <a:br>
              <a:rPr lang="en-US" sz="3600" dirty="0"/>
            </a:br>
            <a:r>
              <a:rPr lang="en-US" sz="3600" dirty="0"/>
              <a:t>with the </a:t>
            </a:r>
            <a:r>
              <a:rPr lang="en-US" sz="3600" dirty="0" err="1"/>
              <a:t>LocationPreview</a:t>
            </a:r>
            <a:br>
              <a:rPr lang="en-US" sz="3600" dirty="0"/>
            </a:br>
            <a:endParaRPr lang="en-US" sz="4400" dirty="0"/>
          </a:p>
        </p:txBody>
      </p:sp>
      <p:sp>
        <p:nvSpPr>
          <p:cNvPr id="2" name="Slide Number Placeholder 4">
            <a:extLst>
              <a:ext uri="{FF2B5EF4-FFF2-40B4-BE49-F238E27FC236}">
                <a16:creationId xmlns:a16="http://schemas.microsoft.com/office/drawing/2014/main" id="{CD2EC1AF-196C-9D57-2648-15239AEBB589}"/>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pPr/>
              <a:t>49</a:t>
            </a:fld>
            <a:endParaRPr lang="en-US"/>
          </a:p>
        </p:txBody>
      </p:sp>
      <p:sp>
        <p:nvSpPr>
          <p:cNvPr id="3" name="Slide Number Placeholder 2">
            <a:extLst>
              <a:ext uri="{FF2B5EF4-FFF2-40B4-BE49-F238E27FC236}">
                <a16:creationId xmlns:a16="http://schemas.microsoft.com/office/drawing/2014/main" id="{C1423D7D-6550-D2C0-9C49-8020531AC017}"/>
              </a:ext>
            </a:extLst>
          </p:cNvPr>
          <p:cNvSpPr>
            <a:spLocks noGrp="1"/>
          </p:cNvSpPr>
          <p:nvPr>
            <p:ph type="sldNum" sz="quarter" idx="12"/>
          </p:nvPr>
        </p:nvSpPr>
        <p:spPr/>
        <p:txBody>
          <a:bodyPr/>
          <a:lstStyle/>
          <a:p>
            <a:fld id="{7D62C56D-5E74-2945-931D-C07ECBF0F859}" type="slidenum">
              <a:rPr lang="en-US" smtClean="0"/>
              <a:t>49</a:t>
            </a:fld>
            <a:endParaRPr lang="en-US"/>
          </a:p>
        </p:txBody>
      </p:sp>
    </p:spTree>
    <p:extLst>
      <p:ext uri="{BB962C8B-B14F-4D97-AF65-F5344CB8AC3E}">
        <p14:creationId xmlns:p14="http://schemas.microsoft.com/office/powerpoint/2010/main" val="483097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338F5DE1-1846-983F-4D65-D3ED57545229}"/>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FEBB0362-7D0C-0402-36F8-A6DF922F2345}"/>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717A0A17-2AB8-E4E7-B0B8-40910722F7DA}"/>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6" name="Google Shape;136;p30" descr="Frame 3.svg">
            <a:extLst>
              <a:ext uri="{FF2B5EF4-FFF2-40B4-BE49-F238E27FC236}">
                <a16:creationId xmlns:a16="http://schemas.microsoft.com/office/drawing/2014/main" id="{10D9643E-8E67-C440-10FD-FB0662A602EE}"/>
              </a:ext>
            </a:extLst>
          </p:cNvPr>
          <p:cNvPicPr preferRelativeResize="0"/>
          <p:nvPr/>
        </p:nvPicPr>
        <p:blipFill rotWithShape="1">
          <a:blip r:embed="rId4">
            <a:alphaModFix/>
          </a:blip>
          <a:srcRect r="53767"/>
          <a:stretch>
            <a:fillRect/>
          </a:stretch>
        </p:blipFill>
        <p:spPr>
          <a:xfrm>
            <a:off x="508000" y="6314224"/>
            <a:ext cx="3006262" cy="248657"/>
          </a:xfrm>
          <a:prstGeom prst="rect">
            <a:avLst/>
          </a:prstGeom>
          <a:noFill/>
          <a:ln>
            <a:noFill/>
          </a:ln>
        </p:spPr>
      </p:pic>
      <p:pic>
        <p:nvPicPr>
          <p:cNvPr id="2" name="Google Shape;136;p30" descr="Frame 3.svg">
            <a:extLst>
              <a:ext uri="{FF2B5EF4-FFF2-40B4-BE49-F238E27FC236}">
                <a16:creationId xmlns:a16="http://schemas.microsoft.com/office/drawing/2014/main" id="{3441272A-A339-7AD6-051B-3BF275FC4BE0}"/>
              </a:ext>
            </a:extLst>
          </p:cNvPr>
          <p:cNvPicPr preferRelativeResize="0"/>
          <p:nvPr/>
        </p:nvPicPr>
        <p:blipFill rotWithShape="1">
          <a:blip r:embed="rId4">
            <a:alphaModFix/>
          </a:blip>
          <a:srcRect l="46233"/>
          <a:stretch>
            <a:fillRect/>
          </a:stretch>
        </p:blipFill>
        <p:spPr>
          <a:xfrm>
            <a:off x="3578998" y="6314224"/>
            <a:ext cx="3496138" cy="248657"/>
          </a:xfrm>
          <a:prstGeom prst="rect">
            <a:avLst/>
          </a:prstGeom>
          <a:noFill/>
          <a:ln>
            <a:noFill/>
          </a:ln>
        </p:spPr>
      </p:pic>
      <p:pic>
        <p:nvPicPr>
          <p:cNvPr id="3" name="Graphic 2">
            <a:extLst>
              <a:ext uri="{FF2B5EF4-FFF2-40B4-BE49-F238E27FC236}">
                <a16:creationId xmlns:a16="http://schemas.microsoft.com/office/drawing/2014/main" id="{C8771EDA-E5AB-E86B-C83D-0FD28B91B5F4}"/>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137" t="-28587" r="1109" b="-12338"/>
          <a:stretch/>
        </p:blipFill>
        <p:spPr>
          <a:xfrm rot="21168237">
            <a:off x="8979547" y="4867234"/>
            <a:ext cx="1670466" cy="1584782"/>
          </a:xfrm>
          <a:prstGeom prst="ellipse">
            <a:avLst/>
          </a:prstGeom>
        </p:spPr>
      </p:pic>
      <p:sp>
        <p:nvSpPr>
          <p:cNvPr id="4" name="Rounded Rectangular Callout 3">
            <a:extLst>
              <a:ext uri="{FF2B5EF4-FFF2-40B4-BE49-F238E27FC236}">
                <a16:creationId xmlns:a16="http://schemas.microsoft.com/office/drawing/2014/main" id="{FECD6640-27CC-37B6-8053-BC6946D847E9}"/>
              </a:ext>
            </a:extLst>
          </p:cNvPr>
          <p:cNvSpPr/>
          <p:nvPr/>
        </p:nvSpPr>
        <p:spPr>
          <a:xfrm>
            <a:off x="916615" y="563729"/>
            <a:ext cx="10266391" cy="3781947"/>
          </a:xfrm>
          <a:prstGeom prst="wedgeRoundRectCallout">
            <a:avLst>
              <a:gd name="adj1" fmla="val 33999"/>
              <a:gd name="adj2" fmla="val 78713"/>
              <a:gd name="adj3" fmla="val 16667"/>
            </a:avLst>
          </a:prstGeom>
          <a:solidFill>
            <a:sysClr val="window" lastClr="FFFFFF">
              <a:lumMod val="95000"/>
            </a:sysClr>
          </a:solidFill>
          <a:ln w="12700" cap="flat" cmpd="sng" algn="ctr">
            <a:noFill/>
            <a:prstDash val="solid"/>
            <a:miter lim="800000"/>
          </a:ln>
          <a:effectLst>
            <a:outerShdw blurRad="368148" dist="38100" dir="2700000" algn="tl" rotWithShape="0">
              <a:prstClr val="black">
                <a:alpha val="40000"/>
              </a:prstClr>
            </a:outerShdw>
          </a:effectLst>
        </p:spPr>
        <p:txBody>
          <a:bodyPr rtlCol="0" anchor="ctr"/>
          <a:lstStyle/>
          <a:p>
            <a:pPr marL="514350" marR="0" lvl="0" indent="-514350" defTabSz="914400" eaLnBrk="1" fontAlgn="auto" latinLnBrk="0" hangingPunct="1">
              <a:lnSpc>
                <a:spcPct val="90000"/>
              </a:lnSpc>
              <a:spcBef>
                <a:spcPts val="1000"/>
              </a:spcBef>
              <a:spcAft>
                <a:spcPts val="60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High-performance UI framework in pure Rust</a:t>
            </a:r>
            <a:endParaRPr kumimoji="0" lang="en-US" sz="2400" b="0" i="0" u="none" strike="noStrike" kern="0" cap="none" spc="0" normalizeH="0" baseline="0" noProof="0" dirty="0">
              <a:ln>
                <a:noFill/>
              </a:ln>
              <a:solidFill>
                <a:prstClr val="black"/>
              </a:solidFill>
              <a:effectLst/>
              <a:uLnTx/>
              <a:uFillTx/>
              <a:latin typeface="Tenorite" pitchFamily="2" charset="0"/>
              <a:ea typeface="+mn-ea"/>
              <a:cs typeface="+mn-cs"/>
            </a:endParaRPr>
          </a:p>
          <a:p>
            <a:pPr marL="971550" marR="0" lvl="1" indent="-392113" defTabSz="91440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Custom DSL for UI design: mixed immediate + retained mode</a:t>
            </a:r>
          </a:p>
          <a:p>
            <a:pPr marL="971550" marR="0" lvl="1" indent="-392113" defTabSz="91440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Shader-based styling with built-in hot reload</a:t>
            </a:r>
          </a:p>
          <a:p>
            <a:pPr marL="514350" marR="0" lvl="0" indent="-514350" defTabSz="914400" eaLnBrk="1" fontAlgn="auto" latinLnBrk="0" hangingPunct="1">
              <a:lnSpc>
                <a:spcPct val="90000"/>
              </a:lnSpc>
              <a:spcBef>
                <a:spcPts val="1000"/>
              </a:spcBef>
              <a:spcAft>
                <a:spcPts val="60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Lightweight &amp; efficient; ~10-second compile time</a:t>
            </a:r>
          </a:p>
          <a:p>
            <a:pPr marL="514350" marR="0" lvl="0" indent="-514350" defTabSz="914400" eaLnBrk="1" fontAlgn="auto" latinLnBrk="0" hangingPunct="1">
              <a:lnSpc>
                <a:spcPct val="90000"/>
              </a:lnSpc>
              <a:spcBef>
                <a:spcPts val="1000"/>
              </a:spcBef>
              <a:spcAft>
                <a:spcPts val="60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Supports </a:t>
            </a:r>
            <a:r>
              <a:rPr kumimoji="0" lang="en-US" sz="2800" b="0" i="0" u="none" strike="noStrike" kern="0" cap="none" spc="0" normalizeH="0" noProof="0" dirty="0">
                <a:ln>
                  <a:noFill/>
                </a:ln>
                <a:solidFill>
                  <a:prstClr val="black"/>
                </a:solidFill>
                <a:effectLst/>
                <a:uLnTx/>
                <a:uFillTx/>
                <a:latin typeface="Tenorite" pitchFamily="2" charset="0"/>
                <a:ea typeface="+mn-ea"/>
                <a:cs typeface="+mn-cs"/>
              </a:rPr>
              <a:t>mobile + desktop + web + VR:  iOS &amp; Android,</a:t>
            </a:r>
            <a:br>
              <a:rPr kumimoji="0" lang="en-US" sz="2800" b="0" i="0" u="none" strike="noStrike" kern="0" cap="none" spc="0" normalizeH="0" noProof="0" dirty="0">
                <a:ln>
                  <a:noFill/>
                </a:ln>
                <a:solidFill>
                  <a:prstClr val="black"/>
                </a:solidFill>
                <a:effectLst/>
                <a:uLnTx/>
                <a:uFillTx/>
                <a:latin typeface="Tenorite" pitchFamily="2" charset="0"/>
                <a:ea typeface="+mn-ea"/>
                <a:cs typeface="+mn-cs"/>
              </a:rPr>
            </a:b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macOS, Windows, Linux, WASM, Meta Quest</a:t>
            </a:r>
          </a:p>
          <a:p>
            <a:pPr marL="971550" marR="0" lvl="1" indent="-396875" defTabSz="91440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And recently, </a:t>
            </a:r>
            <a:r>
              <a:rPr kumimoji="0" lang="en-US" sz="2400" b="0" i="0" u="none" strike="noStrike" kern="0" cap="none" spc="0" normalizeH="0" baseline="0" noProof="0" dirty="0" err="1">
                <a:ln>
                  <a:noFill/>
                </a:ln>
                <a:solidFill>
                  <a:prstClr val="black"/>
                </a:solidFill>
                <a:effectLst/>
                <a:uLnTx/>
                <a:uFillTx/>
                <a:latin typeface="Tenorite" pitchFamily="2" charset="0"/>
                <a:ea typeface="+mn-ea"/>
                <a:cs typeface="+mn-cs"/>
              </a:rPr>
              <a:t>OpenHarmony</a:t>
            </a: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 too! </a:t>
            </a:r>
            <a:r>
              <a:rPr kumimoji="0" lang="en-US" sz="2400" b="0" i="0" u="none" strike="noStrike" kern="0" cap="none" spc="0" normalizeH="0" baseline="0" noProof="0" dirty="0">
                <a:ln>
                  <a:noFill/>
                </a:ln>
                <a:solidFill>
                  <a:prstClr val="white">
                    <a:lumMod val="65000"/>
                  </a:prstClr>
                </a:solidFill>
                <a:effectLst/>
                <a:uLnTx/>
                <a:uFillTx/>
                <a:latin typeface="Tenorite" pitchFamily="2" charset="0"/>
                <a:ea typeface="+mn-ea"/>
                <a:cs typeface="+mn-cs"/>
              </a:rPr>
              <a:t>(in progress)</a:t>
            </a:r>
          </a:p>
        </p:txBody>
      </p:sp>
      <p:sp>
        <p:nvSpPr>
          <p:cNvPr id="5" name="Title 1">
            <a:extLst>
              <a:ext uri="{FF2B5EF4-FFF2-40B4-BE49-F238E27FC236}">
                <a16:creationId xmlns:a16="http://schemas.microsoft.com/office/drawing/2014/main" id="{544BC138-61C0-CEE6-1CD6-A9922ED3F004}"/>
              </a:ext>
            </a:extLst>
          </p:cNvPr>
          <p:cNvSpPr txBox="1">
            <a:spLocks/>
          </p:cNvSpPr>
          <p:nvPr/>
        </p:nvSpPr>
        <p:spPr>
          <a:xfrm>
            <a:off x="1595108" y="4773408"/>
            <a:ext cx="45628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ysClr val="windowText" lastClr="000000"/>
                </a:solidFill>
                <a:effectLst/>
                <a:uLnTx/>
                <a:uFillTx/>
                <a:latin typeface="Seaford Display" pitchFamily="2" charset="0"/>
                <a:ea typeface="+mj-ea"/>
              </a:rPr>
              <a:t>Makepad at a glance</a:t>
            </a:r>
          </a:p>
        </p:txBody>
      </p:sp>
      <p:pic>
        <p:nvPicPr>
          <p:cNvPr id="6" name="Graphic 5">
            <a:extLst>
              <a:ext uri="{FF2B5EF4-FFF2-40B4-BE49-F238E27FC236}">
                <a16:creationId xmlns:a16="http://schemas.microsoft.com/office/drawing/2014/main" id="{2D866EA6-2589-A24C-1CAB-311B18FC867D}"/>
              </a:ext>
            </a:extLst>
          </p:cNvPr>
          <p:cNvPicPr>
            <a:picLocks noChangeAspect="1"/>
          </p:cNvPicPr>
          <p:nvPr/>
        </p:nvPicPr>
        <p:blipFill>
          <a:blip r:embed="rId7">
            <a:extLst>
              <a:ext uri="{96DAC541-7B7A-43D3-8B79-37D633B846F1}">
                <asvg:svgBlip xmlns:asvg="http://schemas.microsoft.com/office/drawing/2016/SVG/main" r:embed="rId8"/>
              </a:ext>
            </a:extLst>
          </a:blip>
          <a:srcRect r="72945"/>
          <a:stretch/>
        </p:blipFill>
        <p:spPr>
          <a:xfrm rot="482526">
            <a:off x="10512938" y="4842329"/>
            <a:ext cx="1274268" cy="830934"/>
          </a:xfrm>
          <a:prstGeom prst="rect">
            <a:avLst/>
          </a:prstGeom>
        </p:spPr>
      </p:pic>
    </p:spTree>
    <p:extLst>
      <p:ext uri="{BB962C8B-B14F-4D97-AF65-F5344CB8AC3E}">
        <p14:creationId xmlns:p14="http://schemas.microsoft.com/office/powerpoint/2010/main" val="193940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1E21F-01E8-CE3A-BFD5-6F6DDC04DC2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F10CACC-BFFE-AD40-0151-78A336A83AC8}"/>
              </a:ext>
            </a:extLst>
          </p:cNvPr>
          <p:cNvSpPr>
            <a:spLocks noGrp="1"/>
          </p:cNvSpPr>
          <p:nvPr>
            <p:ph type="title"/>
          </p:nvPr>
        </p:nvSpPr>
        <p:spPr>
          <a:xfrm>
            <a:off x="831850" y="796134"/>
            <a:ext cx="10515600" cy="4767756"/>
          </a:xfrm>
        </p:spPr>
        <p:txBody>
          <a:bodyPr>
            <a:normAutofit/>
          </a:bodyPr>
          <a:lstStyle/>
          <a:p>
            <a:pPr algn="ctr"/>
            <a:r>
              <a:rPr lang="en-US" dirty="0"/>
              <a:t>code exploration!</a:t>
            </a:r>
            <a:br>
              <a:rPr lang="en-US" dirty="0"/>
            </a:br>
            <a:br>
              <a:rPr lang="en-US" dirty="0"/>
            </a:br>
            <a:r>
              <a:rPr lang="en-US" sz="3600" dirty="0"/>
              <a:t>Showing </a:t>
            </a:r>
            <a:r>
              <a:rPr lang="en-US" sz="3600" dirty="0" err="1"/>
              <a:t>LocationPreview</a:t>
            </a:r>
            <a:r>
              <a:rPr lang="en-US" sz="3600" dirty="0"/>
              <a:t> within a </a:t>
            </a:r>
            <a:r>
              <a:rPr lang="en-US" sz="3600" dirty="0" err="1"/>
              <a:t>RoomScreen</a:t>
            </a:r>
            <a:br>
              <a:rPr lang="en-US" sz="3600" dirty="0"/>
            </a:br>
            <a:br>
              <a:rPr lang="en-US" sz="3600" dirty="0"/>
            </a:br>
            <a:endParaRPr lang="en-US" sz="4400" dirty="0"/>
          </a:p>
        </p:txBody>
      </p:sp>
      <p:sp>
        <p:nvSpPr>
          <p:cNvPr id="2" name="Slide Number Placeholder 4">
            <a:extLst>
              <a:ext uri="{FF2B5EF4-FFF2-40B4-BE49-F238E27FC236}">
                <a16:creationId xmlns:a16="http://schemas.microsoft.com/office/drawing/2014/main" id="{A5F7FF8C-88FC-CB3E-79F3-C7569205E4EB}"/>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pPr/>
              <a:t>50</a:t>
            </a:fld>
            <a:endParaRPr lang="en-US"/>
          </a:p>
        </p:txBody>
      </p:sp>
      <p:sp>
        <p:nvSpPr>
          <p:cNvPr id="3" name="Slide Number Placeholder 2">
            <a:extLst>
              <a:ext uri="{FF2B5EF4-FFF2-40B4-BE49-F238E27FC236}">
                <a16:creationId xmlns:a16="http://schemas.microsoft.com/office/drawing/2014/main" id="{11F04D95-9884-197A-CDB8-C377266BA604}"/>
              </a:ext>
            </a:extLst>
          </p:cNvPr>
          <p:cNvSpPr>
            <a:spLocks noGrp="1"/>
          </p:cNvSpPr>
          <p:nvPr>
            <p:ph type="sldNum" sz="quarter" idx="12"/>
          </p:nvPr>
        </p:nvSpPr>
        <p:spPr/>
        <p:txBody>
          <a:bodyPr/>
          <a:lstStyle/>
          <a:p>
            <a:fld id="{7D62C56D-5E74-2945-931D-C07ECBF0F859}" type="slidenum">
              <a:rPr lang="en-US" smtClean="0"/>
              <a:t>50</a:t>
            </a:fld>
            <a:endParaRPr lang="en-US"/>
          </a:p>
        </p:txBody>
      </p:sp>
    </p:spTree>
    <p:extLst>
      <p:ext uri="{BB962C8B-B14F-4D97-AF65-F5344CB8AC3E}">
        <p14:creationId xmlns:p14="http://schemas.microsoft.com/office/powerpoint/2010/main" val="1978709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C2248-E633-C5ED-49A4-573914F8CAA4}"/>
              </a:ext>
            </a:extLst>
          </p:cNvPr>
          <p:cNvSpPr>
            <a:spLocks noGrp="1"/>
          </p:cNvSpPr>
          <p:nvPr>
            <p:ph type="title"/>
          </p:nvPr>
        </p:nvSpPr>
        <p:spPr>
          <a:xfrm>
            <a:off x="7303910" y="84859"/>
            <a:ext cx="4788367" cy="1325563"/>
          </a:xfrm>
        </p:spPr>
        <p:txBody>
          <a:bodyPr>
            <a:noAutofit/>
          </a:bodyPr>
          <a:lstStyle/>
          <a:p>
            <a:pPr algn="ctr"/>
            <a:r>
              <a:rPr lang="en-US" sz="3600" dirty="0"/>
              <a:t>Views, custom Widgets, and composing them</a:t>
            </a:r>
          </a:p>
        </p:txBody>
      </p:sp>
      <p:sp>
        <p:nvSpPr>
          <p:cNvPr id="4" name="Slide Number Placeholder 3">
            <a:extLst>
              <a:ext uri="{FF2B5EF4-FFF2-40B4-BE49-F238E27FC236}">
                <a16:creationId xmlns:a16="http://schemas.microsoft.com/office/drawing/2014/main" id="{F222329E-CC67-91FA-9E52-DA01E0DC088E}"/>
              </a:ext>
            </a:extLst>
          </p:cNvPr>
          <p:cNvSpPr>
            <a:spLocks noGrp="1"/>
          </p:cNvSpPr>
          <p:nvPr>
            <p:ph type="sldNum" sz="quarter" idx="12"/>
          </p:nvPr>
        </p:nvSpPr>
        <p:spPr/>
        <p:txBody>
          <a:bodyPr/>
          <a:lstStyle/>
          <a:p>
            <a:fld id="{7D62C56D-5E74-2945-931D-C07ECBF0F859}" type="slidenum">
              <a:rPr lang="en-US" smtClean="0"/>
              <a:pPr/>
              <a:t>51</a:t>
            </a:fld>
            <a:endParaRPr lang="en-US"/>
          </a:p>
        </p:txBody>
      </p:sp>
      <p:pic>
        <p:nvPicPr>
          <p:cNvPr id="6" name="Picture 5">
            <a:extLst>
              <a:ext uri="{FF2B5EF4-FFF2-40B4-BE49-F238E27FC236}">
                <a16:creationId xmlns:a16="http://schemas.microsoft.com/office/drawing/2014/main" id="{A7EB0F39-9D96-21A7-7FAE-8C29886FA6EB}"/>
              </a:ext>
            </a:extLst>
          </p:cNvPr>
          <p:cNvPicPr>
            <a:picLocks noChangeAspect="1"/>
          </p:cNvPicPr>
          <p:nvPr/>
        </p:nvPicPr>
        <p:blipFill>
          <a:blip r:embed="rId3"/>
          <a:stretch>
            <a:fillRect/>
          </a:stretch>
        </p:blipFill>
        <p:spPr>
          <a:xfrm>
            <a:off x="-220331" y="-129028"/>
            <a:ext cx="7764682" cy="7320816"/>
          </a:xfrm>
          <a:prstGeom prst="rect">
            <a:avLst/>
          </a:prstGeom>
        </p:spPr>
      </p:pic>
      <p:sp>
        <p:nvSpPr>
          <p:cNvPr id="9" name="Rounded Rectangle 8">
            <a:extLst>
              <a:ext uri="{FF2B5EF4-FFF2-40B4-BE49-F238E27FC236}">
                <a16:creationId xmlns:a16="http://schemas.microsoft.com/office/drawing/2014/main" id="{E27BA546-CFF2-6456-5D85-A09CC69D4356}"/>
              </a:ext>
            </a:extLst>
          </p:cNvPr>
          <p:cNvSpPr/>
          <p:nvPr/>
        </p:nvSpPr>
        <p:spPr>
          <a:xfrm>
            <a:off x="2734808" y="519026"/>
            <a:ext cx="4517572" cy="6218959"/>
          </a:xfrm>
          <a:prstGeom prst="roundRect">
            <a:avLst>
              <a:gd name="adj" fmla="val 1484"/>
            </a:avLst>
          </a:prstGeom>
          <a:noFill/>
          <a:ln w="28575">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72C5A8A4-E957-A37E-B196-0B4223FB8BE6}"/>
              </a:ext>
            </a:extLst>
          </p:cNvPr>
          <p:cNvSpPr>
            <a:spLocks noGrp="1"/>
          </p:cNvSpPr>
          <p:nvPr>
            <p:ph idx="1"/>
          </p:nvPr>
        </p:nvSpPr>
        <p:spPr>
          <a:xfrm>
            <a:off x="7581416" y="1467053"/>
            <a:ext cx="4595150" cy="5228908"/>
          </a:xfrm>
        </p:spPr>
        <p:txBody>
          <a:bodyPr>
            <a:normAutofit lnSpcReduction="10000"/>
          </a:bodyPr>
          <a:lstStyle/>
          <a:p>
            <a:r>
              <a:rPr lang="en-US" dirty="0" err="1">
                <a:solidFill>
                  <a:srgbClr val="00B050"/>
                </a:solidFill>
              </a:rPr>
              <a:t>RoomScreen</a:t>
            </a:r>
            <a:endParaRPr lang="en-US" dirty="0">
              <a:solidFill>
                <a:srgbClr val="00B050"/>
              </a:solidFill>
            </a:endParaRPr>
          </a:p>
          <a:p>
            <a:pPr lvl="1"/>
            <a:r>
              <a:rPr lang="en-US" dirty="0">
                <a:solidFill>
                  <a:srgbClr val="00B0F0"/>
                </a:solidFill>
              </a:rPr>
              <a:t>Timeline (</a:t>
            </a:r>
            <a:r>
              <a:rPr lang="en-US" dirty="0" err="1">
                <a:solidFill>
                  <a:srgbClr val="00B0F0"/>
                </a:solidFill>
              </a:rPr>
              <a:t>PortalList</a:t>
            </a:r>
            <a:r>
              <a:rPr lang="en-US" dirty="0">
                <a:solidFill>
                  <a:srgbClr val="00B0F0"/>
                </a:solidFill>
              </a:rPr>
              <a:t>)</a:t>
            </a:r>
          </a:p>
          <a:p>
            <a:pPr lvl="2"/>
            <a:r>
              <a:rPr lang="en-US" dirty="0" err="1">
                <a:solidFill>
                  <a:srgbClr val="ED7E31"/>
                </a:solidFill>
              </a:rPr>
              <a:t>SmallStateEvent</a:t>
            </a:r>
            <a:endParaRPr lang="en-US" dirty="0">
              <a:solidFill>
                <a:srgbClr val="ED7E31"/>
              </a:solidFill>
            </a:endParaRPr>
          </a:p>
          <a:p>
            <a:pPr lvl="2"/>
            <a:r>
              <a:rPr lang="en-US" dirty="0" err="1">
                <a:highlight>
                  <a:srgbClr val="FFFF00"/>
                </a:highlight>
              </a:rPr>
              <a:t>DayDivider</a:t>
            </a:r>
            <a:endParaRPr lang="en-US" dirty="0">
              <a:highlight>
                <a:srgbClr val="FFFF00"/>
              </a:highlight>
            </a:endParaRPr>
          </a:p>
          <a:p>
            <a:pPr lvl="2"/>
            <a:r>
              <a:rPr lang="en-US" dirty="0" err="1">
                <a:solidFill>
                  <a:srgbClr val="7030A0"/>
                </a:solidFill>
              </a:rPr>
              <a:t>CondensedImageMessage</a:t>
            </a:r>
            <a:endParaRPr lang="en-US" dirty="0"/>
          </a:p>
          <a:p>
            <a:pPr lvl="2"/>
            <a:r>
              <a:rPr lang="en-US" dirty="0">
                <a:solidFill>
                  <a:srgbClr val="FF0000"/>
                </a:solidFill>
              </a:rPr>
              <a:t>Message</a:t>
            </a:r>
          </a:p>
          <a:p>
            <a:pPr lvl="3"/>
            <a:r>
              <a:rPr lang="en-US" dirty="0" err="1">
                <a:solidFill>
                  <a:srgbClr val="3600F4"/>
                </a:solidFill>
              </a:rPr>
              <a:t>ReplyPreview</a:t>
            </a:r>
            <a:endParaRPr lang="en-US" dirty="0">
              <a:solidFill>
                <a:srgbClr val="3600F4"/>
              </a:solidFill>
            </a:endParaRPr>
          </a:p>
          <a:p>
            <a:pPr lvl="3"/>
            <a:r>
              <a:rPr lang="en-US" dirty="0"/>
              <a:t>Avatar, Username, Timestamp</a:t>
            </a:r>
          </a:p>
          <a:p>
            <a:pPr lvl="3"/>
            <a:r>
              <a:rPr lang="en-US" dirty="0"/>
              <a:t>HTML or plaintext content</a:t>
            </a:r>
          </a:p>
          <a:p>
            <a:pPr lvl="3"/>
            <a:r>
              <a:rPr lang="en-US" dirty="0"/>
              <a:t>Reactions</a:t>
            </a:r>
          </a:p>
          <a:p>
            <a:pPr lvl="3"/>
            <a:r>
              <a:rPr lang="en-US" dirty="0"/>
              <a:t>Seen-by users (AvatarSet)</a:t>
            </a:r>
            <a:br>
              <a:rPr lang="en-US" dirty="0"/>
            </a:br>
            <a:endParaRPr lang="en-US" dirty="0"/>
          </a:p>
          <a:p>
            <a:pPr lvl="1"/>
            <a:r>
              <a:rPr lang="en-US" dirty="0" err="1">
                <a:solidFill>
                  <a:srgbClr val="FF00E8"/>
                </a:solidFill>
              </a:rPr>
              <a:t>RoomInputBar</a:t>
            </a:r>
            <a:endParaRPr lang="en-US" dirty="0">
              <a:solidFill>
                <a:srgbClr val="FF00E8"/>
              </a:solidFill>
            </a:endParaRPr>
          </a:p>
          <a:p>
            <a:pPr lvl="2"/>
            <a:r>
              <a:rPr lang="en-US" dirty="0"/>
              <a:t>Location icon button</a:t>
            </a:r>
          </a:p>
          <a:p>
            <a:pPr lvl="2"/>
            <a:r>
              <a:rPr lang="en-US" dirty="0"/>
              <a:t>Message </a:t>
            </a:r>
            <a:r>
              <a:rPr lang="en-US" dirty="0" err="1"/>
              <a:t>TextInput</a:t>
            </a:r>
            <a:endParaRPr lang="en-US" dirty="0"/>
          </a:p>
          <a:p>
            <a:pPr lvl="2"/>
            <a:r>
              <a:rPr lang="en-US" dirty="0"/>
              <a:t>Send button</a:t>
            </a:r>
          </a:p>
        </p:txBody>
      </p:sp>
      <p:sp>
        <p:nvSpPr>
          <p:cNvPr id="12" name="Rounded Rectangle 11">
            <a:extLst>
              <a:ext uri="{FF2B5EF4-FFF2-40B4-BE49-F238E27FC236}">
                <a16:creationId xmlns:a16="http://schemas.microsoft.com/office/drawing/2014/main" id="{B9737D9C-B8F2-014D-8C86-9629FCE9D61D}"/>
              </a:ext>
            </a:extLst>
          </p:cNvPr>
          <p:cNvSpPr/>
          <p:nvPr/>
        </p:nvSpPr>
        <p:spPr>
          <a:xfrm>
            <a:off x="2837721" y="2058732"/>
            <a:ext cx="4311744" cy="2169509"/>
          </a:xfrm>
          <a:prstGeom prst="roundRect">
            <a:avLst>
              <a:gd name="adj" fmla="val 1484"/>
            </a:avLst>
          </a:prstGeom>
          <a:noFill/>
          <a:ln w="28575">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7030A0"/>
              </a:solidFill>
            </a:endParaRPr>
          </a:p>
        </p:txBody>
      </p:sp>
      <p:sp>
        <p:nvSpPr>
          <p:cNvPr id="13" name="Rounded Rectangle 12">
            <a:extLst>
              <a:ext uri="{FF2B5EF4-FFF2-40B4-BE49-F238E27FC236}">
                <a16:creationId xmlns:a16="http://schemas.microsoft.com/office/drawing/2014/main" id="{E66762D4-D7A2-2F4F-5E63-A3CD3A9011B7}"/>
              </a:ext>
            </a:extLst>
          </p:cNvPr>
          <p:cNvSpPr/>
          <p:nvPr/>
        </p:nvSpPr>
        <p:spPr>
          <a:xfrm>
            <a:off x="2826963" y="594966"/>
            <a:ext cx="4333260" cy="159286"/>
          </a:xfrm>
          <a:prstGeom prst="roundRect">
            <a:avLst/>
          </a:prstGeom>
          <a:noFill/>
          <a:ln w="28575">
            <a:solidFill>
              <a:srgbClr val="E6913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5C26A6C-A527-AC71-F6F3-6B6EEBFD8E6D}"/>
              </a:ext>
            </a:extLst>
          </p:cNvPr>
          <p:cNvSpPr/>
          <p:nvPr/>
        </p:nvSpPr>
        <p:spPr>
          <a:xfrm>
            <a:off x="2826290" y="4288746"/>
            <a:ext cx="4330510" cy="1682276"/>
          </a:xfrm>
          <a:prstGeom prst="roundRect">
            <a:avLst>
              <a:gd name="adj" fmla="val 1484"/>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16" name="Rounded Rectangle 15">
            <a:extLst>
              <a:ext uri="{FF2B5EF4-FFF2-40B4-BE49-F238E27FC236}">
                <a16:creationId xmlns:a16="http://schemas.microsoft.com/office/drawing/2014/main" id="{9C3375DF-F685-B204-4FBE-ACF261292201}"/>
              </a:ext>
            </a:extLst>
          </p:cNvPr>
          <p:cNvSpPr/>
          <p:nvPr/>
        </p:nvSpPr>
        <p:spPr>
          <a:xfrm>
            <a:off x="2785082" y="558413"/>
            <a:ext cx="4417020" cy="5825241"/>
          </a:xfrm>
          <a:prstGeom prst="roundRect">
            <a:avLst>
              <a:gd name="adj" fmla="val 1484"/>
            </a:avLst>
          </a:prstGeom>
          <a:noFill/>
          <a:ln w="28575">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D7351CE-5D3E-A571-6B6A-2D18134C6A79}"/>
              </a:ext>
            </a:extLst>
          </p:cNvPr>
          <p:cNvSpPr/>
          <p:nvPr/>
        </p:nvSpPr>
        <p:spPr>
          <a:xfrm>
            <a:off x="2825617" y="817520"/>
            <a:ext cx="4334606" cy="154612"/>
          </a:xfrm>
          <a:prstGeom prst="roundRect">
            <a:avLst/>
          </a:prstGeom>
          <a:noFill/>
          <a:ln w="28575">
            <a:solidFill>
              <a:srgbClr val="FF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noFill/>
            </a:endParaRPr>
          </a:p>
        </p:txBody>
      </p:sp>
      <p:sp>
        <p:nvSpPr>
          <p:cNvPr id="18" name="Rounded Rectangle 17">
            <a:extLst>
              <a:ext uri="{FF2B5EF4-FFF2-40B4-BE49-F238E27FC236}">
                <a16:creationId xmlns:a16="http://schemas.microsoft.com/office/drawing/2014/main" id="{436002AF-4B1D-8E42-B69D-D873D97BBB4F}"/>
              </a:ext>
            </a:extLst>
          </p:cNvPr>
          <p:cNvSpPr/>
          <p:nvPr/>
        </p:nvSpPr>
        <p:spPr>
          <a:xfrm>
            <a:off x="2785082" y="6444159"/>
            <a:ext cx="4417020" cy="251802"/>
          </a:xfrm>
          <a:prstGeom prst="roundRect">
            <a:avLst/>
          </a:prstGeom>
          <a:noFill/>
          <a:ln w="28575">
            <a:solidFill>
              <a:srgbClr val="FF00E8"/>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A702F02C-ACCA-89F3-458B-70CE59E94EEA}"/>
              </a:ext>
            </a:extLst>
          </p:cNvPr>
          <p:cNvSpPr/>
          <p:nvPr/>
        </p:nvSpPr>
        <p:spPr>
          <a:xfrm>
            <a:off x="2947121" y="4333381"/>
            <a:ext cx="4167782" cy="492218"/>
          </a:xfrm>
          <a:prstGeom prst="roundRect">
            <a:avLst>
              <a:gd name="adj" fmla="val 1484"/>
            </a:avLst>
          </a:prstGeom>
          <a:noFill/>
          <a:ln w="28575">
            <a:solidFill>
              <a:srgbClr val="3600F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26" name="Rounded Rectangle 25">
            <a:extLst>
              <a:ext uri="{FF2B5EF4-FFF2-40B4-BE49-F238E27FC236}">
                <a16:creationId xmlns:a16="http://schemas.microsoft.com/office/drawing/2014/main" id="{007A5124-4078-4CAD-E36A-FB9DA6956455}"/>
              </a:ext>
            </a:extLst>
          </p:cNvPr>
          <p:cNvSpPr/>
          <p:nvPr/>
        </p:nvSpPr>
        <p:spPr>
          <a:xfrm>
            <a:off x="2826292" y="1027044"/>
            <a:ext cx="4323173" cy="988368"/>
          </a:xfrm>
          <a:prstGeom prst="roundRect">
            <a:avLst>
              <a:gd name="adj" fmla="val 1484"/>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grpSp>
        <p:nvGrpSpPr>
          <p:cNvPr id="29" name="Group 28">
            <a:extLst>
              <a:ext uri="{FF2B5EF4-FFF2-40B4-BE49-F238E27FC236}">
                <a16:creationId xmlns:a16="http://schemas.microsoft.com/office/drawing/2014/main" id="{DCDD0210-5B98-AC1F-696F-A824005592D9}"/>
              </a:ext>
            </a:extLst>
          </p:cNvPr>
          <p:cNvGrpSpPr/>
          <p:nvPr/>
        </p:nvGrpSpPr>
        <p:grpSpPr>
          <a:xfrm>
            <a:off x="107224" y="107575"/>
            <a:ext cx="7094878" cy="6636785"/>
            <a:chOff x="107224" y="107575"/>
            <a:chExt cx="7094878" cy="6636785"/>
          </a:xfrm>
        </p:grpSpPr>
        <p:sp>
          <p:nvSpPr>
            <p:cNvPr id="27" name="Rounded Rectangle 26">
              <a:extLst>
                <a:ext uri="{FF2B5EF4-FFF2-40B4-BE49-F238E27FC236}">
                  <a16:creationId xmlns:a16="http://schemas.microsoft.com/office/drawing/2014/main" id="{A35421F1-3F2B-6821-5DCB-E508747544F1}"/>
                </a:ext>
              </a:extLst>
            </p:cNvPr>
            <p:cNvSpPr/>
            <p:nvPr/>
          </p:nvSpPr>
          <p:spPr>
            <a:xfrm>
              <a:off x="107224" y="107575"/>
              <a:ext cx="2613240" cy="6636785"/>
            </a:xfrm>
            <a:prstGeom prst="roundRect">
              <a:avLst>
                <a:gd name="adj" fmla="val 1295"/>
              </a:avLst>
            </a:prstGeom>
            <a:solidFill>
              <a:srgbClr val="F6FBFF">
                <a:alpha val="79608"/>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B37C1C58-A2F8-1360-472B-A2D6DF8166A0}"/>
                </a:ext>
              </a:extLst>
            </p:cNvPr>
            <p:cNvSpPr/>
            <p:nvPr/>
          </p:nvSpPr>
          <p:spPr>
            <a:xfrm>
              <a:off x="2733552" y="107576"/>
              <a:ext cx="4468550" cy="395926"/>
            </a:xfrm>
            <a:prstGeom prst="roundRect">
              <a:avLst>
                <a:gd name="adj" fmla="val 1295"/>
              </a:avLst>
            </a:prstGeom>
            <a:solidFill>
              <a:srgbClr val="F6FBFF">
                <a:alpha val="79608"/>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7899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xEl>
                                              <p:pRg st="3" end="3"/>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1">
                                            <p:txEl>
                                              <p:pRg st="5" end="5"/>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1">
                                            <p:txEl>
                                              <p:pRg st="6" end="6"/>
                                            </p:txEl>
                                          </p:spTgt>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1">
                                            <p:txEl>
                                              <p:pRg st="7" end="7"/>
                                            </p:txEl>
                                          </p:spTgt>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200"/>
                                  </p:stCondLst>
                                  <p:childTnLst>
                                    <p:set>
                                      <p:cBhvr>
                                        <p:cTn id="63" dur="1" fill="hold">
                                          <p:stCondLst>
                                            <p:cond delay="0"/>
                                          </p:stCondLst>
                                        </p:cTn>
                                        <p:tgtEl>
                                          <p:spTgt spid="11">
                                            <p:txEl>
                                              <p:pRg st="8" end="8"/>
                                            </p:txEl>
                                          </p:spTgt>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nodeType="afterEffect">
                                  <p:stCondLst>
                                    <p:cond delay="200"/>
                                  </p:stCondLst>
                                  <p:childTnLst>
                                    <p:set>
                                      <p:cBhvr>
                                        <p:cTn id="66" dur="1" fill="hold">
                                          <p:stCondLst>
                                            <p:cond delay="0"/>
                                          </p:stCondLst>
                                        </p:cTn>
                                        <p:tgtEl>
                                          <p:spTgt spid="11">
                                            <p:txEl>
                                              <p:pRg st="9" end="9"/>
                                            </p:txEl>
                                          </p:spTgt>
                                        </p:tgtEl>
                                        <p:attrNameLst>
                                          <p:attrName>style.visibility</p:attrName>
                                        </p:attrNameLst>
                                      </p:cBhvr>
                                      <p:to>
                                        <p:strVal val="visible"/>
                                      </p:to>
                                    </p:set>
                                  </p:childTnLst>
                                </p:cTn>
                              </p:par>
                            </p:childTnLst>
                          </p:cTn>
                        </p:par>
                        <p:par>
                          <p:cTn id="67" fill="hold">
                            <p:stCondLst>
                              <p:cond delay="400"/>
                            </p:stCondLst>
                            <p:childTnLst>
                              <p:par>
                                <p:cTn id="68" presetID="1" presetClass="entr" presetSubtype="0" fill="hold" nodeType="afterEffect">
                                  <p:stCondLst>
                                    <p:cond delay="200"/>
                                  </p:stCondLst>
                                  <p:childTnLst>
                                    <p:set>
                                      <p:cBhvr>
                                        <p:cTn id="69"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1">
                                            <p:txEl>
                                              <p:pRg st="11" end="11"/>
                                            </p:txEl>
                                          </p:spTgt>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nodeType="afterEffect">
                                  <p:stCondLst>
                                    <p:cond delay="0"/>
                                  </p:stCondLst>
                                  <p:childTnLst>
                                    <p:set>
                                      <p:cBhvr>
                                        <p:cTn id="79" dur="1" fill="hold">
                                          <p:stCondLst>
                                            <p:cond delay="0"/>
                                          </p:stCondLst>
                                        </p:cTn>
                                        <p:tgtEl>
                                          <p:spTgt spid="11">
                                            <p:txEl>
                                              <p:pRg st="12" end="12"/>
                                            </p:txEl>
                                          </p:spTgt>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nodeType="afterEffect">
                                  <p:stCondLst>
                                    <p:cond delay="0"/>
                                  </p:stCondLst>
                                  <p:childTnLst>
                                    <p:set>
                                      <p:cBhvr>
                                        <p:cTn id="82" dur="1" fill="hold">
                                          <p:stCondLst>
                                            <p:cond delay="0"/>
                                          </p:stCondLst>
                                        </p:cTn>
                                        <p:tgtEl>
                                          <p:spTgt spid="11">
                                            <p:txEl>
                                              <p:pRg st="13" end="13"/>
                                            </p:txEl>
                                          </p:spTgt>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nodeType="afterEffect">
                                  <p:stCondLst>
                                    <p:cond delay="0"/>
                                  </p:stCondLst>
                                  <p:childTnLst>
                                    <p:set>
                                      <p:cBhvr>
                                        <p:cTn id="85"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6" grpId="0" animBg="1"/>
      <p:bldP spid="17" grpId="0" animBg="1"/>
      <p:bldP spid="18" grpId="0" animBg="1"/>
      <p:bldP spid="25" grpId="0" animBg="1"/>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6" name="Straight Connector 13">
            <a:extLst>
              <a:ext uri="{FF2B5EF4-FFF2-40B4-BE49-F238E27FC236}">
                <a16:creationId xmlns:a16="http://schemas.microsoft.com/office/drawing/2014/main" id="{D5D21A62-0670-2B6E-0E72-806D93348941}"/>
              </a:ext>
            </a:extLst>
          </p:cNvPr>
          <p:cNvCxnSpPr>
            <a:cxnSpLocks/>
            <a:stCxn id="182" idx="2"/>
            <a:endCxn id="285" idx="0"/>
          </p:cNvCxnSpPr>
          <p:nvPr/>
        </p:nvCxnSpPr>
        <p:spPr>
          <a:xfrm rot="5400000">
            <a:off x="8841817" y="3348910"/>
            <a:ext cx="288857" cy="1686061"/>
          </a:xfrm>
          <a:prstGeom prst="bentConnector3">
            <a:avLst>
              <a:gd name="adj1" fmla="val 5000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6" name="Straight Connector 13">
            <a:extLst>
              <a:ext uri="{FF2B5EF4-FFF2-40B4-BE49-F238E27FC236}">
                <a16:creationId xmlns:a16="http://schemas.microsoft.com/office/drawing/2014/main" id="{FDF425A5-6086-9B60-1DAA-5CCBB46CB4CC}"/>
              </a:ext>
            </a:extLst>
          </p:cNvPr>
          <p:cNvCxnSpPr>
            <a:cxnSpLocks/>
            <a:stCxn id="99" idx="2"/>
            <a:endCxn id="185" idx="0"/>
          </p:cNvCxnSpPr>
          <p:nvPr/>
        </p:nvCxnSpPr>
        <p:spPr>
          <a:xfrm rot="5400000">
            <a:off x="7043486" y="2231887"/>
            <a:ext cx="251717" cy="1286287"/>
          </a:xfrm>
          <a:prstGeom prst="bentConnector3">
            <a:avLst>
              <a:gd name="adj1" fmla="val 5000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0A5B7062-8B6B-FDEB-FEF6-7AAEF65F786C}"/>
              </a:ext>
            </a:extLst>
          </p:cNvPr>
          <p:cNvSpPr>
            <a:spLocks noGrp="1"/>
          </p:cNvSpPr>
          <p:nvPr>
            <p:ph type="title"/>
          </p:nvPr>
        </p:nvSpPr>
        <p:spPr>
          <a:xfrm>
            <a:off x="6733059" y="-26851"/>
            <a:ext cx="5104379" cy="1712787"/>
          </a:xfrm>
        </p:spPr>
        <p:txBody>
          <a:bodyPr>
            <a:normAutofit/>
          </a:bodyPr>
          <a:lstStyle/>
          <a:p>
            <a:pPr algn="r"/>
            <a:r>
              <a:rPr lang="en-US" dirty="0"/>
              <a:t>Robrix widget tree</a:t>
            </a:r>
            <a:br>
              <a:rPr lang="en-US" dirty="0"/>
            </a:br>
            <a:r>
              <a:rPr lang="en-US" sz="2800" dirty="0">
                <a:solidFill>
                  <a:schemeClr val="bg1">
                    <a:lumMod val="65000"/>
                  </a:schemeClr>
                </a:solidFill>
              </a:rPr>
              <a:t>(abridged)</a:t>
            </a:r>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C7A849A1-5BE6-7B99-A7C2-D462F1E16290}"/>
              </a:ext>
            </a:extLst>
          </p:cNvPr>
          <p:cNvSpPr>
            <a:spLocks noGrp="1"/>
          </p:cNvSpPr>
          <p:nvPr>
            <p:ph type="sldNum" sz="quarter" idx="12"/>
          </p:nvPr>
        </p:nvSpPr>
        <p:spPr>
          <a:xfrm>
            <a:off x="11801104" y="6511010"/>
            <a:ext cx="2743200" cy="365125"/>
          </a:xfrm>
        </p:spPr>
        <p:txBody>
          <a:bodyPr/>
          <a:lstStyle/>
          <a:p>
            <a:pPr algn="l"/>
            <a:fld id="{7D62C56D-5E74-2945-931D-C07ECBF0F859}" type="slidenum">
              <a:rPr lang="en-US" smtClean="0"/>
              <a:pPr algn="l"/>
              <a:t>52</a:t>
            </a:fld>
            <a:endParaRPr lang="en-US" dirty="0"/>
          </a:p>
        </p:txBody>
      </p:sp>
      <p:sp>
        <p:nvSpPr>
          <p:cNvPr id="6" name="TextBox 5">
            <a:extLst>
              <a:ext uri="{FF2B5EF4-FFF2-40B4-BE49-F238E27FC236}">
                <a16:creationId xmlns:a16="http://schemas.microsoft.com/office/drawing/2014/main" id="{646CBED7-043A-74A3-1607-4457213D1F62}"/>
              </a:ext>
            </a:extLst>
          </p:cNvPr>
          <p:cNvSpPr txBox="1"/>
          <p:nvPr/>
        </p:nvSpPr>
        <p:spPr>
          <a:xfrm>
            <a:off x="6954271" y="-2504748"/>
            <a:ext cx="8147936" cy="1588127"/>
          </a:xfrm>
          <a:prstGeom prst="rect">
            <a:avLst/>
          </a:prstGeom>
          <a:noFill/>
        </p:spPr>
        <p:txBody>
          <a:bodyPr wrap="none" rtlCol="0">
            <a:spAutoFit/>
          </a:bodyPr>
          <a:lstStyle/>
          <a:p>
            <a:pPr>
              <a:lnSpc>
                <a:spcPct val="90000"/>
              </a:lnSpc>
            </a:pPr>
            <a:r>
              <a:rPr lang="en-US" dirty="0"/>
              <a:t>TODO: rough sketch of Robrix app tree</a:t>
            </a:r>
          </a:p>
          <a:p>
            <a:pPr>
              <a:lnSpc>
                <a:spcPct val="90000"/>
              </a:lnSpc>
            </a:pPr>
            <a:endParaRPr lang="en-US" dirty="0"/>
          </a:p>
          <a:p>
            <a:pPr>
              <a:lnSpc>
                <a:spcPct val="90000"/>
              </a:lnSpc>
            </a:pPr>
            <a:r>
              <a:rPr lang="en-US" dirty="0"/>
              <a:t>And then we go through and highlight the path for a few scenarios that we need to </a:t>
            </a:r>
          </a:p>
          <a:p>
            <a:pPr>
              <a:lnSpc>
                <a:spcPct val="90000"/>
              </a:lnSpc>
            </a:pPr>
            <a:r>
              <a:rPr lang="en-US" dirty="0"/>
              <a:t>enable communication for,</a:t>
            </a:r>
          </a:p>
          <a:p>
            <a:pPr>
              <a:lnSpc>
                <a:spcPct val="90000"/>
              </a:lnSpc>
            </a:pPr>
            <a:r>
              <a:rPr lang="en-US" dirty="0"/>
              <a:t>and show what type of interaction is appropriate for each (types from the prior slide)</a:t>
            </a:r>
          </a:p>
          <a:p>
            <a:pPr>
              <a:lnSpc>
                <a:spcPct val="90000"/>
              </a:lnSpc>
            </a:pPr>
            <a:endParaRPr lang="en-US" dirty="0"/>
          </a:p>
        </p:txBody>
      </p:sp>
      <p:sp>
        <p:nvSpPr>
          <p:cNvPr id="8" name="Rounded Rectangle 7">
            <a:extLst>
              <a:ext uri="{FF2B5EF4-FFF2-40B4-BE49-F238E27FC236}">
                <a16:creationId xmlns:a16="http://schemas.microsoft.com/office/drawing/2014/main" id="{36A0E058-DC5D-C1A3-E072-4FAF3F1EB7C3}"/>
              </a:ext>
            </a:extLst>
          </p:cNvPr>
          <p:cNvSpPr/>
          <p:nvPr/>
        </p:nvSpPr>
        <p:spPr>
          <a:xfrm>
            <a:off x="1795533" y="160990"/>
            <a:ext cx="1331495" cy="582329"/>
          </a:xfrm>
          <a:prstGeom prst="roundRect">
            <a:avLst>
              <a:gd name="adj" fmla="val 38334"/>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r>
              <a:rPr lang="en-US" dirty="0"/>
              <a:t>App</a:t>
            </a:r>
          </a:p>
        </p:txBody>
      </p:sp>
      <p:sp>
        <p:nvSpPr>
          <p:cNvPr id="9" name="Rounded Rectangle 8">
            <a:extLst>
              <a:ext uri="{FF2B5EF4-FFF2-40B4-BE49-F238E27FC236}">
                <a16:creationId xmlns:a16="http://schemas.microsoft.com/office/drawing/2014/main" id="{91C90048-0FCD-26A4-D4C6-067B4B5546E3}"/>
              </a:ext>
            </a:extLst>
          </p:cNvPr>
          <p:cNvSpPr/>
          <p:nvPr/>
        </p:nvSpPr>
        <p:spPr>
          <a:xfrm>
            <a:off x="237647" y="1069360"/>
            <a:ext cx="885920" cy="481264"/>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solidFill>
                  <a:schemeClr val="bg1">
                    <a:lumMod val="65000"/>
                  </a:schemeClr>
                </a:solidFill>
              </a:rPr>
              <a:t>Login Screen</a:t>
            </a:r>
          </a:p>
        </p:txBody>
      </p:sp>
      <p:sp>
        <p:nvSpPr>
          <p:cNvPr id="11" name="Rounded Rectangle 10">
            <a:extLst>
              <a:ext uri="{FF2B5EF4-FFF2-40B4-BE49-F238E27FC236}">
                <a16:creationId xmlns:a16="http://schemas.microsoft.com/office/drawing/2014/main" id="{E6C48F9D-90D7-A170-DDAB-3F1BE5DBAB9D}"/>
              </a:ext>
            </a:extLst>
          </p:cNvPr>
          <p:cNvSpPr/>
          <p:nvPr/>
        </p:nvSpPr>
        <p:spPr>
          <a:xfrm>
            <a:off x="4034272" y="1064595"/>
            <a:ext cx="1399267" cy="481263"/>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t>Home Screen</a:t>
            </a:r>
          </a:p>
        </p:txBody>
      </p:sp>
      <p:sp>
        <p:nvSpPr>
          <p:cNvPr id="12" name="Rounded Rectangle 11">
            <a:extLst>
              <a:ext uri="{FF2B5EF4-FFF2-40B4-BE49-F238E27FC236}">
                <a16:creationId xmlns:a16="http://schemas.microsoft.com/office/drawing/2014/main" id="{E59ABB0A-2445-525A-4952-E5E41BD2E507}"/>
              </a:ext>
            </a:extLst>
          </p:cNvPr>
          <p:cNvSpPr/>
          <p:nvPr/>
        </p:nvSpPr>
        <p:spPr>
          <a:xfrm>
            <a:off x="1328511" y="1064596"/>
            <a:ext cx="1487447" cy="481264"/>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600" dirty="0">
                <a:solidFill>
                  <a:srgbClr val="A6A6A6"/>
                </a:solidFill>
              </a:rPr>
              <a:t>Message Context Menu</a:t>
            </a:r>
          </a:p>
        </p:txBody>
      </p:sp>
      <p:cxnSp>
        <p:nvCxnSpPr>
          <p:cNvPr id="14" name="Straight Connector 13">
            <a:extLst>
              <a:ext uri="{FF2B5EF4-FFF2-40B4-BE49-F238E27FC236}">
                <a16:creationId xmlns:a16="http://schemas.microsoft.com/office/drawing/2014/main" id="{90B7515E-A788-042A-D45B-47EBBAAE16A8}"/>
              </a:ext>
            </a:extLst>
          </p:cNvPr>
          <p:cNvCxnSpPr>
            <a:stCxn id="8" idx="2"/>
            <a:endCxn id="9" idx="0"/>
          </p:cNvCxnSpPr>
          <p:nvPr/>
        </p:nvCxnSpPr>
        <p:spPr>
          <a:xfrm rot="5400000">
            <a:off x="1407924" y="16002"/>
            <a:ext cx="326041" cy="1780674"/>
          </a:xfrm>
          <a:prstGeom prst="bentConnector3">
            <a:avLst>
              <a:gd name="adj1" fmla="val 5000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6CF6F4DC-2A37-1EFE-53BA-1711353F6F0B}"/>
              </a:ext>
            </a:extLst>
          </p:cNvPr>
          <p:cNvCxnSpPr>
            <a:cxnSpLocks/>
            <a:stCxn id="8" idx="2"/>
            <a:endCxn id="12" idx="0"/>
          </p:cNvCxnSpPr>
          <p:nvPr/>
        </p:nvCxnSpPr>
        <p:spPr>
          <a:xfrm rot="5400000">
            <a:off x="2106120" y="709434"/>
            <a:ext cx="321277" cy="38904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A10BBD-EBBC-ACC6-181F-BE3AD4AF3EAF}"/>
              </a:ext>
            </a:extLst>
          </p:cNvPr>
          <p:cNvCxnSpPr>
            <a:cxnSpLocks/>
            <a:stCxn id="8" idx="2"/>
            <a:endCxn id="11" idx="0"/>
          </p:cNvCxnSpPr>
          <p:nvPr/>
        </p:nvCxnSpPr>
        <p:spPr>
          <a:xfrm rot="16200000" flipH="1">
            <a:off x="3436955" y="-232356"/>
            <a:ext cx="321276" cy="2272625"/>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BA245FD3-279C-81D7-6D2C-F3C0C07A6C11}"/>
              </a:ext>
            </a:extLst>
          </p:cNvPr>
          <p:cNvSpPr/>
          <p:nvPr/>
        </p:nvSpPr>
        <p:spPr>
          <a:xfrm>
            <a:off x="1211105" y="2994575"/>
            <a:ext cx="1317296" cy="298827"/>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solidFill>
                  <a:srgbClr val="A6A6A6"/>
                </a:solidFill>
              </a:rPr>
              <a:t>React button</a:t>
            </a:r>
          </a:p>
        </p:txBody>
      </p:sp>
      <p:sp>
        <p:nvSpPr>
          <p:cNvPr id="23" name="Rounded Rectangle 22">
            <a:extLst>
              <a:ext uri="{FF2B5EF4-FFF2-40B4-BE49-F238E27FC236}">
                <a16:creationId xmlns:a16="http://schemas.microsoft.com/office/drawing/2014/main" id="{7B78189B-B23B-075C-59A9-F66F5B3468F3}"/>
              </a:ext>
            </a:extLst>
          </p:cNvPr>
          <p:cNvSpPr/>
          <p:nvPr/>
        </p:nvSpPr>
        <p:spPr>
          <a:xfrm>
            <a:off x="1211105" y="3364719"/>
            <a:ext cx="1317296" cy="298827"/>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solidFill>
                  <a:srgbClr val="A6A6A6"/>
                </a:solidFill>
              </a:rPr>
              <a:t>Reply button</a:t>
            </a:r>
          </a:p>
        </p:txBody>
      </p:sp>
      <p:sp>
        <p:nvSpPr>
          <p:cNvPr id="24" name="Rounded Rectangle 23">
            <a:extLst>
              <a:ext uri="{FF2B5EF4-FFF2-40B4-BE49-F238E27FC236}">
                <a16:creationId xmlns:a16="http://schemas.microsoft.com/office/drawing/2014/main" id="{75063F7D-C88A-2018-9652-22B6FE1A16B2}"/>
              </a:ext>
            </a:extLst>
          </p:cNvPr>
          <p:cNvSpPr/>
          <p:nvPr/>
        </p:nvSpPr>
        <p:spPr>
          <a:xfrm>
            <a:off x="1208015" y="3987572"/>
            <a:ext cx="1317296" cy="298827"/>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solidFill>
                  <a:srgbClr val="A6A6A6"/>
                </a:solidFill>
              </a:rPr>
              <a:t>Copy text button</a:t>
            </a:r>
          </a:p>
        </p:txBody>
      </p:sp>
      <p:grpSp>
        <p:nvGrpSpPr>
          <p:cNvPr id="56" name="Group 55">
            <a:extLst>
              <a:ext uri="{FF2B5EF4-FFF2-40B4-BE49-F238E27FC236}">
                <a16:creationId xmlns:a16="http://schemas.microsoft.com/office/drawing/2014/main" id="{4BB4C07C-88BA-A4A0-6075-A4E01FEB8DB0}"/>
              </a:ext>
            </a:extLst>
          </p:cNvPr>
          <p:cNvGrpSpPr/>
          <p:nvPr/>
        </p:nvGrpSpPr>
        <p:grpSpPr>
          <a:xfrm>
            <a:off x="1689159" y="3790571"/>
            <a:ext cx="355007" cy="69974"/>
            <a:chOff x="1431217" y="4088681"/>
            <a:chExt cx="390508" cy="69974"/>
          </a:xfrm>
        </p:grpSpPr>
        <p:sp>
          <p:nvSpPr>
            <p:cNvPr id="25" name="Oval 24">
              <a:extLst>
                <a:ext uri="{FF2B5EF4-FFF2-40B4-BE49-F238E27FC236}">
                  <a16:creationId xmlns:a16="http://schemas.microsoft.com/office/drawing/2014/main" id="{896A8F9B-DD1A-383B-4E15-AFEC8E1A499F}"/>
                </a:ext>
              </a:extLst>
            </p:cNvPr>
            <p:cNvSpPr/>
            <p:nvPr/>
          </p:nvSpPr>
          <p:spPr>
            <a:xfrm>
              <a:off x="1431217"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sp>
          <p:nvSpPr>
            <p:cNvPr id="27" name="Oval 26">
              <a:extLst>
                <a:ext uri="{FF2B5EF4-FFF2-40B4-BE49-F238E27FC236}">
                  <a16:creationId xmlns:a16="http://schemas.microsoft.com/office/drawing/2014/main" id="{48FCFAE8-9D69-3255-97EB-4263C49A270C}"/>
                </a:ext>
              </a:extLst>
            </p:cNvPr>
            <p:cNvSpPr/>
            <p:nvPr/>
          </p:nvSpPr>
          <p:spPr>
            <a:xfrm>
              <a:off x="1591484"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sp>
          <p:nvSpPr>
            <p:cNvPr id="28" name="Oval 27">
              <a:extLst>
                <a:ext uri="{FF2B5EF4-FFF2-40B4-BE49-F238E27FC236}">
                  <a16:creationId xmlns:a16="http://schemas.microsoft.com/office/drawing/2014/main" id="{C46A9584-D417-EC5D-4935-3C1BB531BCE4}"/>
                </a:ext>
              </a:extLst>
            </p:cNvPr>
            <p:cNvSpPr/>
            <p:nvPr/>
          </p:nvSpPr>
          <p:spPr>
            <a:xfrm>
              <a:off x="1751751"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grpSp>
      <p:cxnSp>
        <p:nvCxnSpPr>
          <p:cNvPr id="35" name="Straight Connector 13">
            <a:extLst>
              <a:ext uri="{FF2B5EF4-FFF2-40B4-BE49-F238E27FC236}">
                <a16:creationId xmlns:a16="http://schemas.microsoft.com/office/drawing/2014/main" id="{E2C5CF13-0AB2-ECD6-F599-7F161C0692F8}"/>
              </a:ext>
            </a:extLst>
          </p:cNvPr>
          <p:cNvCxnSpPr>
            <a:cxnSpLocks/>
            <a:stCxn id="71" idx="2"/>
            <a:endCxn id="24" idx="1"/>
          </p:cNvCxnSpPr>
          <p:nvPr/>
        </p:nvCxnSpPr>
        <p:spPr>
          <a:xfrm rot="5400000">
            <a:off x="874288" y="2938087"/>
            <a:ext cx="1532626" cy="865172"/>
          </a:xfrm>
          <a:prstGeom prst="bentConnector4">
            <a:avLst>
              <a:gd name="adj1" fmla="val 14698"/>
              <a:gd name="adj2" fmla="val 126422"/>
            </a:avLst>
          </a:prstGeom>
        </p:spPr>
        <p:style>
          <a:lnRef idx="1">
            <a:schemeClr val="dk1"/>
          </a:lnRef>
          <a:fillRef idx="0">
            <a:schemeClr val="dk1"/>
          </a:fillRef>
          <a:effectRef idx="0">
            <a:schemeClr val="dk1"/>
          </a:effectRef>
          <a:fontRef idx="minor">
            <a:schemeClr val="tx1"/>
          </a:fontRef>
        </p:style>
      </p:cxnSp>
      <p:cxnSp>
        <p:nvCxnSpPr>
          <p:cNvPr id="40" name="Straight Connector 13">
            <a:extLst>
              <a:ext uri="{FF2B5EF4-FFF2-40B4-BE49-F238E27FC236}">
                <a16:creationId xmlns:a16="http://schemas.microsoft.com/office/drawing/2014/main" id="{D292BB53-B21F-A089-80F7-1782F28985B0}"/>
              </a:ext>
            </a:extLst>
          </p:cNvPr>
          <p:cNvCxnSpPr>
            <a:cxnSpLocks/>
            <a:stCxn id="22" idx="1"/>
          </p:cNvCxnSpPr>
          <p:nvPr/>
        </p:nvCxnSpPr>
        <p:spPr>
          <a:xfrm flipH="1">
            <a:off x="976326" y="3143989"/>
            <a:ext cx="234779"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4" name="Straight Connector 13">
            <a:extLst>
              <a:ext uri="{FF2B5EF4-FFF2-40B4-BE49-F238E27FC236}">
                <a16:creationId xmlns:a16="http://schemas.microsoft.com/office/drawing/2014/main" id="{49B9DF9A-C688-6D2D-1FA6-F510A736B0B4}"/>
              </a:ext>
            </a:extLst>
          </p:cNvPr>
          <p:cNvCxnSpPr>
            <a:cxnSpLocks/>
            <a:endCxn id="23" idx="1"/>
          </p:cNvCxnSpPr>
          <p:nvPr/>
        </p:nvCxnSpPr>
        <p:spPr>
          <a:xfrm>
            <a:off x="976326" y="3514132"/>
            <a:ext cx="234779" cy="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47" name="Straight Connector 13">
            <a:extLst>
              <a:ext uri="{FF2B5EF4-FFF2-40B4-BE49-F238E27FC236}">
                <a16:creationId xmlns:a16="http://schemas.microsoft.com/office/drawing/2014/main" id="{F86CB4D8-7C6B-AC1F-084C-E2B532B037CF}"/>
              </a:ext>
            </a:extLst>
          </p:cNvPr>
          <p:cNvCxnSpPr>
            <a:cxnSpLocks/>
          </p:cNvCxnSpPr>
          <p:nvPr/>
        </p:nvCxnSpPr>
        <p:spPr>
          <a:xfrm>
            <a:off x="976326" y="3825558"/>
            <a:ext cx="425754" cy="0"/>
          </a:xfrm>
          <a:prstGeom prst="straightConnector1">
            <a:avLst/>
          </a:prstGeom>
        </p:spPr>
        <p:style>
          <a:lnRef idx="1">
            <a:schemeClr val="dk1"/>
          </a:lnRef>
          <a:fillRef idx="0">
            <a:schemeClr val="dk1"/>
          </a:fillRef>
          <a:effectRef idx="0">
            <a:schemeClr val="dk1"/>
          </a:effectRef>
          <a:fontRef idx="minor">
            <a:schemeClr val="tx1"/>
          </a:fontRef>
        </p:style>
      </p:cxnSp>
      <p:grpSp>
        <p:nvGrpSpPr>
          <p:cNvPr id="57" name="Group 56">
            <a:extLst>
              <a:ext uri="{FF2B5EF4-FFF2-40B4-BE49-F238E27FC236}">
                <a16:creationId xmlns:a16="http://schemas.microsoft.com/office/drawing/2014/main" id="{A3C1070C-E57D-02FB-BC4F-F650DF12C59C}"/>
              </a:ext>
            </a:extLst>
          </p:cNvPr>
          <p:cNvGrpSpPr/>
          <p:nvPr/>
        </p:nvGrpSpPr>
        <p:grpSpPr>
          <a:xfrm>
            <a:off x="3234836" y="1270239"/>
            <a:ext cx="390508" cy="69974"/>
            <a:chOff x="1431217" y="4088681"/>
            <a:chExt cx="390508" cy="69974"/>
          </a:xfrm>
        </p:grpSpPr>
        <p:sp>
          <p:nvSpPr>
            <p:cNvPr id="58" name="Oval 57">
              <a:extLst>
                <a:ext uri="{FF2B5EF4-FFF2-40B4-BE49-F238E27FC236}">
                  <a16:creationId xmlns:a16="http://schemas.microsoft.com/office/drawing/2014/main" id="{E1D032AA-E02C-0F60-2494-76A1DE43EEC7}"/>
                </a:ext>
              </a:extLst>
            </p:cNvPr>
            <p:cNvSpPr/>
            <p:nvPr/>
          </p:nvSpPr>
          <p:spPr>
            <a:xfrm>
              <a:off x="1431217"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sp>
          <p:nvSpPr>
            <p:cNvPr id="59" name="Oval 58">
              <a:extLst>
                <a:ext uri="{FF2B5EF4-FFF2-40B4-BE49-F238E27FC236}">
                  <a16:creationId xmlns:a16="http://schemas.microsoft.com/office/drawing/2014/main" id="{2885DCCE-8BBB-FB3F-EDB2-00554F17AFA4}"/>
                </a:ext>
              </a:extLst>
            </p:cNvPr>
            <p:cNvSpPr/>
            <p:nvPr/>
          </p:nvSpPr>
          <p:spPr>
            <a:xfrm>
              <a:off x="1591484"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sp>
          <p:nvSpPr>
            <p:cNvPr id="60" name="Oval 59">
              <a:extLst>
                <a:ext uri="{FF2B5EF4-FFF2-40B4-BE49-F238E27FC236}">
                  <a16:creationId xmlns:a16="http://schemas.microsoft.com/office/drawing/2014/main" id="{11CF7416-DEDA-6F81-86FC-C3C60843598B}"/>
                </a:ext>
              </a:extLst>
            </p:cNvPr>
            <p:cNvSpPr/>
            <p:nvPr/>
          </p:nvSpPr>
          <p:spPr>
            <a:xfrm>
              <a:off x="1751751"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grpSp>
      <p:sp>
        <p:nvSpPr>
          <p:cNvPr id="61" name="Rounded Rectangle 60">
            <a:extLst>
              <a:ext uri="{FF2B5EF4-FFF2-40B4-BE49-F238E27FC236}">
                <a16:creationId xmlns:a16="http://schemas.microsoft.com/office/drawing/2014/main" id="{B6EB5226-B17A-1CF2-7C7D-F81FE3223F13}"/>
              </a:ext>
            </a:extLst>
          </p:cNvPr>
          <p:cNvSpPr/>
          <p:nvPr/>
        </p:nvSpPr>
        <p:spPr>
          <a:xfrm>
            <a:off x="3968670" y="1698482"/>
            <a:ext cx="1530470" cy="437513"/>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err="1"/>
              <a:t>AdaptiveView</a:t>
            </a:r>
            <a:endParaRPr lang="en-US" sz="1600" dirty="0"/>
          </a:p>
        </p:txBody>
      </p:sp>
      <p:cxnSp>
        <p:nvCxnSpPr>
          <p:cNvPr id="62" name="Straight Connector 13">
            <a:extLst>
              <a:ext uri="{FF2B5EF4-FFF2-40B4-BE49-F238E27FC236}">
                <a16:creationId xmlns:a16="http://schemas.microsoft.com/office/drawing/2014/main" id="{807B14CE-A94F-A50F-1874-B87DD8522AFA}"/>
              </a:ext>
            </a:extLst>
          </p:cNvPr>
          <p:cNvCxnSpPr>
            <a:cxnSpLocks/>
            <a:stCxn id="11" idx="2"/>
            <a:endCxn id="61" idx="0"/>
          </p:cNvCxnSpPr>
          <p:nvPr/>
        </p:nvCxnSpPr>
        <p:spPr>
          <a:xfrm rot="5400000">
            <a:off x="4657594" y="1622170"/>
            <a:ext cx="152624" cy="1"/>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68" name="Straight Connector 13">
            <a:extLst>
              <a:ext uri="{FF2B5EF4-FFF2-40B4-BE49-F238E27FC236}">
                <a16:creationId xmlns:a16="http://schemas.microsoft.com/office/drawing/2014/main" id="{8B738971-D141-5052-A262-23772A8D1DD5}"/>
              </a:ext>
            </a:extLst>
          </p:cNvPr>
          <p:cNvCxnSpPr>
            <a:cxnSpLocks/>
            <a:stCxn id="12" idx="2"/>
            <a:endCxn id="69" idx="0"/>
          </p:cNvCxnSpPr>
          <p:nvPr/>
        </p:nvCxnSpPr>
        <p:spPr>
          <a:xfrm rot="5400000">
            <a:off x="1208246" y="1226623"/>
            <a:ext cx="544753" cy="118322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69" name="Rounded Rectangle 68">
            <a:extLst>
              <a:ext uri="{FF2B5EF4-FFF2-40B4-BE49-F238E27FC236}">
                <a16:creationId xmlns:a16="http://schemas.microsoft.com/office/drawing/2014/main" id="{081FE0E6-0083-19E2-1889-9C3EA056CA52}"/>
              </a:ext>
            </a:extLst>
          </p:cNvPr>
          <p:cNvSpPr/>
          <p:nvPr/>
        </p:nvSpPr>
        <p:spPr>
          <a:xfrm>
            <a:off x="453662" y="2090613"/>
            <a:ext cx="870694" cy="515349"/>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solidFill>
                  <a:srgbClr val="A6A6A6"/>
                </a:solidFill>
              </a:rPr>
              <a:t>Overlay (gray </a:t>
            </a:r>
            <a:r>
              <a:rPr lang="en-US" sz="1200" dirty="0" err="1">
                <a:solidFill>
                  <a:srgbClr val="A6A6A6"/>
                </a:solidFill>
              </a:rPr>
              <a:t>bg</a:t>
            </a:r>
            <a:r>
              <a:rPr lang="en-US" sz="1200" dirty="0">
                <a:solidFill>
                  <a:srgbClr val="A6A6A6"/>
                </a:solidFill>
              </a:rPr>
              <a:t>)</a:t>
            </a:r>
          </a:p>
        </p:txBody>
      </p:sp>
      <p:sp>
        <p:nvSpPr>
          <p:cNvPr id="71" name="Rounded Rectangle 70">
            <a:extLst>
              <a:ext uri="{FF2B5EF4-FFF2-40B4-BE49-F238E27FC236}">
                <a16:creationId xmlns:a16="http://schemas.microsoft.com/office/drawing/2014/main" id="{E4E3F8F3-4788-9A4A-A6C3-B515C69F6E92}"/>
              </a:ext>
            </a:extLst>
          </p:cNvPr>
          <p:cNvSpPr/>
          <p:nvPr/>
        </p:nvSpPr>
        <p:spPr>
          <a:xfrm>
            <a:off x="1621063" y="2089011"/>
            <a:ext cx="904248" cy="515349"/>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solidFill>
                  <a:srgbClr val="A6A6A6"/>
                </a:solidFill>
              </a:rPr>
              <a:t>Rounded View</a:t>
            </a:r>
          </a:p>
        </p:txBody>
      </p:sp>
      <p:cxnSp>
        <p:nvCxnSpPr>
          <p:cNvPr id="74" name="Straight Connector 13">
            <a:extLst>
              <a:ext uri="{FF2B5EF4-FFF2-40B4-BE49-F238E27FC236}">
                <a16:creationId xmlns:a16="http://schemas.microsoft.com/office/drawing/2014/main" id="{D90D3D0F-E0D4-4789-DAEE-C9B3BC76A9BE}"/>
              </a:ext>
            </a:extLst>
          </p:cNvPr>
          <p:cNvCxnSpPr>
            <a:cxnSpLocks/>
            <a:stCxn id="12" idx="2"/>
            <a:endCxn id="71" idx="0"/>
          </p:cNvCxnSpPr>
          <p:nvPr/>
        </p:nvCxnSpPr>
        <p:spPr>
          <a:xfrm rot="16200000" flipH="1">
            <a:off x="1801136" y="1816959"/>
            <a:ext cx="543151" cy="952"/>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99" name="Rounded Rectangle 98">
            <a:extLst>
              <a:ext uri="{FF2B5EF4-FFF2-40B4-BE49-F238E27FC236}">
                <a16:creationId xmlns:a16="http://schemas.microsoft.com/office/drawing/2014/main" id="{6FD7E652-60BD-1D0D-28B2-4E57A316CC00}"/>
              </a:ext>
            </a:extLst>
          </p:cNvPr>
          <p:cNvSpPr/>
          <p:nvPr/>
        </p:nvSpPr>
        <p:spPr>
          <a:xfrm>
            <a:off x="7005906" y="2387591"/>
            <a:ext cx="1613162" cy="361581"/>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t>Wide (desktop)</a:t>
            </a:r>
          </a:p>
        </p:txBody>
      </p:sp>
      <p:sp>
        <p:nvSpPr>
          <p:cNvPr id="102" name="Rounded Rectangle 101">
            <a:extLst>
              <a:ext uri="{FF2B5EF4-FFF2-40B4-BE49-F238E27FC236}">
                <a16:creationId xmlns:a16="http://schemas.microsoft.com/office/drawing/2014/main" id="{2177270E-7885-C76F-E587-C8D14D92FE0E}"/>
              </a:ext>
            </a:extLst>
          </p:cNvPr>
          <p:cNvSpPr/>
          <p:nvPr/>
        </p:nvSpPr>
        <p:spPr>
          <a:xfrm>
            <a:off x="3197436" y="2396556"/>
            <a:ext cx="1679364" cy="361581"/>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solidFill>
                  <a:schemeClr val="bg1">
                    <a:lumMod val="65000"/>
                  </a:schemeClr>
                </a:solidFill>
              </a:rPr>
              <a:t>Narrow (mobile)</a:t>
            </a:r>
          </a:p>
        </p:txBody>
      </p:sp>
      <p:sp>
        <p:nvSpPr>
          <p:cNvPr id="103" name="Rounded Rectangle 102">
            <a:extLst>
              <a:ext uri="{FF2B5EF4-FFF2-40B4-BE49-F238E27FC236}">
                <a16:creationId xmlns:a16="http://schemas.microsoft.com/office/drawing/2014/main" id="{D2EE2169-2E4B-F901-1CFF-34471BA83F47}"/>
              </a:ext>
            </a:extLst>
          </p:cNvPr>
          <p:cNvSpPr/>
          <p:nvPr/>
        </p:nvSpPr>
        <p:spPr>
          <a:xfrm>
            <a:off x="3496846" y="3031135"/>
            <a:ext cx="1075741" cy="361581"/>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err="1">
                <a:solidFill>
                  <a:schemeClr val="bg1">
                    <a:lumMod val="65000"/>
                  </a:schemeClr>
                </a:solidFill>
              </a:rPr>
              <a:t>StackNav</a:t>
            </a:r>
            <a:endParaRPr lang="en-US" sz="1600" dirty="0">
              <a:solidFill>
                <a:schemeClr val="bg1">
                  <a:lumMod val="65000"/>
                </a:schemeClr>
              </a:solidFill>
            </a:endParaRPr>
          </a:p>
        </p:txBody>
      </p:sp>
      <p:sp>
        <p:nvSpPr>
          <p:cNvPr id="104" name="Rounded Rectangle 103">
            <a:extLst>
              <a:ext uri="{FF2B5EF4-FFF2-40B4-BE49-F238E27FC236}">
                <a16:creationId xmlns:a16="http://schemas.microsoft.com/office/drawing/2014/main" id="{D6D8FF91-90D5-3509-9868-2E7A97CE453E}"/>
              </a:ext>
            </a:extLst>
          </p:cNvPr>
          <p:cNvSpPr/>
          <p:nvPr/>
        </p:nvSpPr>
        <p:spPr>
          <a:xfrm>
            <a:off x="3187133" y="3694909"/>
            <a:ext cx="761946" cy="481264"/>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lumMod val="65000"/>
                  </a:schemeClr>
                </a:solidFill>
              </a:rPr>
              <a:t>root view</a:t>
            </a:r>
          </a:p>
        </p:txBody>
      </p:sp>
      <p:sp>
        <p:nvSpPr>
          <p:cNvPr id="105" name="Rounded Rectangle 104">
            <a:extLst>
              <a:ext uri="{FF2B5EF4-FFF2-40B4-BE49-F238E27FC236}">
                <a16:creationId xmlns:a16="http://schemas.microsoft.com/office/drawing/2014/main" id="{33F46766-17F0-D3B9-F53F-6A7E8F32365D}"/>
              </a:ext>
            </a:extLst>
          </p:cNvPr>
          <p:cNvSpPr/>
          <p:nvPr/>
        </p:nvSpPr>
        <p:spPr>
          <a:xfrm>
            <a:off x="4267739" y="3699414"/>
            <a:ext cx="840200" cy="481264"/>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a:solidFill>
                  <a:schemeClr val="bg1">
                    <a:lumMod val="65000"/>
                  </a:schemeClr>
                </a:solidFill>
              </a:rPr>
              <a:t>main view</a:t>
            </a:r>
          </a:p>
        </p:txBody>
      </p:sp>
      <p:cxnSp>
        <p:nvCxnSpPr>
          <p:cNvPr id="106" name="Straight Connector 13">
            <a:extLst>
              <a:ext uri="{FF2B5EF4-FFF2-40B4-BE49-F238E27FC236}">
                <a16:creationId xmlns:a16="http://schemas.microsoft.com/office/drawing/2014/main" id="{3BEC6DDC-671A-2E11-57DB-88B2E835D055}"/>
              </a:ext>
            </a:extLst>
          </p:cNvPr>
          <p:cNvCxnSpPr>
            <a:cxnSpLocks/>
            <a:stCxn id="61" idx="2"/>
            <a:endCxn id="102" idx="0"/>
          </p:cNvCxnSpPr>
          <p:nvPr/>
        </p:nvCxnSpPr>
        <p:spPr>
          <a:xfrm rot="5400000">
            <a:off x="4255232" y="1917882"/>
            <a:ext cx="260561" cy="696787"/>
          </a:xfrm>
          <a:prstGeom prst="bentConnector3">
            <a:avLst>
              <a:gd name="adj1" fmla="val 5000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09" name="Straight Connector 13">
            <a:extLst>
              <a:ext uri="{FF2B5EF4-FFF2-40B4-BE49-F238E27FC236}">
                <a16:creationId xmlns:a16="http://schemas.microsoft.com/office/drawing/2014/main" id="{EDB4D869-742F-8D9C-9A16-6098C657FBEE}"/>
              </a:ext>
            </a:extLst>
          </p:cNvPr>
          <p:cNvCxnSpPr>
            <a:cxnSpLocks/>
            <a:stCxn id="61" idx="2"/>
            <a:endCxn id="99" idx="0"/>
          </p:cNvCxnSpPr>
          <p:nvPr/>
        </p:nvCxnSpPr>
        <p:spPr>
          <a:xfrm rot="16200000" flipH="1">
            <a:off x="6147398" y="722502"/>
            <a:ext cx="251596" cy="3078582"/>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19" name="Straight Connector 13">
            <a:extLst>
              <a:ext uri="{FF2B5EF4-FFF2-40B4-BE49-F238E27FC236}">
                <a16:creationId xmlns:a16="http://schemas.microsoft.com/office/drawing/2014/main" id="{ABB707A1-111A-00C9-79D0-7CABA4ED5B83}"/>
              </a:ext>
            </a:extLst>
          </p:cNvPr>
          <p:cNvCxnSpPr>
            <a:cxnSpLocks/>
            <a:stCxn id="102" idx="2"/>
            <a:endCxn id="103" idx="0"/>
          </p:cNvCxnSpPr>
          <p:nvPr/>
        </p:nvCxnSpPr>
        <p:spPr>
          <a:xfrm rot="5400000">
            <a:off x="3899419" y="2893436"/>
            <a:ext cx="272998" cy="2401"/>
          </a:xfrm>
          <a:prstGeom prst="bentConnector3">
            <a:avLst>
              <a:gd name="adj1" fmla="val 5000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2" name="Straight Connector 13">
            <a:extLst>
              <a:ext uri="{FF2B5EF4-FFF2-40B4-BE49-F238E27FC236}">
                <a16:creationId xmlns:a16="http://schemas.microsoft.com/office/drawing/2014/main" id="{FBF2997E-837D-1F31-F9B7-BA5A7548FD26}"/>
              </a:ext>
            </a:extLst>
          </p:cNvPr>
          <p:cNvCxnSpPr>
            <a:cxnSpLocks/>
            <a:stCxn id="103" idx="2"/>
            <a:endCxn id="104" idx="0"/>
          </p:cNvCxnSpPr>
          <p:nvPr/>
        </p:nvCxnSpPr>
        <p:spPr>
          <a:xfrm rot="5400000">
            <a:off x="3650316" y="3310507"/>
            <a:ext cx="302193" cy="466611"/>
          </a:xfrm>
          <a:prstGeom prst="bentConnector3">
            <a:avLst>
              <a:gd name="adj1" fmla="val 5000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5" name="Straight Connector 13">
            <a:extLst>
              <a:ext uri="{FF2B5EF4-FFF2-40B4-BE49-F238E27FC236}">
                <a16:creationId xmlns:a16="http://schemas.microsoft.com/office/drawing/2014/main" id="{85603592-D13C-123B-7AA9-7685874F9478}"/>
              </a:ext>
            </a:extLst>
          </p:cNvPr>
          <p:cNvCxnSpPr>
            <a:cxnSpLocks/>
            <a:stCxn id="103" idx="2"/>
            <a:endCxn id="105" idx="0"/>
          </p:cNvCxnSpPr>
          <p:nvPr/>
        </p:nvCxnSpPr>
        <p:spPr>
          <a:xfrm rot="16200000" flipH="1">
            <a:off x="4207929" y="3219504"/>
            <a:ext cx="306698" cy="653122"/>
          </a:xfrm>
          <a:prstGeom prst="bentConnector3">
            <a:avLst>
              <a:gd name="adj1" fmla="val 5000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32" name="Rounded Rectangle 131">
            <a:extLst>
              <a:ext uri="{FF2B5EF4-FFF2-40B4-BE49-F238E27FC236}">
                <a16:creationId xmlns:a16="http://schemas.microsoft.com/office/drawing/2014/main" id="{26E6ED25-1649-67C5-298D-2051A2C9B6A0}"/>
              </a:ext>
            </a:extLst>
          </p:cNvPr>
          <p:cNvSpPr/>
          <p:nvPr/>
        </p:nvSpPr>
        <p:spPr>
          <a:xfrm>
            <a:off x="4267739" y="4417955"/>
            <a:ext cx="1302555" cy="271661"/>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bg1">
                    <a:lumMod val="65000"/>
                  </a:schemeClr>
                </a:solidFill>
              </a:rPr>
              <a:t>Welcome Screen</a:t>
            </a:r>
          </a:p>
        </p:txBody>
      </p:sp>
      <p:sp>
        <p:nvSpPr>
          <p:cNvPr id="133" name="Rounded Rectangle 132">
            <a:extLst>
              <a:ext uri="{FF2B5EF4-FFF2-40B4-BE49-F238E27FC236}">
                <a16:creationId xmlns:a16="http://schemas.microsoft.com/office/drawing/2014/main" id="{28213DBF-0956-6FB1-3EB7-5C9713587B7F}"/>
              </a:ext>
            </a:extLst>
          </p:cNvPr>
          <p:cNvSpPr/>
          <p:nvPr/>
        </p:nvSpPr>
        <p:spPr>
          <a:xfrm>
            <a:off x="2814056" y="4659971"/>
            <a:ext cx="907760" cy="271661"/>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bg1">
                    <a:lumMod val="65000"/>
                  </a:schemeClr>
                </a:solidFill>
              </a:rPr>
              <a:t>Spaces bar</a:t>
            </a:r>
          </a:p>
        </p:txBody>
      </p:sp>
      <p:sp>
        <p:nvSpPr>
          <p:cNvPr id="134" name="Rounded Rectangle 133">
            <a:extLst>
              <a:ext uri="{FF2B5EF4-FFF2-40B4-BE49-F238E27FC236}">
                <a16:creationId xmlns:a16="http://schemas.microsoft.com/office/drawing/2014/main" id="{AAD5807F-9F02-DEE2-F7C7-C2BDDE2EE60F}"/>
              </a:ext>
            </a:extLst>
          </p:cNvPr>
          <p:cNvSpPr/>
          <p:nvPr/>
        </p:nvSpPr>
        <p:spPr>
          <a:xfrm>
            <a:off x="2814056" y="5034875"/>
            <a:ext cx="907760" cy="271661"/>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bg1">
                    <a:lumMod val="65000"/>
                  </a:schemeClr>
                </a:solidFill>
              </a:rPr>
              <a:t>Rooms list</a:t>
            </a:r>
          </a:p>
        </p:txBody>
      </p:sp>
      <p:cxnSp>
        <p:nvCxnSpPr>
          <p:cNvPr id="135" name="Straight Connector 13">
            <a:extLst>
              <a:ext uri="{FF2B5EF4-FFF2-40B4-BE49-F238E27FC236}">
                <a16:creationId xmlns:a16="http://schemas.microsoft.com/office/drawing/2014/main" id="{A67E692B-7516-00E0-B8ED-E26180307147}"/>
              </a:ext>
            </a:extLst>
          </p:cNvPr>
          <p:cNvCxnSpPr>
            <a:cxnSpLocks/>
            <a:stCxn id="104" idx="2"/>
            <a:endCxn id="134" idx="1"/>
          </p:cNvCxnSpPr>
          <p:nvPr/>
        </p:nvCxnSpPr>
        <p:spPr>
          <a:xfrm rot="5400000">
            <a:off x="2693815" y="4296414"/>
            <a:ext cx="994533" cy="754050"/>
          </a:xfrm>
          <a:prstGeom prst="bentConnector4">
            <a:avLst>
              <a:gd name="adj1" fmla="val 30036"/>
              <a:gd name="adj2" fmla="val 12021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9" name="Straight Connector 13">
            <a:extLst>
              <a:ext uri="{FF2B5EF4-FFF2-40B4-BE49-F238E27FC236}">
                <a16:creationId xmlns:a16="http://schemas.microsoft.com/office/drawing/2014/main" id="{A7560BD0-3DD2-F1DA-601D-9CB4697EC3F4}"/>
              </a:ext>
            </a:extLst>
          </p:cNvPr>
          <p:cNvCxnSpPr>
            <a:cxnSpLocks/>
            <a:endCxn id="133" idx="1"/>
          </p:cNvCxnSpPr>
          <p:nvPr/>
        </p:nvCxnSpPr>
        <p:spPr>
          <a:xfrm>
            <a:off x="2668438" y="4795802"/>
            <a:ext cx="145618" cy="0"/>
          </a:xfrm>
          <a:prstGeom prst="straightConnector1">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45" name="Rounded Rectangle 144">
            <a:extLst>
              <a:ext uri="{FF2B5EF4-FFF2-40B4-BE49-F238E27FC236}">
                <a16:creationId xmlns:a16="http://schemas.microsoft.com/office/drawing/2014/main" id="{D7855E40-BDB1-217B-C0BF-1C1532312A05}"/>
              </a:ext>
            </a:extLst>
          </p:cNvPr>
          <p:cNvSpPr/>
          <p:nvPr/>
        </p:nvSpPr>
        <p:spPr>
          <a:xfrm>
            <a:off x="4267739" y="4802482"/>
            <a:ext cx="1302555" cy="268805"/>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bg1">
                    <a:lumMod val="65000"/>
                  </a:schemeClr>
                </a:solidFill>
              </a:rPr>
              <a:t>Invite Screen</a:t>
            </a:r>
          </a:p>
        </p:txBody>
      </p:sp>
      <p:sp>
        <p:nvSpPr>
          <p:cNvPr id="146" name="Rounded Rectangle 145">
            <a:extLst>
              <a:ext uri="{FF2B5EF4-FFF2-40B4-BE49-F238E27FC236}">
                <a16:creationId xmlns:a16="http://schemas.microsoft.com/office/drawing/2014/main" id="{C0E1BDDE-2609-FF87-7555-F004F538E43C}"/>
              </a:ext>
            </a:extLst>
          </p:cNvPr>
          <p:cNvSpPr/>
          <p:nvPr/>
        </p:nvSpPr>
        <p:spPr>
          <a:xfrm>
            <a:off x="4267739" y="5191420"/>
            <a:ext cx="1302555" cy="271661"/>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bg1">
                    <a:lumMod val="65000"/>
                  </a:schemeClr>
                </a:solidFill>
              </a:rPr>
              <a:t>Room Screen</a:t>
            </a:r>
          </a:p>
        </p:txBody>
      </p:sp>
      <p:cxnSp>
        <p:nvCxnSpPr>
          <p:cNvPr id="147" name="Straight Connector 13">
            <a:extLst>
              <a:ext uri="{FF2B5EF4-FFF2-40B4-BE49-F238E27FC236}">
                <a16:creationId xmlns:a16="http://schemas.microsoft.com/office/drawing/2014/main" id="{2B26922E-B262-5E44-3F24-BFCAF8758136}"/>
              </a:ext>
            </a:extLst>
          </p:cNvPr>
          <p:cNvCxnSpPr>
            <a:cxnSpLocks/>
            <a:stCxn id="105" idx="2"/>
            <a:endCxn id="146" idx="1"/>
          </p:cNvCxnSpPr>
          <p:nvPr/>
        </p:nvCxnSpPr>
        <p:spPr>
          <a:xfrm rot="5400000">
            <a:off x="3904503" y="4543914"/>
            <a:ext cx="1146573" cy="420100"/>
          </a:xfrm>
          <a:prstGeom prst="bentConnector4">
            <a:avLst>
              <a:gd name="adj1" fmla="val 11322"/>
              <a:gd name="adj2" fmla="val 143079"/>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51" name="Straight Connector 13">
            <a:extLst>
              <a:ext uri="{FF2B5EF4-FFF2-40B4-BE49-F238E27FC236}">
                <a16:creationId xmlns:a16="http://schemas.microsoft.com/office/drawing/2014/main" id="{C932050B-AE68-3E5E-BE78-87B9FE9FB9AB}"/>
              </a:ext>
            </a:extLst>
          </p:cNvPr>
          <p:cNvCxnSpPr>
            <a:cxnSpLocks/>
            <a:endCxn id="132" idx="1"/>
          </p:cNvCxnSpPr>
          <p:nvPr/>
        </p:nvCxnSpPr>
        <p:spPr>
          <a:xfrm>
            <a:off x="4088921" y="4553786"/>
            <a:ext cx="178818" cy="0"/>
          </a:xfrm>
          <a:prstGeom prst="straightConnector1">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54" name="Straight Connector 13">
            <a:extLst>
              <a:ext uri="{FF2B5EF4-FFF2-40B4-BE49-F238E27FC236}">
                <a16:creationId xmlns:a16="http://schemas.microsoft.com/office/drawing/2014/main" id="{84BAB455-BC13-26A2-BC48-CE5781930108}"/>
              </a:ext>
            </a:extLst>
          </p:cNvPr>
          <p:cNvCxnSpPr>
            <a:cxnSpLocks/>
            <a:endCxn id="145" idx="1"/>
          </p:cNvCxnSpPr>
          <p:nvPr/>
        </p:nvCxnSpPr>
        <p:spPr>
          <a:xfrm>
            <a:off x="4088921" y="4936885"/>
            <a:ext cx="178818" cy="0"/>
          </a:xfrm>
          <a:prstGeom prst="straightConnector1">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164" name="Rounded Rectangle 163">
            <a:extLst>
              <a:ext uri="{FF2B5EF4-FFF2-40B4-BE49-F238E27FC236}">
                <a16:creationId xmlns:a16="http://schemas.microsoft.com/office/drawing/2014/main" id="{8A7917B9-76ED-B851-65AE-578AA708C0E0}"/>
              </a:ext>
            </a:extLst>
          </p:cNvPr>
          <p:cNvSpPr/>
          <p:nvPr/>
        </p:nvSpPr>
        <p:spPr>
          <a:xfrm>
            <a:off x="9043479" y="2998889"/>
            <a:ext cx="1571527" cy="361581"/>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t>Main Dock UI</a:t>
            </a:r>
          </a:p>
        </p:txBody>
      </p:sp>
      <p:cxnSp>
        <p:nvCxnSpPr>
          <p:cNvPr id="168" name="Straight Connector 13">
            <a:extLst>
              <a:ext uri="{FF2B5EF4-FFF2-40B4-BE49-F238E27FC236}">
                <a16:creationId xmlns:a16="http://schemas.microsoft.com/office/drawing/2014/main" id="{AE0126C5-5359-8C46-6E6D-4281CE601D4F}"/>
              </a:ext>
            </a:extLst>
          </p:cNvPr>
          <p:cNvCxnSpPr>
            <a:cxnSpLocks/>
            <a:stCxn id="99" idx="2"/>
            <a:endCxn id="177" idx="0"/>
          </p:cNvCxnSpPr>
          <p:nvPr/>
        </p:nvCxnSpPr>
        <p:spPr>
          <a:xfrm rot="16200000" flipH="1">
            <a:off x="7829724" y="2731934"/>
            <a:ext cx="251717" cy="286191"/>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71" name="Straight Connector 13">
            <a:extLst>
              <a:ext uri="{FF2B5EF4-FFF2-40B4-BE49-F238E27FC236}">
                <a16:creationId xmlns:a16="http://schemas.microsoft.com/office/drawing/2014/main" id="{B5B77CC2-38A1-F8F9-4C41-9A2B7B996337}"/>
              </a:ext>
            </a:extLst>
          </p:cNvPr>
          <p:cNvCxnSpPr>
            <a:cxnSpLocks/>
            <a:stCxn id="99" idx="2"/>
            <a:endCxn id="164" idx="0"/>
          </p:cNvCxnSpPr>
          <p:nvPr/>
        </p:nvCxnSpPr>
        <p:spPr>
          <a:xfrm rot="16200000" flipH="1">
            <a:off x="8696007" y="1865652"/>
            <a:ext cx="249717" cy="201675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177" name="Rounded Rectangle 176">
            <a:extLst>
              <a:ext uri="{FF2B5EF4-FFF2-40B4-BE49-F238E27FC236}">
                <a16:creationId xmlns:a16="http://schemas.microsoft.com/office/drawing/2014/main" id="{B57CF772-6AD0-2FA0-476B-3541D933102C}"/>
              </a:ext>
            </a:extLst>
          </p:cNvPr>
          <p:cNvSpPr/>
          <p:nvPr/>
        </p:nvSpPr>
        <p:spPr>
          <a:xfrm>
            <a:off x="7261199" y="3000889"/>
            <a:ext cx="1674957" cy="361581"/>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solidFill>
                  <a:schemeClr val="bg1">
                    <a:lumMod val="65000"/>
                  </a:schemeClr>
                </a:solidFill>
              </a:rPr>
              <a:t>Search/filter bar</a:t>
            </a:r>
          </a:p>
        </p:txBody>
      </p:sp>
      <p:sp>
        <p:nvSpPr>
          <p:cNvPr id="180" name="Rounded Rectangle 179">
            <a:extLst>
              <a:ext uri="{FF2B5EF4-FFF2-40B4-BE49-F238E27FC236}">
                <a16:creationId xmlns:a16="http://schemas.microsoft.com/office/drawing/2014/main" id="{669572CA-3DC0-BFAD-7FE0-793854F8DA0F}"/>
              </a:ext>
            </a:extLst>
          </p:cNvPr>
          <p:cNvSpPr/>
          <p:nvPr/>
        </p:nvSpPr>
        <p:spPr>
          <a:xfrm>
            <a:off x="8032922" y="3689553"/>
            <a:ext cx="958177" cy="361581"/>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bg1">
                    <a:lumMod val="65000"/>
                  </a:schemeClr>
                </a:solidFill>
              </a:rPr>
              <a:t>Welcome Screen</a:t>
            </a:r>
          </a:p>
        </p:txBody>
      </p:sp>
      <p:sp>
        <p:nvSpPr>
          <p:cNvPr id="182" name="Rounded Rectangle 181">
            <a:extLst>
              <a:ext uri="{FF2B5EF4-FFF2-40B4-BE49-F238E27FC236}">
                <a16:creationId xmlns:a16="http://schemas.microsoft.com/office/drawing/2014/main" id="{41EBC47F-A59F-A89A-7D5E-CC32D5BF2604}"/>
              </a:ext>
            </a:extLst>
          </p:cNvPr>
          <p:cNvSpPr/>
          <p:nvPr/>
        </p:nvSpPr>
        <p:spPr>
          <a:xfrm>
            <a:off x="9170627" y="3685931"/>
            <a:ext cx="1317296" cy="361581"/>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400" dirty="0"/>
              <a:t>Room Screen</a:t>
            </a:r>
          </a:p>
        </p:txBody>
      </p:sp>
      <p:sp>
        <p:nvSpPr>
          <p:cNvPr id="183" name="Rounded Rectangle 182">
            <a:extLst>
              <a:ext uri="{FF2B5EF4-FFF2-40B4-BE49-F238E27FC236}">
                <a16:creationId xmlns:a16="http://schemas.microsoft.com/office/drawing/2014/main" id="{727DC56D-528F-2035-6023-40B94A5931AD}"/>
              </a:ext>
            </a:extLst>
          </p:cNvPr>
          <p:cNvSpPr/>
          <p:nvPr/>
        </p:nvSpPr>
        <p:spPr>
          <a:xfrm>
            <a:off x="10703997" y="3685931"/>
            <a:ext cx="958177" cy="345754"/>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bg1">
                    <a:lumMod val="65000"/>
                  </a:schemeClr>
                </a:solidFill>
              </a:rPr>
              <a:t>Invite Screen</a:t>
            </a:r>
          </a:p>
        </p:txBody>
      </p:sp>
      <p:sp>
        <p:nvSpPr>
          <p:cNvPr id="185" name="Rounded Rectangle 184">
            <a:extLst>
              <a:ext uri="{FF2B5EF4-FFF2-40B4-BE49-F238E27FC236}">
                <a16:creationId xmlns:a16="http://schemas.microsoft.com/office/drawing/2014/main" id="{72472B27-1448-78EF-F9BC-C20D257DD918}"/>
              </a:ext>
            </a:extLst>
          </p:cNvPr>
          <p:cNvSpPr/>
          <p:nvPr/>
        </p:nvSpPr>
        <p:spPr>
          <a:xfrm>
            <a:off x="5937224" y="3000889"/>
            <a:ext cx="1177951" cy="361581"/>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600" dirty="0">
                <a:solidFill>
                  <a:schemeClr val="bg1">
                    <a:lumMod val="65000"/>
                  </a:schemeClr>
                </a:solidFill>
              </a:rPr>
              <a:t>Spaces Bar</a:t>
            </a:r>
          </a:p>
        </p:txBody>
      </p:sp>
      <p:sp>
        <p:nvSpPr>
          <p:cNvPr id="189" name="Rounded Rectangle 188">
            <a:extLst>
              <a:ext uri="{FF2B5EF4-FFF2-40B4-BE49-F238E27FC236}">
                <a16:creationId xmlns:a16="http://schemas.microsoft.com/office/drawing/2014/main" id="{C5E2229F-935C-2D39-96E5-75593BE23FB7}"/>
              </a:ext>
            </a:extLst>
          </p:cNvPr>
          <p:cNvSpPr/>
          <p:nvPr/>
        </p:nvSpPr>
        <p:spPr>
          <a:xfrm>
            <a:off x="6879464" y="3689553"/>
            <a:ext cx="958177" cy="361581"/>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dirty="0">
                <a:solidFill>
                  <a:schemeClr val="bg1">
                    <a:lumMod val="65000"/>
                  </a:schemeClr>
                </a:solidFill>
              </a:rPr>
              <a:t>Rooms list</a:t>
            </a:r>
          </a:p>
        </p:txBody>
      </p:sp>
      <p:cxnSp>
        <p:nvCxnSpPr>
          <p:cNvPr id="190" name="Straight Connector 13">
            <a:extLst>
              <a:ext uri="{FF2B5EF4-FFF2-40B4-BE49-F238E27FC236}">
                <a16:creationId xmlns:a16="http://schemas.microsoft.com/office/drawing/2014/main" id="{1C190D15-DDB3-14FB-7BD5-CBE9658E4C21}"/>
              </a:ext>
            </a:extLst>
          </p:cNvPr>
          <p:cNvCxnSpPr>
            <a:cxnSpLocks/>
            <a:stCxn id="164" idx="2"/>
            <a:endCxn id="189" idx="0"/>
          </p:cNvCxnSpPr>
          <p:nvPr/>
        </p:nvCxnSpPr>
        <p:spPr>
          <a:xfrm rot="5400000">
            <a:off x="8429357" y="2289666"/>
            <a:ext cx="329083" cy="2470690"/>
          </a:xfrm>
          <a:prstGeom prst="bentConnector3">
            <a:avLst>
              <a:gd name="adj1" fmla="val 5000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3" name="Straight Connector 13">
            <a:extLst>
              <a:ext uri="{FF2B5EF4-FFF2-40B4-BE49-F238E27FC236}">
                <a16:creationId xmlns:a16="http://schemas.microsoft.com/office/drawing/2014/main" id="{060825C7-0D16-A2D9-0606-C225EECAFDD2}"/>
              </a:ext>
            </a:extLst>
          </p:cNvPr>
          <p:cNvCxnSpPr>
            <a:cxnSpLocks/>
            <a:stCxn id="164" idx="2"/>
            <a:endCxn id="180" idx="0"/>
          </p:cNvCxnSpPr>
          <p:nvPr/>
        </p:nvCxnSpPr>
        <p:spPr>
          <a:xfrm rot="5400000">
            <a:off x="9006086" y="2866395"/>
            <a:ext cx="329083" cy="1317232"/>
          </a:xfrm>
          <a:prstGeom prst="bentConnector3">
            <a:avLst>
              <a:gd name="adj1" fmla="val 5000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6" name="Straight Connector 13">
            <a:extLst>
              <a:ext uri="{FF2B5EF4-FFF2-40B4-BE49-F238E27FC236}">
                <a16:creationId xmlns:a16="http://schemas.microsoft.com/office/drawing/2014/main" id="{E3663D61-74E3-7784-FB1D-3D56C063D7D7}"/>
              </a:ext>
            </a:extLst>
          </p:cNvPr>
          <p:cNvCxnSpPr>
            <a:cxnSpLocks/>
            <a:stCxn id="164" idx="2"/>
            <a:endCxn id="183" idx="0"/>
          </p:cNvCxnSpPr>
          <p:nvPr/>
        </p:nvCxnSpPr>
        <p:spPr>
          <a:xfrm rot="16200000" flipH="1">
            <a:off x="10343434" y="2846278"/>
            <a:ext cx="325461" cy="1353843"/>
          </a:xfrm>
          <a:prstGeom prst="bentConnector3">
            <a:avLst>
              <a:gd name="adj1" fmla="val 50000"/>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99" name="Straight Connector 13">
            <a:extLst>
              <a:ext uri="{FF2B5EF4-FFF2-40B4-BE49-F238E27FC236}">
                <a16:creationId xmlns:a16="http://schemas.microsoft.com/office/drawing/2014/main" id="{A6D761F0-4D42-ACE5-ED04-C6C6C0D1F543}"/>
              </a:ext>
            </a:extLst>
          </p:cNvPr>
          <p:cNvCxnSpPr>
            <a:cxnSpLocks/>
            <a:stCxn id="164" idx="2"/>
            <a:endCxn id="182" idx="0"/>
          </p:cNvCxnSpPr>
          <p:nvPr/>
        </p:nvCxnSpPr>
        <p:spPr>
          <a:xfrm>
            <a:off x="9829243" y="3360470"/>
            <a:ext cx="32" cy="325461"/>
          </a:xfrm>
          <a:prstGeom prst="straightConnector1">
            <a:avLst/>
          </a:prstGeom>
        </p:spPr>
        <p:style>
          <a:lnRef idx="1">
            <a:schemeClr val="dk1"/>
          </a:lnRef>
          <a:fillRef idx="0">
            <a:schemeClr val="dk1"/>
          </a:fillRef>
          <a:effectRef idx="0">
            <a:schemeClr val="dk1"/>
          </a:effectRef>
          <a:fontRef idx="minor">
            <a:schemeClr val="tx1"/>
          </a:fontRef>
        </p:style>
      </p:cxnSp>
      <p:sp>
        <p:nvSpPr>
          <p:cNvPr id="205" name="Rounded Rectangle 204">
            <a:extLst>
              <a:ext uri="{FF2B5EF4-FFF2-40B4-BE49-F238E27FC236}">
                <a16:creationId xmlns:a16="http://schemas.microsoft.com/office/drawing/2014/main" id="{1C47BEF7-1D66-6A03-45B0-5EA62FAB43D8}"/>
              </a:ext>
            </a:extLst>
          </p:cNvPr>
          <p:cNvSpPr/>
          <p:nvPr/>
        </p:nvSpPr>
        <p:spPr>
          <a:xfrm>
            <a:off x="6441883" y="4332451"/>
            <a:ext cx="954110" cy="361581"/>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400" dirty="0"/>
              <a:t>Timeline</a:t>
            </a:r>
          </a:p>
        </p:txBody>
      </p:sp>
      <p:sp>
        <p:nvSpPr>
          <p:cNvPr id="206" name="Rounded Rectangle 205">
            <a:extLst>
              <a:ext uri="{FF2B5EF4-FFF2-40B4-BE49-F238E27FC236}">
                <a16:creationId xmlns:a16="http://schemas.microsoft.com/office/drawing/2014/main" id="{9F5B25D7-07F4-9BF9-CD74-19C34705FB1E}"/>
              </a:ext>
            </a:extLst>
          </p:cNvPr>
          <p:cNvSpPr/>
          <p:nvPr/>
        </p:nvSpPr>
        <p:spPr>
          <a:xfrm>
            <a:off x="8875688" y="4332451"/>
            <a:ext cx="1524000" cy="361581"/>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400" dirty="0" err="1">
                <a:solidFill>
                  <a:srgbClr val="A6A6A6"/>
                </a:solidFill>
              </a:rPr>
              <a:t>LocationPreview</a:t>
            </a:r>
            <a:endParaRPr lang="en-US" sz="1400" dirty="0">
              <a:solidFill>
                <a:srgbClr val="A6A6A6"/>
              </a:solidFill>
            </a:endParaRPr>
          </a:p>
        </p:txBody>
      </p:sp>
      <p:sp>
        <p:nvSpPr>
          <p:cNvPr id="208" name="Rounded Rectangle 207">
            <a:extLst>
              <a:ext uri="{FF2B5EF4-FFF2-40B4-BE49-F238E27FC236}">
                <a16:creationId xmlns:a16="http://schemas.microsoft.com/office/drawing/2014/main" id="{3A104CE4-6A75-B80E-D48F-2F5EF9790BDC}"/>
              </a:ext>
            </a:extLst>
          </p:cNvPr>
          <p:cNvSpPr/>
          <p:nvPr/>
        </p:nvSpPr>
        <p:spPr>
          <a:xfrm>
            <a:off x="10506164" y="4336481"/>
            <a:ext cx="1412546" cy="361581"/>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400" dirty="0"/>
              <a:t>Room Input Bar</a:t>
            </a:r>
          </a:p>
        </p:txBody>
      </p:sp>
      <p:sp>
        <p:nvSpPr>
          <p:cNvPr id="209" name="Rounded Rectangle 208">
            <a:extLst>
              <a:ext uri="{FF2B5EF4-FFF2-40B4-BE49-F238E27FC236}">
                <a16:creationId xmlns:a16="http://schemas.microsoft.com/office/drawing/2014/main" id="{612EE19D-02A5-411A-3BD3-936CF4ADF20D}"/>
              </a:ext>
            </a:extLst>
          </p:cNvPr>
          <p:cNvSpPr/>
          <p:nvPr/>
        </p:nvSpPr>
        <p:spPr>
          <a:xfrm>
            <a:off x="6196607" y="5447470"/>
            <a:ext cx="1185895" cy="298827"/>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t>Message</a:t>
            </a:r>
          </a:p>
        </p:txBody>
      </p:sp>
      <p:sp>
        <p:nvSpPr>
          <p:cNvPr id="210" name="Rounded Rectangle 209">
            <a:extLst>
              <a:ext uri="{FF2B5EF4-FFF2-40B4-BE49-F238E27FC236}">
                <a16:creationId xmlns:a16="http://schemas.microsoft.com/office/drawing/2014/main" id="{AB3E318B-67B9-669E-33A4-C0CC181ABD36}"/>
              </a:ext>
            </a:extLst>
          </p:cNvPr>
          <p:cNvSpPr/>
          <p:nvPr/>
        </p:nvSpPr>
        <p:spPr>
          <a:xfrm>
            <a:off x="6196607" y="5817614"/>
            <a:ext cx="1185895" cy="298827"/>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900" dirty="0" err="1"/>
              <a:t>CondensedMessage</a:t>
            </a:r>
            <a:endParaRPr lang="en-US" sz="900" dirty="0"/>
          </a:p>
        </p:txBody>
      </p:sp>
      <p:sp>
        <p:nvSpPr>
          <p:cNvPr id="211" name="Rounded Rectangle 210">
            <a:extLst>
              <a:ext uri="{FF2B5EF4-FFF2-40B4-BE49-F238E27FC236}">
                <a16:creationId xmlns:a16="http://schemas.microsoft.com/office/drawing/2014/main" id="{EFC53FBD-725B-81FD-68B1-F4785BA5FC11}"/>
              </a:ext>
            </a:extLst>
          </p:cNvPr>
          <p:cNvSpPr/>
          <p:nvPr/>
        </p:nvSpPr>
        <p:spPr>
          <a:xfrm>
            <a:off x="6193517" y="6440467"/>
            <a:ext cx="1185895" cy="298827"/>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err="1"/>
              <a:t>ImageMessage</a:t>
            </a:r>
            <a:endParaRPr lang="en-US" sz="1200" dirty="0"/>
          </a:p>
        </p:txBody>
      </p:sp>
      <p:grpSp>
        <p:nvGrpSpPr>
          <p:cNvPr id="212" name="Group 211">
            <a:extLst>
              <a:ext uri="{FF2B5EF4-FFF2-40B4-BE49-F238E27FC236}">
                <a16:creationId xmlns:a16="http://schemas.microsoft.com/office/drawing/2014/main" id="{450A76BA-BF99-3AB2-8C55-57C4139A1445}"/>
              </a:ext>
            </a:extLst>
          </p:cNvPr>
          <p:cNvGrpSpPr/>
          <p:nvPr/>
        </p:nvGrpSpPr>
        <p:grpSpPr>
          <a:xfrm>
            <a:off x="6626893" y="6243466"/>
            <a:ext cx="355007" cy="69974"/>
            <a:chOff x="1431217" y="4088681"/>
            <a:chExt cx="390508" cy="69974"/>
          </a:xfrm>
        </p:grpSpPr>
        <p:sp>
          <p:nvSpPr>
            <p:cNvPr id="213" name="Oval 212">
              <a:extLst>
                <a:ext uri="{FF2B5EF4-FFF2-40B4-BE49-F238E27FC236}">
                  <a16:creationId xmlns:a16="http://schemas.microsoft.com/office/drawing/2014/main" id="{3CC16D88-0406-D823-9534-6E5C9465C04B}"/>
                </a:ext>
              </a:extLst>
            </p:cNvPr>
            <p:cNvSpPr/>
            <p:nvPr/>
          </p:nvSpPr>
          <p:spPr>
            <a:xfrm>
              <a:off x="1431217"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sp>
          <p:nvSpPr>
            <p:cNvPr id="214" name="Oval 213">
              <a:extLst>
                <a:ext uri="{FF2B5EF4-FFF2-40B4-BE49-F238E27FC236}">
                  <a16:creationId xmlns:a16="http://schemas.microsoft.com/office/drawing/2014/main" id="{1EEF5600-4F36-6841-B897-B50109671B72}"/>
                </a:ext>
              </a:extLst>
            </p:cNvPr>
            <p:cNvSpPr/>
            <p:nvPr/>
          </p:nvSpPr>
          <p:spPr>
            <a:xfrm>
              <a:off x="1591484"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sp>
          <p:nvSpPr>
            <p:cNvPr id="215" name="Oval 214">
              <a:extLst>
                <a:ext uri="{FF2B5EF4-FFF2-40B4-BE49-F238E27FC236}">
                  <a16:creationId xmlns:a16="http://schemas.microsoft.com/office/drawing/2014/main" id="{B202D45C-96C8-5735-330D-F548BF01781A}"/>
                </a:ext>
              </a:extLst>
            </p:cNvPr>
            <p:cNvSpPr/>
            <p:nvPr/>
          </p:nvSpPr>
          <p:spPr>
            <a:xfrm>
              <a:off x="1751751"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grpSp>
      <p:cxnSp>
        <p:nvCxnSpPr>
          <p:cNvPr id="216" name="Straight Connector 13">
            <a:extLst>
              <a:ext uri="{FF2B5EF4-FFF2-40B4-BE49-F238E27FC236}">
                <a16:creationId xmlns:a16="http://schemas.microsoft.com/office/drawing/2014/main" id="{B04CCD06-6690-1001-1A81-F09A0BA1DC43}"/>
              </a:ext>
            </a:extLst>
          </p:cNvPr>
          <p:cNvCxnSpPr>
            <a:cxnSpLocks/>
            <a:stCxn id="209" idx="1"/>
          </p:cNvCxnSpPr>
          <p:nvPr/>
        </p:nvCxnSpPr>
        <p:spPr>
          <a:xfrm flipH="1">
            <a:off x="5961828" y="5596884"/>
            <a:ext cx="234779"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7" name="Straight Connector 13">
            <a:extLst>
              <a:ext uri="{FF2B5EF4-FFF2-40B4-BE49-F238E27FC236}">
                <a16:creationId xmlns:a16="http://schemas.microsoft.com/office/drawing/2014/main" id="{744A01C5-7C2D-59B5-D121-6293758A4623}"/>
              </a:ext>
            </a:extLst>
          </p:cNvPr>
          <p:cNvCxnSpPr>
            <a:cxnSpLocks/>
            <a:endCxn id="210" idx="1"/>
          </p:cNvCxnSpPr>
          <p:nvPr/>
        </p:nvCxnSpPr>
        <p:spPr>
          <a:xfrm>
            <a:off x="5961828" y="5967027"/>
            <a:ext cx="234779" cy="1"/>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18" name="Straight Connector 13">
            <a:extLst>
              <a:ext uri="{FF2B5EF4-FFF2-40B4-BE49-F238E27FC236}">
                <a16:creationId xmlns:a16="http://schemas.microsoft.com/office/drawing/2014/main" id="{11865F98-6D6C-917D-BF20-517C7BD5EEA9}"/>
              </a:ext>
            </a:extLst>
          </p:cNvPr>
          <p:cNvCxnSpPr>
            <a:cxnSpLocks/>
          </p:cNvCxnSpPr>
          <p:nvPr/>
        </p:nvCxnSpPr>
        <p:spPr>
          <a:xfrm>
            <a:off x="5961828" y="6291705"/>
            <a:ext cx="403966" cy="0"/>
          </a:xfrm>
          <a:prstGeom prst="straightConnector1">
            <a:avLst/>
          </a:prstGeom>
        </p:spPr>
        <p:style>
          <a:lnRef idx="1">
            <a:schemeClr val="dk1"/>
          </a:lnRef>
          <a:fillRef idx="0">
            <a:schemeClr val="dk1"/>
          </a:fillRef>
          <a:effectRef idx="0">
            <a:schemeClr val="dk1"/>
          </a:effectRef>
          <a:fontRef idx="minor">
            <a:schemeClr val="tx1"/>
          </a:fontRef>
        </p:style>
      </p:cxnSp>
      <p:sp>
        <p:nvSpPr>
          <p:cNvPr id="223" name="Rounded Rectangle 222">
            <a:extLst>
              <a:ext uri="{FF2B5EF4-FFF2-40B4-BE49-F238E27FC236}">
                <a16:creationId xmlns:a16="http://schemas.microsoft.com/office/drawing/2014/main" id="{CF57993D-B58D-E348-F731-97B858ADB891}"/>
              </a:ext>
            </a:extLst>
          </p:cNvPr>
          <p:cNvSpPr/>
          <p:nvPr/>
        </p:nvSpPr>
        <p:spPr>
          <a:xfrm>
            <a:off x="6384205" y="4840063"/>
            <a:ext cx="1069467" cy="328710"/>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400" dirty="0"/>
              <a:t>Portal List</a:t>
            </a:r>
          </a:p>
        </p:txBody>
      </p:sp>
      <p:cxnSp>
        <p:nvCxnSpPr>
          <p:cNvPr id="232" name="Straight Connector 13">
            <a:extLst>
              <a:ext uri="{FF2B5EF4-FFF2-40B4-BE49-F238E27FC236}">
                <a16:creationId xmlns:a16="http://schemas.microsoft.com/office/drawing/2014/main" id="{50C4DC65-2134-88E4-4B37-CC2335C092B0}"/>
              </a:ext>
            </a:extLst>
          </p:cNvPr>
          <p:cNvCxnSpPr>
            <a:cxnSpLocks/>
            <a:stCxn id="205" idx="2"/>
            <a:endCxn id="223" idx="0"/>
          </p:cNvCxnSpPr>
          <p:nvPr/>
        </p:nvCxnSpPr>
        <p:spPr>
          <a:xfrm rot="16200000" flipH="1">
            <a:off x="6845923" y="4767046"/>
            <a:ext cx="146031" cy="1"/>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235" name="Straight Connector 13">
            <a:extLst>
              <a:ext uri="{FF2B5EF4-FFF2-40B4-BE49-F238E27FC236}">
                <a16:creationId xmlns:a16="http://schemas.microsoft.com/office/drawing/2014/main" id="{896CC545-499A-6378-EBD4-803A74504B6B}"/>
              </a:ext>
            </a:extLst>
          </p:cNvPr>
          <p:cNvCxnSpPr>
            <a:cxnSpLocks/>
            <a:stCxn id="223" idx="2"/>
            <a:endCxn id="211" idx="1"/>
          </p:cNvCxnSpPr>
          <p:nvPr/>
        </p:nvCxnSpPr>
        <p:spPr>
          <a:xfrm rot="5400000">
            <a:off x="5845674" y="5516616"/>
            <a:ext cx="1421108" cy="725422"/>
          </a:xfrm>
          <a:prstGeom prst="bentConnector4">
            <a:avLst>
              <a:gd name="adj1" fmla="val 10426"/>
              <a:gd name="adj2" fmla="val 131513"/>
            </a:avLst>
          </a:prstGeom>
        </p:spPr>
        <p:style>
          <a:lnRef idx="1">
            <a:schemeClr val="dk1"/>
          </a:lnRef>
          <a:fillRef idx="0">
            <a:schemeClr val="dk1"/>
          </a:fillRef>
          <a:effectRef idx="0">
            <a:schemeClr val="dk1"/>
          </a:effectRef>
          <a:fontRef idx="minor">
            <a:schemeClr val="tx1"/>
          </a:fontRef>
        </p:style>
      </p:cxnSp>
      <p:cxnSp>
        <p:nvCxnSpPr>
          <p:cNvPr id="241" name="Straight Connector 13">
            <a:extLst>
              <a:ext uri="{FF2B5EF4-FFF2-40B4-BE49-F238E27FC236}">
                <a16:creationId xmlns:a16="http://schemas.microsoft.com/office/drawing/2014/main" id="{3F7DACD2-54FA-D403-0222-742432BB965E}"/>
              </a:ext>
            </a:extLst>
          </p:cNvPr>
          <p:cNvCxnSpPr>
            <a:cxnSpLocks/>
            <a:stCxn id="182" idx="2"/>
            <a:endCxn id="208" idx="0"/>
          </p:cNvCxnSpPr>
          <p:nvPr/>
        </p:nvCxnSpPr>
        <p:spPr>
          <a:xfrm rot="16200000" flipH="1">
            <a:off x="10376372" y="3500415"/>
            <a:ext cx="288969" cy="1383162"/>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247" name="Straight Connector 13">
            <a:extLst>
              <a:ext uri="{FF2B5EF4-FFF2-40B4-BE49-F238E27FC236}">
                <a16:creationId xmlns:a16="http://schemas.microsoft.com/office/drawing/2014/main" id="{9EE0F030-5E2B-CEAA-7720-71EEFBE05DA2}"/>
              </a:ext>
            </a:extLst>
          </p:cNvPr>
          <p:cNvCxnSpPr>
            <a:cxnSpLocks/>
            <a:stCxn id="182" idx="2"/>
            <a:endCxn id="205" idx="0"/>
          </p:cNvCxnSpPr>
          <p:nvPr/>
        </p:nvCxnSpPr>
        <p:spPr>
          <a:xfrm rot="5400000">
            <a:off x="8231638" y="2734813"/>
            <a:ext cx="284939" cy="291033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250" name="Straight Connector 13">
            <a:extLst>
              <a:ext uri="{FF2B5EF4-FFF2-40B4-BE49-F238E27FC236}">
                <a16:creationId xmlns:a16="http://schemas.microsoft.com/office/drawing/2014/main" id="{0A9511D0-EF76-E3E9-2DAF-C6458B5DA443}"/>
              </a:ext>
            </a:extLst>
          </p:cNvPr>
          <p:cNvCxnSpPr>
            <a:cxnSpLocks/>
            <a:stCxn id="182" idx="2"/>
            <a:endCxn id="206" idx="0"/>
          </p:cNvCxnSpPr>
          <p:nvPr/>
        </p:nvCxnSpPr>
        <p:spPr>
          <a:xfrm rot="5400000">
            <a:off x="9591013" y="4094188"/>
            <a:ext cx="284939" cy="19158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59" name="Rounded Rectangle 258">
            <a:extLst>
              <a:ext uri="{FF2B5EF4-FFF2-40B4-BE49-F238E27FC236}">
                <a16:creationId xmlns:a16="http://schemas.microsoft.com/office/drawing/2014/main" id="{DC159A16-9A4E-D52F-C256-47A0F75A8EEC}"/>
              </a:ext>
            </a:extLst>
          </p:cNvPr>
          <p:cNvSpPr/>
          <p:nvPr/>
        </p:nvSpPr>
        <p:spPr>
          <a:xfrm>
            <a:off x="10707088" y="5078528"/>
            <a:ext cx="1306198" cy="298827"/>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t>Location button</a:t>
            </a:r>
          </a:p>
        </p:txBody>
      </p:sp>
      <p:sp>
        <p:nvSpPr>
          <p:cNvPr id="260" name="Rounded Rectangle 259">
            <a:extLst>
              <a:ext uri="{FF2B5EF4-FFF2-40B4-BE49-F238E27FC236}">
                <a16:creationId xmlns:a16="http://schemas.microsoft.com/office/drawing/2014/main" id="{9F88A2A4-8DEB-2712-FB8A-700409CAAB22}"/>
              </a:ext>
            </a:extLst>
          </p:cNvPr>
          <p:cNvSpPr/>
          <p:nvPr/>
        </p:nvSpPr>
        <p:spPr>
          <a:xfrm>
            <a:off x="10707088" y="5448672"/>
            <a:ext cx="1306198" cy="298827"/>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err="1"/>
              <a:t>TextInput</a:t>
            </a:r>
            <a:endParaRPr lang="en-US" sz="1200" dirty="0"/>
          </a:p>
        </p:txBody>
      </p:sp>
      <p:sp>
        <p:nvSpPr>
          <p:cNvPr id="261" name="Rounded Rectangle 260">
            <a:extLst>
              <a:ext uri="{FF2B5EF4-FFF2-40B4-BE49-F238E27FC236}">
                <a16:creationId xmlns:a16="http://schemas.microsoft.com/office/drawing/2014/main" id="{87702C4D-98E2-A823-7C0D-460C51B20443}"/>
              </a:ext>
            </a:extLst>
          </p:cNvPr>
          <p:cNvSpPr/>
          <p:nvPr/>
        </p:nvSpPr>
        <p:spPr>
          <a:xfrm>
            <a:off x="10703998" y="6071525"/>
            <a:ext cx="1306198" cy="298827"/>
          </a:xfrm>
          <a:prstGeom prst="roundRect">
            <a:avLst>
              <a:gd name="adj" fmla="val 3833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t>Send button</a:t>
            </a:r>
          </a:p>
        </p:txBody>
      </p:sp>
      <p:grpSp>
        <p:nvGrpSpPr>
          <p:cNvPr id="262" name="Group 261">
            <a:extLst>
              <a:ext uri="{FF2B5EF4-FFF2-40B4-BE49-F238E27FC236}">
                <a16:creationId xmlns:a16="http://schemas.microsoft.com/office/drawing/2014/main" id="{0B2DEDBD-DE9F-37C3-37AC-467F35B5B74C}"/>
              </a:ext>
            </a:extLst>
          </p:cNvPr>
          <p:cNvGrpSpPr/>
          <p:nvPr/>
        </p:nvGrpSpPr>
        <p:grpSpPr>
          <a:xfrm>
            <a:off x="11165468" y="5874524"/>
            <a:ext cx="355007" cy="69974"/>
            <a:chOff x="1431217" y="4088681"/>
            <a:chExt cx="390508" cy="69974"/>
          </a:xfrm>
        </p:grpSpPr>
        <p:sp>
          <p:nvSpPr>
            <p:cNvPr id="263" name="Oval 262">
              <a:extLst>
                <a:ext uri="{FF2B5EF4-FFF2-40B4-BE49-F238E27FC236}">
                  <a16:creationId xmlns:a16="http://schemas.microsoft.com/office/drawing/2014/main" id="{58563512-09AD-95D0-F89D-167C7ED7495B}"/>
                </a:ext>
              </a:extLst>
            </p:cNvPr>
            <p:cNvSpPr/>
            <p:nvPr/>
          </p:nvSpPr>
          <p:spPr>
            <a:xfrm>
              <a:off x="1431217"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sp>
          <p:nvSpPr>
            <p:cNvPr id="264" name="Oval 263">
              <a:extLst>
                <a:ext uri="{FF2B5EF4-FFF2-40B4-BE49-F238E27FC236}">
                  <a16:creationId xmlns:a16="http://schemas.microsoft.com/office/drawing/2014/main" id="{2FE33A68-BC65-0BD8-C431-6CA2560D53F5}"/>
                </a:ext>
              </a:extLst>
            </p:cNvPr>
            <p:cNvSpPr/>
            <p:nvPr/>
          </p:nvSpPr>
          <p:spPr>
            <a:xfrm>
              <a:off x="1591484"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sp>
          <p:nvSpPr>
            <p:cNvPr id="265" name="Oval 264">
              <a:extLst>
                <a:ext uri="{FF2B5EF4-FFF2-40B4-BE49-F238E27FC236}">
                  <a16:creationId xmlns:a16="http://schemas.microsoft.com/office/drawing/2014/main" id="{C117DBAC-E547-7972-03DE-ED1C2F6DDE12}"/>
                </a:ext>
              </a:extLst>
            </p:cNvPr>
            <p:cNvSpPr/>
            <p:nvPr/>
          </p:nvSpPr>
          <p:spPr>
            <a:xfrm>
              <a:off x="1751751" y="4088681"/>
              <a:ext cx="69974" cy="6997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lnSpc>
                  <a:spcPct val="90000"/>
                </a:lnSpc>
              </a:pPr>
              <a:endParaRPr lang="en-US"/>
            </a:p>
          </p:txBody>
        </p:sp>
      </p:grpSp>
      <p:cxnSp>
        <p:nvCxnSpPr>
          <p:cNvPr id="266" name="Straight Connector 13">
            <a:extLst>
              <a:ext uri="{FF2B5EF4-FFF2-40B4-BE49-F238E27FC236}">
                <a16:creationId xmlns:a16="http://schemas.microsoft.com/office/drawing/2014/main" id="{E09E589D-B1EE-1683-3458-004C6DC7773C}"/>
              </a:ext>
            </a:extLst>
          </p:cNvPr>
          <p:cNvCxnSpPr>
            <a:cxnSpLocks/>
            <a:stCxn id="259" idx="1"/>
          </p:cNvCxnSpPr>
          <p:nvPr/>
        </p:nvCxnSpPr>
        <p:spPr>
          <a:xfrm flipH="1">
            <a:off x="10506164" y="5227942"/>
            <a:ext cx="200924"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67" name="Straight Connector 13">
            <a:extLst>
              <a:ext uri="{FF2B5EF4-FFF2-40B4-BE49-F238E27FC236}">
                <a16:creationId xmlns:a16="http://schemas.microsoft.com/office/drawing/2014/main" id="{2F545F72-8C61-68A5-792B-EFC198508750}"/>
              </a:ext>
            </a:extLst>
          </p:cNvPr>
          <p:cNvCxnSpPr>
            <a:cxnSpLocks/>
            <a:endCxn id="260" idx="1"/>
          </p:cNvCxnSpPr>
          <p:nvPr/>
        </p:nvCxnSpPr>
        <p:spPr>
          <a:xfrm>
            <a:off x="10506164" y="5598086"/>
            <a:ext cx="200924"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68" name="Straight Connector 13">
            <a:extLst>
              <a:ext uri="{FF2B5EF4-FFF2-40B4-BE49-F238E27FC236}">
                <a16:creationId xmlns:a16="http://schemas.microsoft.com/office/drawing/2014/main" id="{3787BF2A-2928-CB11-2B88-EA672F8C7E97}"/>
              </a:ext>
            </a:extLst>
          </p:cNvPr>
          <p:cNvCxnSpPr>
            <a:cxnSpLocks/>
          </p:cNvCxnSpPr>
          <p:nvPr/>
        </p:nvCxnSpPr>
        <p:spPr>
          <a:xfrm>
            <a:off x="10506164" y="5909511"/>
            <a:ext cx="318136" cy="0"/>
          </a:xfrm>
          <a:prstGeom prst="straightConnector1">
            <a:avLst/>
          </a:prstGeom>
        </p:spPr>
        <p:style>
          <a:lnRef idx="1">
            <a:schemeClr val="dk1"/>
          </a:lnRef>
          <a:fillRef idx="0">
            <a:schemeClr val="dk1"/>
          </a:fillRef>
          <a:effectRef idx="0">
            <a:schemeClr val="dk1"/>
          </a:effectRef>
          <a:fontRef idx="minor">
            <a:schemeClr val="tx1"/>
          </a:fontRef>
        </p:style>
      </p:cxnSp>
      <p:cxnSp>
        <p:nvCxnSpPr>
          <p:cNvPr id="269" name="Straight Connector 13">
            <a:extLst>
              <a:ext uri="{FF2B5EF4-FFF2-40B4-BE49-F238E27FC236}">
                <a16:creationId xmlns:a16="http://schemas.microsoft.com/office/drawing/2014/main" id="{B00D37AC-657C-9E12-49E0-81E663CFD564}"/>
              </a:ext>
            </a:extLst>
          </p:cNvPr>
          <p:cNvCxnSpPr>
            <a:cxnSpLocks/>
            <a:stCxn id="208" idx="2"/>
            <a:endCxn id="261" idx="1"/>
          </p:cNvCxnSpPr>
          <p:nvPr/>
        </p:nvCxnSpPr>
        <p:spPr>
          <a:xfrm rot="5400000">
            <a:off x="10196780" y="5205281"/>
            <a:ext cx="1522877" cy="508439"/>
          </a:xfrm>
          <a:prstGeom prst="bentConnector4">
            <a:avLst>
              <a:gd name="adj1" fmla="val 13097"/>
              <a:gd name="adj2" fmla="val 139045"/>
            </a:avLst>
          </a:prstGeom>
        </p:spPr>
        <p:style>
          <a:lnRef idx="1">
            <a:schemeClr val="dk1"/>
          </a:lnRef>
          <a:fillRef idx="0">
            <a:schemeClr val="dk1"/>
          </a:fillRef>
          <a:effectRef idx="0">
            <a:schemeClr val="dk1"/>
          </a:effectRef>
          <a:fontRef idx="minor">
            <a:schemeClr val="tx1"/>
          </a:fontRef>
        </p:style>
      </p:cxnSp>
      <p:sp>
        <p:nvSpPr>
          <p:cNvPr id="285" name="Rounded Rectangle 284">
            <a:extLst>
              <a:ext uri="{FF2B5EF4-FFF2-40B4-BE49-F238E27FC236}">
                <a16:creationId xmlns:a16="http://schemas.microsoft.com/office/drawing/2014/main" id="{04C952F8-750F-5A92-570E-C1A86EC3DBBF}"/>
              </a:ext>
            </a:extLst>
          </p:cNvPr>
          <p:cNvSpPr/>
          <p:nvPr/>
        </p:nvSpPr>
        <p:spPr>
          <a:xfrm>
            <a:off x="7517217" y="4336369"/>
            <a:ext cx="1251994" cy="361581"/>
          </a:xfrm>
          <a:prstGeom prst="roundRect">
            <a:avLst>
              <a:gd name="adj" fmla="val 38334"/>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400" dirty="0" err="1">
                <a:solidFill>
                  <a:schemeClr val="bg1">
                    <a:lumMod val="65000"/>
                  </a:schemeClr>
                </a:solidFill>
              </a:rPr>
              <a:t>ReplyPreview</a:t>
            </a:r>
            <a:endParaRPr lang="en-US" sz="1400" dirty="0">
              <a:solidFill>
                <a:schemeClr val="bg1">
                  <a:lumMod val="65000"/>
                </a:schemeClr>
              </a:solidFill>
            </a:endParaRPr>
          </a:p>
        </p:txBody>
      </p:sp>
      <p:sp>
        <p:nvSpPr>
          <p:cNvPr id="305" name="Rounded Rectangle 304">
            <a:extLst>
              <a:ext uri="{FF2B5EF4-FFF2-40B4-BE49-F238E27FC236}">
                <a16:creationId xmlns:a16="http://schemas.microsoft.com/office/drawing/2014/main" id="{DA58AF81-F9BD-2BA2-3A56-462341AF0F49}"/>
              </a:ext>
            </a:extLst>
          </p:cNvPr>
          <p:cNvSpPr/>
          <p:nvPr/>
        </p:nvSpPr>
        <p:spPr>
          <a:xfrm>
            <a:off x="7837599" y="5109675"/>
            <a:ext cx="588734" cy="397739"/>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solidFill>
                  <a:srgbClr val="A6A6A6"/>
                </a:solidFill>
              </a:rPr>
              <a:t>Title label</a:t>
            </a:r>
          </a:p>
        </p:txBody>
      </p:sp>
      <p:cxnSp>
        <p:nvCxnSpPr>
          <p:cNvPr id="315" name="Straight Connector 13">
            <a:extLst>
              <a:ext uri="{FF2B5EF4-FFF2-40B4-BE49-F238E27FC236}">
                <a16:creationId xmlns:a16="http://schemas.microsoft.com/office/drawing/2014/main" id="{BA6B6EEF-1FDE-C6A5-6934-87A1C74A1B15}"/>
              </a:ext>
            </a:extLst>
          </p:cNvPr>
          <p:cNvCxnSpPr>
            <a:cxnSpLocks/>
            <a:stCxn id="206" idx="2"/>
            <a:endCxn id="305" idx="0"/>
          </p:cNvCxnSpPr>
          <p:nvPr/>
        </p:nvCxnSpPr>
        <p:spPr>
          <a:xfrm rot="5400000">
            <a:off x="8677006" y="4148992"/>
            <a:ext cx="415643" cy="1505722"/>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324" name="Rounded Rectangle 323">
            <a:extLst>
              <a:ext uri="{FF2B5EF4-FFF2-40B4-BE49-F238E27FC236}">
                <a16:creationId xmlns:a16="http://schemas.microsoft.com/office/drawing/2014/main" id="{F17D8311-EE39-65BF-10C4-98ADA4271465}"/>
              </a:ext>
            </a:extLst>
          </p:cNvPr>
          <p:cNvSpPr/>
          <p:nvPr/>
        </p:nvSpPr>
        <p:spPr>
          <a:xfrm>
            <a:off x="8538752" y="5109675"/>
            <a:ext cx="589278" cy="397739"/>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solidFill>
                  <a:srgbClr val="A6A6A6"/>
                </a:solidFill>
              </a:rPr>
              <a:t>View</a:t>
            </a:r>
          </a:p>
        </p:txBody>
      </p:sp>
      <p:cxnSp>
        <p:nvCxnSpPr>
          <p:cNvPr id="325" name="Straight Connector 13">
            <a:extLst>
              <a:ext uri="{FF2B5EF4-FFF2-40B4-BE49-F238E27FC236}">
                <a16:creationId xmlns:a16="http://schemas.microsoft.com/office/drawing/2014/main" id="{C148DF89-910C-45E8-A81B-3D2A6F25304E}"/>
              </a:ext>
            </a:extLst>
          </p:cNvPr>
          <p:cNvCxnSpPr>
            <a:cxnSpLocks/>
            <a:stCxn id="206" idx="2"/>
            <a:endCxn id="324" idx="0"/>
          </p:cNvCxnSpPr>
          <p:nvPr/>
        </p:nvCxnSpPr>
        <p:spPr>
          <a:xfrm rot="5400000">
            <a:off x="9027719" y="4499705"/>
            <a:ext cx="415643" cy="804297"/>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336" name="Rounded Rectangle 335">
            <a:extLst>
              <a:ext uri="{FF2B5EF4-FFF2-40B4-BE49-F238E27FC236}">
                <a16:creationId xmlns:a16="http://schemas.microsoft.com/office/drawing/2014/main" id="{1EC105B7-4E39-B1AF-3188-E9E5C460F49F}"/>
              </a:ext>
            </a:extLst>
          </p:cNvPr>
          <p:cNvSpPr/>
          <p:nvPr/>
        </p:nvSpPr>
        <p:spPr>
          <a:xfrm>
            <a:off x="9232347" y="5109675"/>
            <a:ext cx="940008" cy="397739"/>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solidFill>
                  <a:srgbClr val="A6A6A6"/>
                </a:solidFill>
              </a:rPr>
              <a:t>Loc coords label</a:t>
            </a:r>
          </a:p>
        </p:txBody>
      </p:sp>
      <p:sp>
        <p:nvSpPr>
          <p:cNvPr id="342" name="Rounded Rectangle 341">
            <a:extLst>
              <a:ext uri="{FF2B5EF4-FFF2-40B4-BE49-F238E27FC236}">
                <a16:creationId xmlns:a16="http://schemas.microsoft.com/office/drawing/2014/main" id="{C22BB0BF-AF9F-50A1-6541-966F73ECE5B3}"/>
              </a:ext>
            </a:extLst>
          </p:cNvPr>
          <p:cNvSpPr/>
          <p:nvPr/>
        </p:nvSpPr>
        <p:spPr>
          <a:xfrm>
            <a:off x="8104996" y="5808676"/>
            <a:ext cx="802225" cy="397739"/>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solidFill>
                  <a:srgbClr val="A6A6A6"/>
                </a:solidFill>
              </a:rPr>
              <a:t>Send loc button</a:t>
            </a:r>
          </a:p>
        </p:txBody>
      </p:sp>
      <p:sp>
        <p:nvSpPr>
          <p:cNvPr id="343" name="Rounded Rectangle 342">
            <a:extLst>
              <a:ext uri="{FF2B5EF4-FFF2-40B4-BE49-F238E27FC236}">
                <a16:creationId xmlns:a16="http://schemas.microsoft.com/office/drawing/2014/main" id="{6F4D6CF0-661C-D156-ADD9-EFC32006E892}"/>
              </a:ext>
            </a:extLst>
          </p:cNvPr>
          <p:cNvSpPr/>
          <p:nvPr/>
        </p:nvSpPr>
        <p:spPr>
          <a:xfrm>
            <a:off x="9047936" y="5808676"/>
            <a:ext cx="729295" cy="397739"/>
          </a:xfrm>
          <a:prstGeom prst="roundRect">
            <a:avLst>
              <a:gd name="adj" fmla="val 38334"/>
            </a:avLst>
          </a:prstGeom>
          <a:solidFill>
            <a:srgbClr val="D9D9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938" indent="-7938" algn="ctr">
              <a:lnSpc>
                <a:spcPct val="90000"/>
              </a:lnSpc>
            </a:pPr>
            <a:r>
              <a:rPr lang="en-US" sz="1200" dirty="0">
                <a:solidFill>
                  <a:srgbClr val="A6A6A6"/>
                </a:solidFill>
              </a:rPr>
              <a:t>Cancel button</a:t>
            </a:r>
          </a:p>
        </p:txBody>
      </p:sp>
      <p:cxnSp>
        <p:nvCxnSpPr>
          <p:cNvPr id="344" name="Straight Connector 13">
            <a:extLst>
              <a:ext uri="{FF2B5EF4-FFF2-40B4-BE49-F238E27FC236}">
                <a16:creationId xmlns:a16="http://schemas.microsoft.com/office/drawing/2014/main" id="{D6783C9D-D729-77B3-E73E-62ACE098C80B}"/>
              </a:ext>
            </a:extLst>
          </p:cNvPr>
          <p:cNvCxnSpPr>
            <a:cxnSpLocks/>
            <a:stCxn id="206" idx="2"/>
            <a:endCxn id="336" idx="0"/>
          </p:cNvCxnSpPr>
          <p:nvPr/>
        </p:nvCxnSpPr>
        <p:spPr>
          <a:xfrm rot="16200000" flipH="1">
            <a:off x="9462198" y="4869521"/>
            <a:ext cx="415643" cy="64663"/>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47" name="Straight Connector 13">
            <a:extLst>
              <a:ext uri="{FF2B5EF4-FFF2-40B4-BE49-F238E27FC236}">
                <a16:creationId xmlns:a16="http://schemas.microsoft.com/office/drawing/2014/main" id="{863E4643-F8BF-8D10-6015-19AE6D348E24}"/>
              </a:ext>
            </a:extLst>
          </p:cNvPr>
          <p:cNvCxnSpPr>
            <a:cxnSpLocks/>
            <a:stCxn id="324" idx="2"/>
            <a:endCxn id="342" idx="0"/>
          </p:cNvCxnSpPr>
          <p:nvPr/>
        </p:nvCxnSpPr>
        <p:spPr>
          <a:xfrm rot="5400000">
            <a:off x="8519119" y="5494404"/>
            <a:ext cx="301262" cy="327282"/>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50" name="Straight Connector 13">
            <a:extLst>
              <a:ext uri="{FF2B5EF4-FFF2-40B4-BE49-F238E27FC236}">
                <a16:creationId xmlns:a16="http://schemas.microsoft.com/office/drawing/2014/main" id="{C9BCD508-852C-162A-CA55-D6164AC02319}"/>
              </a:ext>
            </a:extLst>
          </p:cNvPr>
          <p:cNvCxnSpPr>
            <a:cxnSpLocks/>
            <a:stCxn id="324" idx="2"/>
            <a:endCxn id="343" idx="0"/>
          </p:cNvCxnSpPr>
          <p:nvPr/>
        </p:nvCxnSpPr>
        <p:spPr>
          <a:xfrm rot="16200000" flipH="1">
            <a:off x="8972356" y="5368448"/>
            <a:ext cx="301262" cy="579193"/>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83333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0589-4B5F-7C68-FCE8-B8E859F3EAC6}"/>
              </a:ext>
            </a:extLst>
          </p:cNvPr>
          <p:cNvSpPr>
            <a:spLocks noGrp="1"/>
          </p:cNvSpPr>
          <p:nvPr>
            <p:ph type="title"/>
          </p:nvPr>
        </p:nvSpPr>
        <p:spPr/>
        <p:txBody>
          <a:bodyPr/>
          <a:lstStyle/>
          <a:p>
            <a:r>
              <a:rPr lang="en-US" dirty="0"/>
              <a:t>Cross-entity interactions</a:t>
            </a:r>
          </a:p>
        </p:txBody>
      </p:sp>
      <p:sp>
        <p:nvSpPr>
          <p:cNvPr id="3" name="Content Placeholder 2">
            <a:extLst>
              <a:ext uri="{FF2B5EF4-FFF2-40B4-BE49-F238E27FC236}">
                <a16:creationId xmlns:a16="http://schemas.microsoft.com/office/drawing/2014/main" id="{E09BC62C-A4CB-97BA-1656-1C3ED787B862}"/>
              </a:ext>
            </a:extLst>
          </p:cNvPr>
          <p:cNvSpPr>
            <a:spLocks noGrp="1"/>
          </p:cNvSpPr>
          <p:nvPr>
            <p:ph idx="1"/>
          </p:nvPr>
        </p:nvSpPr>
        <p:spPr/>
        <p:txBody>
          <a:bodyPr>
            <a:normAutofit/>
          </a:bodyPr>
          <a:lstStyle/>
          <a:p>
            <a:r>
              <a:rPr lang="en-US" dirty="0"/>
              <a:t>Parent can directly invoke child functions</a:t>
            </a:r>
          </a:p>
          <a:p>
            <a:r>
              <a:rPr lang="en-US" dirty="0"/>
              <a:t>What about a child accessing parent state?  </a:t>
            </a:r>
            <a:r>
              <a:rPr lang="en-US" b="1" dirty="0"/>
              <a:t>Scope</a:t>
            </a:r>
          </a:p>
          <a:p>
            <a:pPr lvl="1"/>
            <a:r>
              <a:rPr lang="en-US" dirty="0"/>
              <a:t>Type-erased [</a:t>
            </a:r>
            <a:r>
              <a:rPr lang="en-US" dirty="0" err="1"/>
              <a:t>im</a:t>
            </a:r>
            <a:r>
              <a:rPr lang="en-US" dirty="0"/>
              <a:t>]mutable references to parent state</a:t>
            </a:r>
          </a:p>
          <a:p>
            <a:pPr lvl="2"/>
            <a:r>
              <a:rPr lang="en-US" dirty="0"/>
              <a:t>In event handlers &amp; draw routines, this is passed from parent → child</a:t>
            </a:r>
          </a:p>
          <a:p>
            <a:pPr lvl="2"/>
            <a:r>
              <a:rPr lang="en-US" dirty="0" err="1"/>
              <a:t>Downcasted</a:t>
            </a:r>
            <a:r>
              <a:rPr lang="en-US" dirty="0"/>
              <a:t> within child function for actual usage</a:t>
            </a:r>
          </a:p>
          <a:p>
            <a:r>
              <a:rPr lang="en-US" dirty="0"/>
              <a:t>What about sibling → sibling?  </a:t>
            </a:r>
            <a:r>
              <a:rPr lang="en-US" b="1" dirty="0"/>
              <a:t>Actions</a:t>
            </a:r>
          </a:p>
          <a:p>
            <a:pPr lvl="1"/>
            <a:r>
              <a:rPr lang="en-US" dirty="0"/>
              <a:t>Each kind of action defines its own custom </a:t>
            </a:r>
            <a:r>
              <a:rPr lang="en-US" dirty="0" err="1"/>
              <a:t>enum</a:t>
            </a:r>
            <a:endParaRPr lang="en-US" dirty="0"/>
          </a:p>
          <a:p>
            <a:pPr lvl="1"/>
            <a:r>
              <a:rPr lang="en-US" dirty="0"/>
              <a:t>Widget → widget</a:t>
            </a:r>
          </a:p>
          <a:p>
            <a:pPr lvl="1"/>
            <a:r>
              <a:rPr lang="en-US" dirty="0"/>
              <a:t>Background task → widget</a:t>
            </a:r>
          </a:p>
          <a:p>
            <a:r>
              <a:rPr lang="en-US" dirty="0"/>
              <a:t>Broadcast?  </a:t>
            </a:r>
            <a:r>
              <a:rPr lang="en-US" b="1" dirty="0"/>
              <a:t>UI Signal</a:t>
            </a:r>
          </a:p>
          <a:p>
            <a:pPr lvl="1"/>
            <a:r>
              <a:rPr lang="en-US" dirty="0"/>
              <a:t>e.g., app-wide preferences just changed, so redraw yourself</a:t>
            </a:r>
          </a:p>
        </p:txBody>
      </p:sp>
      <p:sp>
        <p:nvSpPr>
          <p:cNvPr id="4" name="Slide Number Placeholder 3">
            <a:extLst>
              <a:ext uri="{FF2B5EF4-FFF2-40B4-BE49-F238E27FC236}">
                <a16:creationId xmlns:a16="http://schemas.microsoft.com/office/drawing/2014/main" id="{1240C715-1C2D-B610-E3EE-93A3AD94D90E}"/>
              </a:ext>
            </a:extLst>
          </p:cNvPr>
          <p:cNvSpPr>
            <a:spLocks noGrp="1"/>
          </p:cNvSpPr>
          <p:nvPr>
            <p:ph type="sldNum" sz="quarter" idx="12"/>
          </p:nvPr>
        </p:nvSpPr>
        <p:spPr/>
        <p:txBody>
          <a:bodyPr/>
          <a:lstStyle/>
          <a:p>
            <a:fld id="{7D62C56D-5E74-2945-931D-C07ECBF0F859}" type="slidenum">
              <a:rPr lang="en-US" smtClean="0"/>
              <a:pPr/>
              <a:t>53</a:t>
            </a:fld>
            <a:endParaRPr lang="en-US"/>
          </a:p>
        </p:txBody>
      </p:sp>
    </p:spTree>
    <p:extLst>
      <p:ext uri="{BB962C8B-B14F-4D97-AF65-F5344CB8AC3E}">
        <p14:creationId xmlns:p14="http://schemas.microsoft.com/office/powerpoint/2010/main" val="28049545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A6AEE-A9C6-B384-FFA2-7CA8C543D5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054E733-E5A8-6655-F335-FCE3E1D55DDB}"/>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6601BBAE-72DE-3F86-1DC8-45C0DDDC7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588A2648-7621-9EB8-BB09-30539342D4D5}"/>
              </a:ext>
            </a:extLst>
          </p:cNvPr>
          <p:cNvSpPr txBox="1">
            <a:spLocks/>
          </p:cNvSpPr>
          <p:nvPr/>
        </p:nvSpPr>
        <p:spPr>
          <a:xfrm>
            <a:off x="3975736" y="4434050"/>
            <a:ext cx="8216244"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600" dirty="0"/>
              <a:t>Current Status</a:t>
            </a:r>
          </a:p>
        </p:txBody>
      </p:sp>
      <p:sp>
        <p:nvSpPr>
          <p:cNvPr id="3" name="Slide Number Placeholder 2">
            <a:extLst>
              <a:ext uri="{FF2B5EF4-FFF2-40B4-BE49-F238E27FC236}">
                <a16:creationId xmlns:a16="http://schemas.microsoft.com/office/drawing/2014/main" id="{17E79222-1137-ABE1-5FBD-8AE7F3788F17}"/>
              </a:ext>
            </a:extLst>
          </p:cNvPr>
          <p:cNvSpPr>
            <a:spLocks noGrp="1"/>
          </p:cNvSpPr>
          <p:nvPr>
            <p:ph type="sldNum" sz="quarter" idx="12"/>
          </p:nvPr>
        </p:nvSpPr>
        <p:spPr/>
        <p:txBody>
          <a:bodyPr/>
          <a:lstStyle/>
          <a:p>
            <a:fld id="{7D62C56D-5E74-2945-931D-C07ECBF0F859}" type="slidenum">
              <a:rPr lang="en-US" smtClean="0"/>
              <a:pPr/>
              <a:t>54</a:t>
            </a:fld>
            <a:endParaRPr lang="en-US" dirty="0"/>
          </a:p>
        </p:txBody>
      </p:sp>
    </p:spTree>
    <p:extLst>
      <p:ext uri="{BB962C8B-B14F-4D97-AF65-F5344CB8AC3E}">
        <p14:creationId xmlns:p14="http://schemas.microsoft.com/office/powerpoint/2010/main" val="1715952131"/>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86A5-664E-3B33-DC20-CBB548A3F146}"/>
              </a:ext>
            </a:extLst>
          </p:cNvPr>
          <p:cNvSpPr>
            <a:spLocks noGrp="1"/>
          </p:cNvSpPr>
          <p:nvPr>
            <p:ph type="title"/>
          </p:nvPr>
        </p:nvSpPr>
        <p:spPr>
          <a:xfrm>
            <a:off x="527992" y="82941"/>
            <a:ext cx="11013440" cy="1325563"/>
          </a:xfrm>
        </p:spPr>
        <p:txBody>
          <a:bodyPr>
            <a:normAutofit/>
          </a:bodyPr>
          <a:lstStyle/>
          <a:p>
            <a:r>
              <a:rPr lang="en-US" sz="4000" dirty="0"/>
              <a:t>Most major platforms are already supported</a:t>
            </a:r>
          </a:p>
        </p:txBody>
      </p:sp>
      <p:sp>
        <p:nvSpPr>
          <p:cNvPr id="3" name="Content Placeholder 2">
            <a:extLst>
              <a:ext uri="{FF2B5EF4-FFF2-40B4-BE49-F238E27FC236}">
                <a16:creationId xmlns:a16="http://schemas.microsoft.com/office/drawing/2014/main" id="{ABAD8D4B-4999-53F7-A006-D8B67C7D0B14}"/>
              </a:ext>
            </a:extLst>
          </p:cNvPr>
          <p:cNvSpPr>
            <a:spLocks noGrp="1"/>
          </p:cNvSpPr>
          <p:nvPr>
            <p:ph idx="1"/>
          </p:nvPr>
        </p:nvSpPr>
        <p:spPr>
          <a:xfrm>
            <a:off x="645979" y="1244333"/>
            <a:ext cx="11013440" cy="5813692"/>
          </a:xfrm>
        </p:spPr>
        <p:txBody>
          <a:bodyPr>
            <a:normAutofit/>
          </a:bodyPr>
          <a:lstStyle/>
          <a:p>
            <a:r>
              <a:rPr lang="en-US" dirty="0">
                <a:solidFill>
                  <a:srgbClr val="2BA116"/>
                </a:solidFill>
              </a:rPr>
              <a:t>Desktop</a:t>
            </a:r>
          </a:p>
          <a:p>
            <a:pPr lvl="1"/>
            <a:r>
              <a:rPr lang="en-US" dirty="0">
                <a:solidFill>
                  <a:srgbClr val="2BA116"/>
                </a:solidFill>
              </a:rPr>
              <a:t>macOS</a:t>
            </a:r>
          </a:p>
          <a:p>
            <a:pPr lvl="1"/>
            <a:r>
              <a:rPr lang="en-US" dirty="0">
                <a:solidFill>
                  <a:srgbClr val="2BA116"/>
                </a:solidFill>
              </a:rPr>
              <a:t>Linux (Debian-based, X11)</a:t>
            </a:r>
          </a:p>
          <a:p>
            <a:pPr lvl="1"/>
            <a:r>
              <a:rPr lang="en-US" dirty="0">
                <a:solidFill>
                  <a:srgbClr val="2BA116"/>
                </a:solidFill>
              </a:rPr>
              <a:t>Windows</a:t>
            </a:r>
          </a:p>
          <a:p>
            <a:r>
              <a:rPr lang="en-US" dirty="0">
                <a:solidFill>
                  <a:srgbClr val="2BA116"/>
                </a:solidFill>
              </a:rPr>
              <a:t>Mobile</a:t>
            </a:r>
          </a:p>
          <a:p>
            <a:pPr lvl="1"/>
            <a:r>
              <a:rPr lang="en-US" dirty="0">
                <a:solidFill>
                  <a:srgbClr val="2BA116"/>
                </a:solidFill>
              </a:rPr>
              <a:t>Android</a:t>
            </a:r>
          </a:p>
          <a:p>
            <a:pPr lvl="1"/>
            <a:r>
              <a:rPr lang="en-US" dirty="0">
                <a:solidFill>
                  <a:srgbClr val="2BA116"/>
                </a:solidFill>
              </a:rPr>
              <a:t>iOS</a:t>
            </a:r>
          </a:p>
          <a:p>
            <a:r>
              <a:rPr lang="en-US" dirty="0">
                <a:solidFill>
                  <a:srgbClr val="29A115"/>
                </a:solidFill>
              </a:rPr>
              <a:t>Web/WASM</a:t>
            </a:r>
          </a:p>
          <a:p>
            <a:pPr lvl="1"/>
            <a:r>
              <a:rPr lang="en-US" dirty="0">
                <a:solidFill>
                  <a:srgbClr val="29A115"/>
                </a:solidFill>
              </a:rPr>
              <a:t> </a:t>
            </a:r>
            <a:r>
              <a:rPr lang="en-US" sz="1800" dirty="0">
                <a:solidFill>
                  <a:srgbClr val="29A115"/>
                </a:solidFill>
              </a:rPr>
              <a:t>✅</a:t>
            </a:r>
            <a:r>
              <a:rPr lang="en-US" sz="1600" dirty="0">
                <a:solidFill>
                  <a:srgbClr val="29A115"/>
                </a:solidFill>
              </a:rPr>
              <a:t>  </a:t>
            </a:r>
            <a:r>
              <a:rPr lang="en-US" dirty="0">
                <a:solidFill>
                  <a:srgbClr val="29A115"/>
                </a:solidFill>
              </a:rPr>
              <a:t>Makepad,</a:t>
            </a:r>
            <a:r>
              <a:rPr lang="en-US" dirty="0">
                <a:solidFill>
                  <a:schemeClr val="accent5">
                    <a:lumMod val="75000"/>
                  </a:schemeClr>
                </a:solidFill>
              </a:rPr>
              <a:t>  </a:t>
            </a:r>
            <a:r>
              <a:rPr lang="en-US" sz="1800" dirty="0">
                <a:solidFill>
                  <a:srgbClr val="ED7E31"/>
                </a:solidFill>
              </a:rPr>
              <a:t>🚧</a:t>
            </a:r>
            <a:r>
              <a:rPr lang="en-US" dirty="0">
                <a:solidFill>
                  <a:srgbClr val="ED7E31"/>
                </a:solidFill>
              </a:rPr>
              <a:t> Robius</a:t>
            </a:r>
          </a:p>
          <a:p>
            <a:r>
              <a:rPr lang="en-US" dirty="0" err="1">
                <a:solidFill>
                  <a:srgbClr val="ED7E31"/>
                </a:solidFill>
              </a:rPr>
              <a:t>OpenHarmony</a:t>
            </a:r>
            <a:r>
              <a:rPr lang="en-US" dirty="0">
                <a:solidFill>
                  <a:srgbClr val="ED7E31"/>
                </a:solidFill>
              </a:rPr>
              <a:t> OS </a:t>
            </a:r>
          </a:p>
          <a:p>
            <a:pPr lvl="1">
              <a:tabLst>
                <a:tab pos="1136650" algn="l"/>
              </a:tabLst>
            </a:pPr>
            <a:r>
              <a:rPr lang="en-US" dirty="0">
                <a:solidFill>
                  <a:srgbClr val="00B050"/>
                </a:solidFill>
              </a:rPr>
              <a:t> </a:t>
            </a:r>
            <a:r>
              <a:rPr lang="en-US" sz="1800" dirty="0">
                <a:solidFill>
                  <a:srgbClr val="00B050"/>
                </a:solidFill>
              </a:rPr>
              <a:t>✅	</a:t>
            </a:r>
            <a:r>
              <a:rPr lang="en-US" dirty="0">
                <a:solidFill>
                  <a:srgbClr val="00B050"/>
                </a:solidFill>
              </a:rPr>
              <a:t>Basic drawing, touch input,</a:t>
            </a:r>
            <a:br>
              <a:rPr lang="en-US" dirty="0">
                <a:solidFill>
                  <a:srgbClr val="00B050"/>
                </a:solidFill>
              </a:rPr>
            </a:br>
            <a:r>
              <a:rPr lang="en-US" dirty="0">
                <a:solidFill>
                  <a:srgbClr val="00B050"/>
                </a:solidFill>
              </a:rPr>
              <a:t>	bundling/packaging</a:t>
            </a:r>
            <a:endParaRPr lang="en-US" dirty="0">
              <a:solidFill>
                <a:srgbClr val="ED7E31"/>
              </a:solidFill>
            </a:endParaRPr>
          </a:p>
          <a:p>
            <a:pPr lvl="1">
              <a:tabLst>
                <a:tab pos="1136650" algn="l"/>
              </a:tabLst>
            </a:pPr>
            <a:r>
              <a:rPr lang="en-US" dirty="0">
                <a:solidFill>
                  <a:srgbClr val="ED7E31"/>
                </a:solidFill>
              </a:rPr>
              <a:t> </a:t>
            </a:r>
            <a:r>
              <a:rPr lang="en-US" sz="2000" dirty="0">
                <a:solidFill>
                  <a:schemeClr val="accent5">
                    <a:lumMod val="75000"/>
                  </a:schemeClr>
                </a:solidFill>
              </a:rPr>
              <a:t>🚧	</a:t>
            </a:r>
            <a:r>
              <a:rPr lang="en-US" dirty="0">
                <a:solidFill>
                  <a:srgbClr val="ED7E31"/>
                </a:solidFill>
              </a:rPr>
              <a:t>Deep platform support</a:t>
            </a:r>
          </a:p>
          <a:p>
            <a:endParaRPr lang="en-US" dirty="0">
              <a:solidFill>
                <a:srgbClr val="ED7E31"/>
              </a:solidFill>
            </a:endParaRPr>
          </a:p>
        </p:txBody>
      </p:sp>
      <p:pic>
        <p:nvPicPr>
          <p:cNvPr id="6" name="Picture 5">
            <a:extLst>
              <a:ext uri="{FF2B5EF4-FFF2-40B4-BE49-F238E27FC236}">
                <a16:creationId xmlns:a16="http://schemas.microsoft.com/office/drawing/2014/main" id="{E9FED19D-BCBF-E1B3-5C2C-F949BCD47C3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66319" y="3482082"/>
            <a:ext cx="1139686" cy="1139686"/>
          </a:xfrm>
          <a:prstGeom prst="rect">
            <a:avLst/>
          </a:prstGeom>
        </p:spPr>
      </p:pic>
      <p:pic>
        <p:nvPicPr>
          <p:cNvPr id="8" name="Picture 7">
            <a:extLst>
              <a:ext uri="{FF2B5EF4-FFF2-40B4-BE49-F238E27FC236}">
                <a16:creationId xmlns:a16="http://schemas.microsoft.com/office/drawing/2014/main" id="{E002571D-EE50-DBB9-7C89-F57AF7FB59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81519" y="1495854"/>
            <a:ext cx="1149778" cy="1412348"/>
          </a:xfrm>
          <a:prstGeom prst="rect">
            <a:avLst/>
          </a:prstGeom>
        </p:spPr>
      </p:pic>
      <p:pic>
        <p:nvPicPr>
          <p:cNvPr id="10" name="Picture 9">
            <a:extLst>
              <a:ext uri="{FF2B5EF4-FFF2-40B4-BE49-F238E27FC236}">
                <a16:creationId xmlns:a16="http://schemas.microsoft.com/office/drawing/2014/main" id="{0F1E2CA6-A2BC-E4C1-24BF-ECDD33FEB662}"/>
              </a:ext>
            </a:extLst>
          </p:cNvPr>
          <p:cNvPicPr>
            <a:picLocks noChangeAspect="1"/>
          </p:cNvPicPr>
          <p:nvPr/>
        </p:nvPicPr>
        <p:blipFill>
          <a:blip r:embed="rId5"/>
          <a:stretch>
            <a:fillRect/>
          </a:stretch>
        </p:blipFill>
        <p:spPr>
          <a:xfrm>
            <a:off x="8087762" y="3397155"/>
            <a:ext cx="1526672" cy="1526672"/>
          </a:xfrm>
          <a:prstGeom prst="rect">
            <a:avLst/>
          </a:prstGeom>
        </p:spPr>
      </p:pic>
      <p:pic>
        <p:nvPicPr>
          <p:cNvPr id="11" name="Picture 10">
            <a:extLst>
              <a:ext uri="{FF2B5EF4-FFF2-40B4-BE49-F238E27FC236}">
                <a16:creationId xmlns:a16="http://schemas.microsoft.com/office/drawing/2014/main" id="{67F09208-FF68-9793-D3E8-A59D34D70A0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136180" y="1422582"/>
            <a:ext cx="1259494" cy="1492500"/>
          </a:xfrm>
          <a:prstGeom prst="rect">
            <a:avLst/>
          </a:prstGeom>
        </p:spPr>
      </p:pic>
      <p:pic>
        <p:nvPicPr>
          <p:cNvPr id="12" name="Picture 11">
            <a:extLst>
              <a:ext uri="{FF2B5EF4-FFF2-40B4-BE49-F238E27FC236}">
                <a16:creationId xmlns:a16="http://schemas.microsoft.com/office/drawing/2014/main" id="{0C307D37-D385-856F-9710-DCA901F23E1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242007" y="3421122"/>
            <a:ext cx="1356818" cy="1356818"/>
          </a:xfrm>
          <a:prstGeom prst="rect">
            <a:avLst/>
          </a:prstGeom>
        </p:spPr>
      </p:pic>
      <p:pic>
        <p:nvPicPr>
          <p:cNvPr id="13" name="Picture 12">
            <a:extLst>
              <a:ext uri="{FF2B5EF4-FFF2-40B4-BE49-F238E27FC236}">
                <a16:creationId xmlns:a16="http://schemas.microsoft.com/office/drawing/2014/main" id="{B018C020-282B-9E91-FF37-DB33A7A18EF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034712" y="5323788"/>
            <a:ext cx="3231624" cy="673256"/>
          </a:xfrm>
          <a:prstGeom prst="rect">
            <a:avLst/>
          </a:prstGeom>
        </p:spPr>
      </p:pic>
      <p:pic>
        <p:nvPicPr>
          <p:cNvPr id="14" name="Picture 13">
            <a:extLst>
              <a:ext uri="{FF2B5EF4-FFF2-40B4-BE49-F238E27FC236}">
                <a16:creationId xmlns:a16="http://schemas.microsoft.com/office/drawing/2014/main" id="{9BE096AA-30F7-56D8-ED4A-6B22120CB7B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300881" y="5255076"/>
            <a:ext cx="2476525" cy="1364566"/>
          </a:xfrm>
          <a:prstGeom prst="rect">
            <a:avLst/>
          </a:prstGeom>
        </p:spPr>
      </p:pic>
    </p:spTree>
    <p:extLst>
      <p:ext uri="{BB962C8B-B14F-4D97-AF65-F5344CB8AC3E}">
        <p14:creationId xmlns:p14="http://schemas.microsoft.com/office/powerpoint/2010/main" val="424001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3">
                                            <p:txEl>
                                              <p:pRg st="10" end="10"/>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E1F46-938D-5DAA-4F4F-828EC29EC483}"/>
              </a:ext>
            </a:extLst>
          </p:cNvPr>
          <p:cNvSpPr>
            <a:spLocks noGrp="1"/>
          </p:cNvSpPr>
          <p:nvPr>
            <p:ph type="title"/>
          </p:nvPr>
        </p:nvSpPr>
        <p:spPr>
          <a:xfrm>
            <a:off x="518160" y="45749"/>
            <a:ext cx="11673840" cy="1325563"/>
          </a:xfrm>
        </p:spPr>
        <p:txBody>
          <a:bodyPr>
            <a:normAutofit/>
          </a:bodyPr>
          <a:lstStyle/>
          <a:p>
            <a:r>
              <a:rPr lang="en-US" dirty="0"/>
              <a:t>Makepad recently had its v1.0 release  🎉</a:t>
            </a:r>
          </a:p>
        </p:txBody>
      </p:sp>
      <p:sp>
        <p:nvSpPr>
          <p:cNvPr id="3" name="Content Placeholder 2">
            <a:extLst>
              <a:ext uri="{FF2B5EF4-FFF2-40B4-BE49-F238E27FC236}">
                <a16:creationId xmlns:a16="http://schemas.microsoft.com/office/drawing/2014/main" id="{DF7132EF-8D94-4F27-66D5-DB890DA717BB}"/>
              </a:ext>
            </a:extLst>
          </p:cNvPr>
          <p:cNvSpPr>
            <a:spLocks noGrp="1"/>
          </p:cNvSpPr>
          <p:nvPr>
            <p:ph idx="1"/>
          </p:nvPr>
        </p:nvSpPr>
        <p:spPr>
          <a:xfrm>
            <a:off x="357809" y="1225539"/>
            <a:ext cx="4306957" cy="5456831"/>
          </a:xfrm>
        </p:spPr>
        <p:txBody>
          <a:bodyPr>
            <a:normAutofit fontScale="92500" lnSpcReduction="10000"/>
          </a:bodyPr>
          <a:lstStyle/>
          <a:p>
            <a:pPr>
              <a:lnSpc>
                <a:spcPct val="110000"/>
              </a:lnSpc>
            </a:pPr>
            <a:r>
              <a:rPr lang="en-US" dirty="0"/>
              <a:t>Fundamental widget set </a:t>
            </a:r>
            <a:br>
              <a:rPr lang="en-US" dirty="0"/>
            </a:br>
            <a:r>
              <a:rPr lang="en-US" dirty="0"/>
              <a:t>is generally complete</a:t>
            </a:r>
          </a:p>
          <a:p>
            <a:pPr marL="519113" lvl="1" indent="-230188">
              <a:lnSpc>
                <a:spcPct val="110000"/>
              </a:lnSpc>
            </a:pPr>
            <a:r>
              <a:rPr lang="en-US" dirty="0"/>
              <a:t>Easy to arbitrarily compose</a:t>
            </a:r>
          </a:p>
          <a:p>
            <a:pPr marL="519113" lvl="1" indent="-230188">
              <a:lnSpc>
                <a:spcPct val="110000"/>
              </a:lnSpc>
            </a:pPr>
            <a:r>
              <a:rPr lang="en-US" dirty="0"/>
              <a:t>Internals still changing, but</a:t>
            </a:r>
            <a:br>
              <a:rPr lang="en-US" dirty="0"/>
            </a:br>
            <a:r>
              <a:rPr lang="en-US" dirty="0"/>
              <a:t>public API is stabilizing</a:t>
            </a:r>
          </a:p>
          <a:p>
            <a:pPr>
              <a:lnSpc>
                <a:spcPct val="110000"/>
              </a:lnSpc>
            </a:pPr>
            <a:r>
              <a:rPr lang="en-US" dirty="0"/>
              <a:t>Most platform integrations fully work</a:t>
            </a:r>
          </a:p>
          <a:p>
            <a:pPr marL="519113" lvl="1" indent="-230188">
              <a:lnSpc>
                <a:spcPct val="110000"/>
              </a:lnSpc>
            </a:pPr>
            <a:r>
              <a:rPr lang="en-US" dirty="0"/>
              <a:t>Native rendering, input events, drag-n-drop, clipboard, multimedia</a:t>
            </a:r>
          </a:p>
          <a:p>
            <a:pPr marL="519113" lvl="1" indent="-230188">
              <a:lnSpc>
                <a:spcPct val="110000"/>
              </a:lnSpc>
            </a:pPr>
            <a:r>
              <a:rPr lang="en-US" dirty="0"/>
              <a:t>Missing / non-UI features</a:t>
            </a:r>
            <a:br>
              <a:rPr lang="en-US" dirty="0"/>
            </a:br>
            <a:r>
              <a:rPr lang="en-US" dirty="0"/>
              <a:t>are being filled in by our </a:t>
            </a:r>
            <a:br>
              <a:rPr lang="en-US" dirty="0"/>
            </a:br>
            <a:r>
              <a:rPr lang="en-US" dirty="0"/>
              <a:t>Project Robius crates</a:t>
            </a:r>
          </a:p>
        </p:txBody>
      </p:sp>
      <p:sp>
        <p:nvSpPr>
          <p:cNvPr id="4" name="Slide Number Placeholder 3">
            <a:extLst>
              <a:ext uri="{FF2B5EF4-FFF2-40B4-BE49-F238E27FC236}">
                <a16:creationId xmlns:a16="http://schemas.microsoft.com/office/drawing/2014/main" id="{1457478A-2F55-28CB-5D22-F6BB6C985530}"/>
              </a:ext>
            </a:extLst>
          </p:cNvPr>
          <p:cNvSpPr>
            <a:spLocks noGrp="1"/>
          </p:cNvSpPr>
          <p:nvPr>
            <p:ph type="sldNum" sz="quarter" idx="12"/>
          </p:nvPr>
        </p:nvSpPr>
        <p:spPr/>
        <p:txBody>
          <a:bodyPr/>
          <a:lstStyle/>
          <a:p>
            <a:fld id="{7D62C56D-5E74-2945-931D-C07ECBF0F859}" type="slidenum">
              <a:rPr lang="en-US" smtClean="0"/>
              <a:pPr/>
              <a:t>56</a:t>
            </a:fld>
            <a:endParaRPr lang="en-US" dirty="0"/>
          </a:p>
        </p:txBody>
      </p:sp>
      <p:pic>
        <p:nvPicPr>
          <p:cNvPr id="5122" name="Picture 2">
            <a:extLst>
              <a:ext uri="{FF2B5EF4-FFF2-40B4-BE49-F238E27FC236}">
                <a16:creationId xmlns:a16="http://schemas.microsoft.com/office/drawing/2014/main" id="{6319D6BF-88C9-FB58-1B40-8735B7A176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288" y="1374159"/>
            <a:ext cx="7341704" cy="41239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2E2D182-1178-FAB1-380A-5D3A8FBAB974}"/>
              </a:ext>
            </a:extLst>
          </p:cNvPr>
          <p:cNvSpPr txBox="1"/>
          <p:nvPr/>
        </p:nvSpPr>
        <p:spPr>
          <a:xfrm>
            <a:off x="5035828" y="5559744"/>
            <a:ext cx="6997148" cy="752514"/>
          </a:xfrm>
          <a:prstGeom prst="rect">
            <a:avLst/>
          </a:prstGeom>
          <a:noFill/>
        </p:spPr>
        <p:txBody>
          <a:bodyPr wrap="square">
            <a:spAutoFit/>
          </a:bodyPr>
          <a:lstStyle/>
          <a:p>
            <a:pPr marL="285750" indent="-285750">
              <a:lnSpc>
                <a:spcPct val="110000"/>
              </a:lnSpc>
              <a:buFont typeface="Arial" panose="020B0604020202020204" pitchFamily="34" charset="0"/>
              <a:buChar char="•"/>
            </a:pPr>
            <a:r>
              <a:rPr lang="en-US" sz="2000" dirty="0"/>
              <a:t>Makepad Studio IDE (above) is minimal yet ready for daily use</a:t>
            </a:r>
          </a:p>
          <a:p>
            <a:pPr marL="285750" indent="-285750">
              <a:lnSpc>
                <a:spcPct val="110000"/>
              </a:lnSpc>
              <a:buFont typeface="Arial" panose="020B0604020202020204" pitchFamily="34" charset="0"/>
              <a:buChar char="•"/>
            </a:pPr>
            <a:r>
              <a:rPr lang="en-US" sz="2000" dirty="0"/>
              <a:t>Visual Designer (drag-n-drop UI programming) is in progress</a:t>
            </a:r>
          </a:p>
        </p:txBody>
      </p:sp>
    </p:spTree>
    <p:extLst>
      <p:ext uri="{BB962C8B-B14F-4D97-AF65-F5344CB8AC3E}">
        <p14:creationId xmlns:p14="http://schemas.microsoft.com/office/powerpoint/2010/main" val="379329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wipe(right)">
                                      <p:cBhvr>
                                        <p:cTn id="27" dur="500"/>
                                        <p:tgtEl>
                                          <p:spTgt spid="5122"/>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5189D-C7C6-EE8A-14A2-32A73ADAC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C45BD-8277-5F32-124C-18BD03702B3C}"/>
              </a:ext>
            </a:extLst>
          </p:cNvPr>
          <p:cNvSpPr>
            <a:spLocks noGrp="1"/>
          </p:cNvSpPr>
          <p:nvPr>
            <p:ph type="title"/>
          </p:nvPr>
        </p:nvSpPr>
        <p:spPr/>
        <p:txBody>
          <a:bodyPr>
            <a:normAutofit fontScale="90000"/>
          </a:bodyPr>
          <a:lstStyle/>
          <a:p>
            <a:r>
              <a:rPr lang="en-US" dirty="0"/>
              <a:t>Targeted platform abstractions / OS service APIs</a:t>
            </a:r>
          </a:p>
        </p:txBody>
      </p:sp>
      <p:sp>
        <p:nvSpPr>
          <p:cNvPr id="6" name="Slide Number Placeholder 5">
            <a:extLst>
              <a:ext uri="{FF2B5EF4-FFF2-40B4-BE49-F238E27FC236}">
                <a16:creationId xmlns:a16="http://schemas.microsoft.com/office/drawing/2014/main" id="{61077EC2-8B0B-5C4D-18F0-AA0694956E08}"/>
              </a:ext>
            </a:extLst>
          </p:cNvPr>
          <p:cNvSpPr>
            <a:spLocks noGrp="1"/>
          </p:cNvSpPr>
          <p:nvPr>
            <p:ph type="sldNum" sz="quarter" idx="12"/>
          </p:nvPr>
        </p:nvSpPr>
        <p:spPr/>
        <p:txBody>
          <a:bodyPr/>
          <a:lstStyle/>
          <a:p>
            <a:fld id="{7D62C56D-5E74-2945-931D-C07ECBF0F859}" type="slidenum">
              <a:rPr lang="en-US" smtClean="0"/>
              <a:t>57</a:t>
            </a:fld>
            <a:endParaRPr lang="en-US"/>
          </a:p>
        </p:txBody>
      </p:sp>
      <p:sp>
        <p:nvSpPr>
          <p:cNvPr id="5" name="Content Placeholder 2">
            <a:extLst>
              <a:ext uri="{FF2B5EF4-FFF2-40B4-BE49-F238E27FC236}">
                <a16:creationId xmlns:a16="http://schemas.microsoft.com/office/drawing/2014/main" id="{348F4127-C28C-644F-CACF-FB99037C0221}"/>
              </a:ext>
            </a:extLst>
          </p:cNvPr>
          <p:cNvSpPr txBox="1">
            <a:spLocks/>
          </p:cNvSpPr>
          <p:nvPr/>
        </p:nvSpPr>
        <p:spPr>
          <a:xfrm>
            <a:off x="5952561" y="1477328"/>
            <a:ext cx="6078071"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1" name="Content Placeholder 2">
            <a:extLst>
              <a:ext uri="{FF2B5EF4-FFF2-40B4-BE49-F238E27FC236}">
                <a16:creationId xmlns:a16="http://schemas.microsoft.com/office/drawing/2014/main" id="{CF3A1CEB-38AF-B4E4-87F7-0382481AD96A}"/>
              </a:ext>
            </a:extLst>
          </p:cNvPr>
          <p:cNvSpPr>
            <a:spLocks noGrp="1"/>
          </p:cNvSpPr>
          <p:nvPr>
            <p:ph idx="1"/>
          </p:nvPr>
        </p:nvSpPr>
        <p:spPr>
          <a:xfrm>
            <a:off x="518160" y="1477327"/>
            <a:ext cx="11155680" cy="5084111"/>
          </a:xfrm>
        </p:spPr>
        <p:txBody>
          <a:bodyPr numCol="2">
            <a:normAutofit fontScale="92500" lnSpcReduction="20000"/>
          </a:bodyPr>
          <a:lstStyle/>
          <a:p>
            <a:r>
              <a:rPr lang="en-US" dirty="0"/>
              <a:t>System notifications</a:t>
            </a:r>
          </a:p>
          <a:p>
            <a:r>
              <a:rPr lang="en-US" dirty="0"/>
              <a:t>Biometrics &amp; authentication</a:t>
            </a:r>
          </a:p>
          <a:p>
            <a:r>
              <a:rPr lang="en-US" dirty="0"/>
              <a:t>File/image picker dialogs</a:t>
            </a:r>
          </a:p>
          <a:p>
            <a:r>
              <a:rPr lang="en-US" dirty="0"/>
              <a:t>Context menus (custom, native)</a:t>
            </a:r>
          </a:p>
          <a:p>
            <a:r>
              <a:rPr lang="en-US" dirty="0"/>
              <a:t>Menu bar (desktop only)</a:t>
            </a:r>
          </a:p>
          <a:p>
            <a:r>
              <a:rPr lang="en-US" dirty="0"/>
              <a:t>Clipboard: plaintext, rich content</a:t>
            </a:r>
          </a:p>
          <a:p>
            <a:r>
              <a:rPr lang="en-US" dirty="0"/>
              <a:t>Drag &amp; Drop</a:t>
            </a:r>
          </a:p>
          <a:p>
            <a:r>
              <a:rPr lang="en-US" dirty="0"/>
              <a:t>Default URI/Intent handling</a:t>
            </a:r>
          </a:p>
          <a:p>
            <a:r>
              <a:rPr lang="en-US" dirty="0"/>
              <a:t>Content sharing to foreign app</a:t>
            </a:r>
          </a:p>
          <a:p>
            <a:r>
              <a:rPr lang="en-US" dirty="0"/>
              <a:t>Native font access</a:t>
            </a:r>
          </a:p>
          <a:p>
            <a:r>
              <a:rPr lang="en-US" dirty="0"/>
              <a:t>Input Method Editors (IME)</a:t>
            </a:r>
          </a:p>
          <a:p>
            <a:r>
              <a:rPr lang="en-US" dirty="0"/>
              <a:t>Native gesture recognition</a:t>
            </a:r>
          </a:p>
          <a:p>
            <a:r>
              <a:rPr lang="en-US" dirty="0"/>
              <a:t>Connectivity management</a:t>
            </a:r>
          </a:p>
          <a:p>
            <a:pPr lvl="1"/>
            <a:r>
              <a:rPr lang="en-US" dirty="0" err="1"/>
              <a:t>WiFi</a:t>
            </a:r>
            <a:r>
              <a:rPr lang="en-US" dirty="0"/>
              <a:t>, Bluetooth, NFC, nearby devices</a:t>
            </a:r>
          </a:p>
          <a:p>
            <a:r>
              <a:rPr lang="en-US" dirty="0"/>
              <a:t>GPS/Location access</a:t>
            </a:r>
          </a:p>
          <a:p>
            <a:r>
              <a:rPr lang="en-US" dirty="0"/>
              <a:t>Multimedia capture</a:t>
            </a:r>
          </a:p>
          <a:p>
            <a:pPr lvl="1"/>
            <a:r>
              <a:rPr lang="en-US" dirty="0"/>
              <a:t>Device discovery &amp; configuration</a:t>
            </a:r>
          </a:p>
          <a:p>
            <a:pPr lvl="1"/>
            <a:r>
              <a:rPr lang="en-US" dirty="0"/>
              <a:t>Camera – snapshots, video, settings</a:t>
            </a:r>
          </a:p>
          <a:p>
            <a:pPr lvl="1"/>
            <a:r>
              <a:rPr lang="en-US" dirty="0"/>
              <a:t>Audio – input, MIDI, playback</a:t>
            </a:r>
          </a:p>
          <a:p>
            <a:r>
              <a:rPr lang="en-US" dirty="0"/>
              <a:t>Sensors</a:t>
            </a:r>
          </a:p>
          <a:p>
            <a:r>
              <a:rPr lang="en-US" dirty="0"/>
              <a:t>Native alarms, timers</a:t>
            </a:r>
          </a:p>
          <a:p>
            <a:r>
              <a:rPr lang="en-US" dirty="0"/>
              <a:t>Keychain (secret storage)</a:t>
            </a:r>
          </a:p>
          <a:p>
            <a:r>
              <a:rPr lang="en-US" dirty="0"/>
              <a:t>Power management/status</a:t>
            </a:r>
          </a:p>
          <a:p>
            <a:r>
              <a:rPr lang="en-US" dirty="0"/>
              <a:t>App lifecycle state transitions</a:t>
            </a:r>
          </a:p>
          <a:p>
            <a:r>
              <a:rPr lang="en-US" dirty="0"/>
              <a:t>OS-standard data directories</a:t>
            </a:r>
          </a:p>
        </p:txBody>
      </p:sp>
      <p:sp>
        <p:nvSpPr>
          <p:cNvPr id="12" name="TextBox 11">
            <a:extLst>
              <a:ext uri="{FF2B5EF4-FFF2-40B4-BE49-F238E27FC236}">
                <a16:creationId xmlns:a16="http://schemas.microsoft.com/office/drawing/2014/main" id="{50392479-7EC1-B6DB-D1E0-E4F1EC065C3B}"/>
              </a:ext>
            </a:extLst>
          </p:cNvPr>
          <p:cNvSpPr txBox="1"/>
          <p:nvPr/>
        </p:nvSpPr>
        <p:spPr>
          <a:xfrm>
            <a:off x="6275706" y="6314658"/>
            <a:ext cx="2413851" cy="338554"/>
          </a:xfrm>
          <a:prstGeom prst="rect">
            <a:avLst/>
          </a:prstGeom>
          <a:noFill/>
        </p:spPr>
        <p:txBody>
          <a:bodyPr wrap="square" rtlCol="0">
            <a:spAutoFit/>
          </a:bodyPr>
          <a:lstStyle/>
          <a:p>
            <a:r>
              <a:rPr lang="en-US" sz="1600" dirty="0">
                <a:solidFill>
                  <a:schemeClr val="bg1">
                    <a:lumMod val="50000"/>
                  </a:schemeClr>
                </a:solidFill>
              </a:rPr>
              <a:t>and so much more …</a:t>
            </a:r>
          </a:p>
        </p:txBody>
      </p:sp>
    </p:spTree>
    <p:extLst>
      <p:ext uri="{BB962C8B-B14F-4D97-AF65-F5344CB8AC3E}">
        <p14:creationId xmlns:p14="http://schemas.microsoft.com/office/powerpoint/2010/main" val="4155395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97E2F-DAE6-D023-1607-7DE28E71F021}"/>
            </a:ext>
          </a:extLst>
        </p:cNvPr>
        <p:cNvGrpSpPr/>
        <p:nvPr/>
      </p:nvGrpSpPr>
      <p:grpSpPr>
        <a:xfrm>
          <a:off x="0" y="0"/>
          <a:ext cx="0" cy="0"/>
          <a:chOff x="0" y="0"/>
          <a:chExt cx="0" cy="0"/>
        </a:xfrm>
      </p:grpSpPr>
      <p:sp>
        <p:nvSpPr>
          <p:cNvPr id="14" name="Rounded Rectangle 13">
            <a:extLst>
              <a:ext uri="{FF2B5EF4-FFF2-40B4-BE49-F238E27FC236}">
                <a16:creationId xmlns:a16="http://schemas.microsoft.com/office/drawing/2014/main" id="{BF415FCB-744F-EB0A-456B-BE45475225E5}"/>
              </a:ext>
            </a:extLst>
          </p:cNvPr>
          <p:cNvSpPr/>
          <p:nvPr/>
        </p:nvSpPr>
        <p:spPr>
          <a:xfrm>
            <a:off x="518160" y="5879714"/>
            <a:ext cx="4201758"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282BE28-3D9C-BE66-BEDB-7A2543B21D3C}"/>
              </a:ext>
            </a:extLst>
          </p:cNvPr>
          <p:cNvSpPr/>
          <p:nvPr/>
        </p:nvSpPr>
        <p:spPr>
          <a:xfrm>
            <a:off x="518158" y="3448272"/>
            <a:ext cx="3286198"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4C817511-E923-466E-4CC4-C45E48947EDA}"/>
              </a:ext>
            </a:extLst>
          </p:cNvPr>
          <p:cNvSpPr/>
          <p:nvPr/>
        </p:nvSpPr>
        <p:spPr>
          <a:xfrm>
            <a:off x="8440128" y="4234902"/>
            <a:ext cx="1012791"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3" name="Rounded Rectangle 2">
            <a:extLst>
              <a:ext uri="{FF2B5EF4-FFF2-40B4-BE49-F238E27FC236}">
                <a16:creationId xmlns:a16="http://schemas.microsoft.com/office/drawing/2014/main" id="{FDE81EAF-E509-C578-B401-43BE225D2409}"/>
              </a:ext>
            </a:extLst>
          </p:cNvPr>
          <p:cNvSpPr/>
          <p:nvPr/>
        </p:nvSpPr>
        <p:spPr>
          <a:xfrm>
            <a:off x="518158" y="2654996"/>
            <a:ext cx="5015966" cy="372944"/>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b="1" dirty="0"/>
          </a:p>
        </p:txBody>
      </p:sp>
      <p:sp>
        <p:nvSpPr>
          <p:cNvPr id="16" name="Rounded Rectangle 15">
            <a:extLst>
              <a:ext uri="{FF2B5EF4-FFF2-40B4-BE49-F238E27FC236}">
                <a16:creationId xmlns:a16="http://schemas.microsoft.com/office/drawing/2014/main" id="{06F69C5E-1A92-8EA9-34C3-A502438E1079}"/>
              </a:ext>
            </a:extLst>
          </p:cNvPr>
          <p:cNvSpPr/>
          <p:nvPr/>
        </p:nvSpPr>
        <p:spPr>
          <a:xfrm>
            <a:off x="5989220" y="5470668"/>
            <a:ext cx="469857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E5B3E6E8-9F50-E0D7-64AD-A1DCE82AA9E3}"/>
              </a:ext>
            </a:extLst>
          </p:cNvPr>
          <p:cNvSpPr/>
          <p:nvPr/>
        </p:nvSpPr>
        <p:spPr>
          <a:xfrm>
            <a:off x="6448701" y="3188256"/>
            <a:ext cx="4904110" cy="650602"/>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C1A27FA1-4FB5-0E00-55C7-22D124526201}"/>
              </a:ext>
            </a:extLst>
          </p:cNvPr>
          <p:cNvSpPr/>
          <p:nvPr/>
        </p:nvSpPr>
        <p:spPr>
          <a:xfrm>
            <a:off x="518159" y="4671390"/>
            <a:ext cx="4778235"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19CF5165-76F2-7305-9860-3471FC73CECA}"/>
              </a:ext>
            </a:extLst>
          </p:cNvPr>
          <p:cNvSpPr/>
          <p:nvPr/>
        </p:nvSpPr>
        <p:spPr>
          <a:xfrm flipH="1">
            <a:off x="3804355" y="3464245"/>
            <a:ext cx="179141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B5B18AA-3C9E-EB92-2888-2AFF812331A7}"/>
              </a:ext>
            </a:extLst>
          </p:cNvPr>
          <p:cNvSpPr/>
          <p:nvPr/>
        </p:nvSpPr>
        <p:spPr>
          <a:xfrm>
            <a:off x="518160" y="3047392"/>
            <a:ext cx="4004413"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F9DB55A7-A283-1D54-DA57-22E2015B15F6}"/>
              </a:ext>
            </a:extLst>
          </p:cNvPr>
          <p:cNvSpPr/>
          <p:nvPr/>
        </p:nvSpPr>
        <p:spPr>
          <a:xfrm>
            <a:off x="518160" y="1400718"/>
            <a:ext cx="354721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53A36BDE-1859-37FD-4A87-110161018E2D}"/>
              </a:ext>
            </a:extLst>
          </p:cNvPr>
          <p:cNvSpPr/>
          <p:nvPr/>
        </p:nvSpPr>
        <p:spPr>
          <a:xfrm>
            <a:off x="518160" y="1813205"/>
            <a:ext cx="4398224"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B648DA8-6FB5-B92B-6395-BD6E9ED96FF9}"/>
              </a:ext>
            </a:extLst>
          </p:cNvPr>
          <p:cNvSpPr>
            <a:spLocks noGrp="1"/>
          </p:cNvSpPr>
          <p:nvPr>
            <p:ph type="title"/>
          </p:nvPr>
        </p:nvSpPr>
        <p:spPr>
          <a:xfrm>
            <a:off x="518160" y="151765"/>
            <a:ext cx="11013440" cy="1325563"/>
          </a:xfrm>
        </p:spPr>
        <p:txBody>
          <a:bodyPr>
            <a:normAutofit/>
          </a:bodyPr>
          <a:lstStyle/>
          <a:p>
            <a:r>
              <a:rPr lang="en-US" dirty="0"/>
              <a:t>Platform feature status (early 2025)</a:t>
            </a:r>
          </a:p>
        </p:txBody>
      </p:sp>
      <p:sp>
        <p:nvSpPr>
          <p:cNvPr id="6" name="Slide Number Placeholder 5">
            <a:extLst>
              <a:ext uri="{FF2B5EF4-FFF2-40B4-BE49-F238E27FC236}">
                <a16:creationId xmlns:a16="http://schemas.microsoft.com/office/drawing/2014/main" id="{66A78965-23C9-3113-1781-03248AB704DB}"/>
              </a:ext>
            </a:extLst>
          </p:cNvPr>
          <p:cNvSpPr>
            <a:spLocks noGrp="1"/>
          </p:cNvSpPr>
          <p:nvPr>
            <p:ph type="sldNum" sz="quarter" idx="12"/>
          </p:nvPr>
        </p:nvSpPr>
        <p:spPr/>
        <p:txBody>
          <a:bodyPr/>
          <a:lstStyle/>
          <a:p>
            <a:fld id="{7D62C56D-5E74-2945-931D-C07ECBF0F859}" type="slidenum">
              <a:rPr lang="en-US" smtClean="0"/>
              <a:t>58</a:t>
            </a:fld>
            <a:endParaRPr lang="en-US"/>
          </a:p>
        </p:txBody>
      </p:sp>
      <p:sp>
        <p:nvSpPr>
          <p:cNvPr id="5" name="Content Placeholder 2">
            <a:extLst>
              <a:ext uri="{FF2B5EF4-FFF2-40B4-BE49-F238E27FC236}">
                <a16:creationId xmlns:a16="http://schemas.microsoft.com/office/drawing/2014/main" id="{BE599479-CBCD-BD8D-1EBC-44BAADA189A0}"/>
              </a:ext>
            </a:extLst>
          </p:cNvPr>
          <p:cNvSpPr txBox="1">
            <a:spLocks/>
          </p:cNvSpPr>
          <p:nvPr/>
        </p:nvSpPr>
        <p:spPr>
          <a:xfrm>
            <a:off x="5952561" y="1477328"/>
            <a:ext cx="6078071"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TextBox 7">
            <a:extLst>
              <a:ext uri="{FF2B5EF4-FFF2-40B4-BE49-F238E27FC236}">
                <a16:creationId xmlns:a16="http://schemas.microsoft.com/office/drawing/2014/main" id="{F0F5388B-EEA6-771B-BBC0-1E126E49FF28}"/>
              </a:ext>
            </a:extLst>
          </p:cNvPr>
          <p:cNvSpPr txBox="1"/>
          <p:nvPr/>
        </p:nvSpPr>
        <p:spPr>
          <a:xfrm>
            <a:off x="6275706" y="6314658"/>
            <a:ext cx="2413851" cy="338554"/>
          </a:xfrm>
          <a:prstGeom prst="rect">
            <a:avLst/>
          </a:prstGeom>
          <a:noFill/>
        </p:spPr>
        <p:txBody>
          <a:bodyPr wrap="square" rtlCol="0">
            <a:spAutoFit/>
          </a:bodyPr>
          <a:lstStyle/>
          <a:p>
            <a:r>
              <a:rPr lang="en-US" sz="1600" dirty="0">
                <a:solidFill>
                  <a:schemeClr val="bg1">
                    <a:lumMod val="50000"/>
                  </a:schemeClr>
                </a:solidFill>
              </a:rPr>
              <a:t>and so much more …</a:t>
            </a:r>
          </a:p>
        </p:txBody>
      </p:sp>
      <p:sp>
        <p:nvSpPr>
          <p:cNvPr id="4" name="Rounded Rectangle 3">
            <a:extLst>
              <a:ext uri="{FF2B5EF4-FFF2-40B4-BE49-F238E27FC236}">
                <a16:creationId xmlns:a16="http://schemas.microsoft.com/office/drawing/2014/main" id="{2C5339DD-C126-0862-43DE-CEB3530C4E1E}"/>
              </a:ext>
            </a:extLst>
          </p:cNvPr>
          <p:cNvSpPr/>
          <p:nvPr/>
        </p:nvSpPr>
        <p:spPr>
          <a:xfrm>
            <a:off x="518158" y="2229838"/>
            <a:ext cx="400441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49A883AA-A98C-B8DA-ACBC-4176C561EB60}"/>
              </a:ext>
            </a:extLst>
          </p:cNvPr>
          <p:cNvSpPr/>
          <p:nvPr/>
        </p:nvSpPr>
        <p:spPr>
          <a:xfrm>
            <a:off x="6004559" y="4634320"/>
            <a:ext cx="4053841"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A571179E-BBC9-D73B-9D09-8876CC6FEB4F}"/>
              </a:ext>
            </a:extLst>
          </p:cNvPr>
          <p:cNvSpPr/>
          <p:nvPr/>
        </p:nvSpPr>
        <p:spPr>
          <a:xfrm>
            <a:off x="5989220" y="2124406"/>
            <a:ext cx="3463699"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2FDC4DC6-5F41-77EC-4A2B-543F2EFF126A}"/>
              </a:ext>
            </a:extLst>
          </p:cNvPr>
          <p:cNvSpPr/>
          <p:nvPr/>
        </p:nvSpPr>
        <p:spPr>
          <a:xfrm>
            <a:off x="518160" y="4276651"/>
            <a:ext cx="4398224"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1CF55013-8F2B-027C-FBF8-D41AB9BB4EFD}"/>
              </a:ext>
            </a:extLst>
          </p:cNvPr>
          <p:cNvSpPr/>
          <p:nvPr/>
        </p:nvSpPr>
        <p:spPr>
          <a:xfrm>
            <a:off x="518160" y="3868741"/>
            <a:ext cx="2422748" cy="400481"/>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9A4555C3-0175-075B-BDA0-27B6EEA26451}"/>
              </a:ext>
            </a:extLst>
          </p:cNvPr>
          <p:cNvSpPr/>
          <p:nvPr/>
        </p:nvSpPr>
        <p:spPr>
          <a:xfrm>
            <a:off x="5992202" y="5845282"/>
            <a:ext cx="4585182"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CFAABF1C-4360-C7E8-C2FC-3F97E12CB560}"/>
              </a:ext>
            </a:extLst>
          </p:cNvPr>
          <p:cNvSpPr>
            <a:spLocks noGrp="1"/>
          </p:cNvSpPr>
          <p:nvPr>
            <p:ph idx="1"/>
          </p:nvPr>
        </p:nvSpPr>
        <p:spPr>
          <a:xfrm>
            <a:off x="518160" y="1477327"/>
            <a:ext cx="11155680" cy="5084111"/>
          </a:xfrm>
        </p:spPr>
        <p:txBody>
          <a:bodyPr numCol="2">
            <a:normAutofit fontScale="92500" lnSpcReduction="20000"/>
          </a:bodyPr>
          <a:lstStyle/>
          <a:p>
            <a:r>
              <a:rPr lang="en-US" dirty="0"/>
              <a:t>System notifications</a:t>
            </a:r>
          </a:p>
          <a:p>
            <a:r>
              <a:rPr lang="en-US" dirty="0"/>
              <a:t>Biometrics &amp; authentication</a:t>
            </a:r>
          </a:p>
          <a:p>
            <a:r>
              <a:rPr lang="en-US" dirty="0"/>
              <a:t>File/image picker dialogs</a:t>
            </a:r>
          </a:p>
          <a:p>
            <a:r>
              <a:rPr lang="en-US" dirty="0"/>
              <a:t>Context menus (custom, native)</a:t>
            </a:r>
          </a:p>
          <a:p>
            <a:r>
              <a:rPr lang="en-US" dirty="0"/>
              <a:t>Menu bar (desktop only)</a:t>
            </a:r>
          </a:p>
          <a:p>
            <a:r>
              <a:rPr lang="en-US" dirty="0"/>
              <a:t>Clipboard: plaintext, rich content</a:t>
            </a:r>
          </a:p>
          <a:p>
            <a:r>
              <a:rPr lang="en-US" dirty="0"/>
              <a:t>Drag &amp; Drop</a:t>
            </a:r>
          </a:p>
          <a:p>
            <a:r>
              <a:rPr lang="en-US" dirty="0"/>
              <a:t>Default URI/Intent handling</a:t>
            </a:r>
          </a:p>
          <a:p>
            <a:r>
              <a:rPr lang="en-US" dirty="0"/>
              <a:t>Content sharing to foreign app</a:t>
            </a:r>
          </a:p>
          <a:p>
            <a:r>
              <a:rPr lang="en-US" dirty="0"/>
              <a:t>Native font access</a:t>
            </a:r>
          </a:p>
          <a:p>
            <a:r>
              <a:rPr lang="en-US" dirty="0"/>
              <a:t>Input Method Editors (IME)</a:t>
            </a:r>
          </a:p>
          <a:p>
            <a:r>
              <a:rPr lang="en-US" dirty="0"/>
              <a:t>Native gesture recognition</a:t>
            </a:r>
          </a:p>
          <a:p>
            <a:r>
              <a:rPr lang="en-US" dirty="0"/>
              <a:t>Connectivity management</a:t>
            </a:r>
          </a:p>
          <a:p>
            <a:pPr lvl="1"/>
            <a:r>
              <a:rPr lang="en-US" dirty="0" err="1"/>
              <a:t>WiFi</a:t>
            </a:r>
            <a:r>
              <a:rPr lang="en-US" dirty="0"/>
              <a:t>, Bluetooth, NFC, nearby devices</a:t>
            </a:r>
          </a:p>
          <a:p>
            <a:r>
              <a:rPr lang="en-US" dirty="0"/>
              <a:t>GPS/Location access</a:t>
            </a:r>
          </a:p>
          <a:p>
            <a:r>
              <a:rPr lang="en-US" dirty="0"/>
              <a:t>Multimedia capture</a:t>
            </a:r>
          </a:p>
          <a:p>
            <a:pPr lvl="1"/>
            <a:r>
              <a:rPr lang="en-US" dirty="0"/>
              <a:t>Device discovery &amp; configuration</a:t>
            </a:r>
          </a:p>
          <a:p>
            <a:pPr lvl="1"/>
            <a:r>
              <a:rPr lang="en-US" dirty="0"/>
              <a:t>Camera – snapshots, video, settings</a:t>
            </a:r>
          </a:p>
          <a:p>
            <a:pPr lvl="1"/>
            <a:r>
              <a:rPr lang="en-US" dirty="0"/>
              <a:t>Audio – input, MIDI, playback</a:t>
            </a:r>
          </a:p>
          <a:p>
            <a:r>
              <a:rPr lang="en-US" dirty="0"/>
              <a:t>Sensors</a:t>
            </a:r>
          </a:p>
          <a:p>
            <a:r>
              <a:rPr lang="en-US" dirty="0"/>
              <a:t>Native alarms, timers</a:t>
            </a:r>
          </a:p>
          <a:p>
            <a:r>
              <a:rPr lang="en-US" dirty="0"/>
              <a:t>Keychain (secret storage)</a:t>
            </a:r>
          </a:p>
          <a:p>
            <a:r>
              <a:rPr lang="en-US" dirty="0"/>
              <a:t>Power management/status</a:t>
            </a:r>
          </a:p>
          <a:p>
            <a:r>
              <a:rPr lang="en-US" dirty="0"/>
              <a:t>App lifecycle state transitions</a:t>
            </a:r>
          </a:p>
          <a:p>
            <a:r>
              <a:rPr lang="en-US" dirty="0"/>
              <a:t>OS-standard data directories</a:t>
            </a:r>
          </a:p>
        </p:txBody>
      </p:sp>
    </p:spTree>
    <p:extLst>
      <p:ext uri="{BB962C8B-B14F-4D97-AF65-F5344CB8AC3E}">
        <p14:creationId xmlns:p14="http://schemas.microsoft.com/office/powerpoint/2010/main" val="321801411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000"/>
                                        <p:tgtEl>
                                          <p:spTgt spid="1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1000"/>
                                        <p:tgtEl>
                                          <p:spTgt spid="1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1000"/>
                                        <p:tgtEl>
                                          <p:spTgt spid="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1000"/>
                                        <p:tgtEl>
                                          <p:spTgt spid="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1000"/>
                                        <p:tgtEl>
                                          <p:spTgt spid="1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1000"/>
                                        <p:tgtEl>
                                          <p:spTgt spid="2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1000"/>
                                        <p:tgtEl>
                                          <p:spTgt spid="2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1000"/>
                                        <p:tgtEl>
                                          <p:spTgt spid="2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1000"/>
                                        <p:tgtEl>
                                          <p:spTgt spid="2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left)">
                                      <p:cBhvr>
                                        <p:cTn id="46" dur="1000"/>
                                        <p:tgtEl>
                                          <p:spTgt spid="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1000"/>
                                        <p:tgtEl>
                                          <p:spTgt spid="12"/>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1000"/>
                                        <p:tgtEl>
                                          <p:spTgt spid="1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2" grpId="0" animBg="1"/>
      <p:bldP spid="3" grpId="0" animBg="1"/>
      <p:bldP spid="16" grpId="0" animBg="1"/>
      <p:bldP spid="15" grpId="0" animBg="1"/>
      <p:bldP spid="13" grpId="0" animBg="1"/>
      <p:bldP spid="11" grpId="0" animBg="1"/>
      <p:bldP spid="10" grpId="0" animBg="1"/>
      <p:bldP spid="9" grpId="0" animBg="1"/>
      <p:bldP spid="7" grpId="0" animBg="1"/>
      <p:bldP spid="4" grpId="0" animBg="1"/>
      <p:bldP spid="19" grpId="0" animBg="1"/>
      <p:bldP spid="21" grpId="0" animBg="1"/>
      <p:bldP spid="23" grpId="0" animBg="1"/>
      <p:bldP spid="24" grpId="0" animBg="1"/>
      <p:bldP spid="2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23753-04AE-720D-CF0E-AD15FDC9FE6B}"/>
              </a:ext>
            </a:extLst>
          </p:cNvPr>
          <p:cNvSpPr>
            <a:spLocks noGrp="1"/>
          </p:cNvSpPr>
          <p:nvPr>
            <p:ph type="title"/>
          </p:nvPr>
        </p:nvSpPr>
        <p:spPr>
          <a:xfrm>
            <a:off x="518160" y="12113"/>
            <a:ext cx="6859146" cy="1325563"/>
          </a:xfrm>
        </p:spPr>
        <p:txBody>
          <a:bodyPr/>
          <a:lstStyle/>
          <a:p>
            <a:r>
              <a:rPr lang="en-US" dirty="0"/>
              <a:t>Roadmap </a:t>
            </a:r>
            <a:r>
              <a:rPr lang="en-US" sz="5400" dirty="0"/>
              <a:t> </a:t>
            </a:r>
            <a:r>
              <a:rPr lang="en-US" sz="3200" dirty="0">
                <a:solidFill>
                  <a:schemeClr val="bg1">
                    <a:lumMod val="65000"/>
                  </a:schemeClr>
                </a:solidFill>
              </a:rPr>
              <a:t> (in no particular order)</a:t>
            </a:r>
            <a:endParaRPr lang="en-US" sz="5400" dirty="0">
              <a:solidFill>
                <a:schemeClr val="bg1">
                  <a:lumMod val="65000"/>
                </a:schemeClr>
              </a:solidFill>
            </a:endParaRPr>
          </a:p>
        </p:txBody>
      </p:sp>
      <p:sp>
        <p:nvSpPr>
          <p:cNvPr id="4" name="Slide Number Placeholder 3">
            <a:extLst>
              <a:ext uri="{FF2B5EF4-FFF2-40B4-BE49-F238E27FC236}">
                <a16:creationId xmlns:a16="http://schemas.microsoft.com/office/drawing/2014/main" id="{405CA258-6FD5-462C-251D-BE797356A1D6}"/>
              </a:ext>
            </a:extLst>
          </p:cNvPr>
          <p:cNvSpPr>
            <a:spLocks noGrp="1"/>
          </p:cNvSpPr>
          <p:nvPr>
            <p:ph type="sldNum" sz="quarter" idx="12"/>
          </p:nvPr>
        </p:nvSpPr>
        <p:spPr/>
        <p:txBody>
          <a:bodyPr/>
          <a:lstStyle/>
          <a:p>
            <a:fld id="{7D62C56D-5E74-2945-931D-C07ECBF0F859}" type="slidenum">
              <a:rPr lang="en-US" smtClean="0"/>
              <a:pPr/>
              <a:t>59</a:t>
            </a:fld>
            <a:endParaRPr lang="en-US" dirty="0"/>
          </a:p>
        </p:txBody>
      </p:sp>
      <p:cxnSp>
        <p:nvCxnSpPr>
          <p:cNvPr id="5" name="Straight Arrow Connector 4">
            <a:extLst>
              <a:ext uri="{FF2B5EF4-FFF2-40B4-BE49-F238E27FC236}">
                <a16:creationId xmlns:a16="http://schemas.microsoft.com/office/drawing/2014/main" id="{D44E7489-3945-2163-E2EB-0BF16C095E1D}"/>
              </a:ext>
            </a:extLst>
          </p:cNvPr>
          <p:cNvCxnSpPr>
            <a:cxnSpLocks/>
          </p:cNvCxnSpPr>
          <p:nvPr/>
        </p:nvCxnSpPr>
        <p:spPr>
          <a:xfrm>
            <a:off x="1003752" y="1101953"/>
            <a:ext cx="0" cy="5321309"/>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F9D23B2A-1568-2E7C-6C73-B4F849F83EC5}"/>
              </a:ext>
            </a:extLst>
          </p:cNvPr>
          <p:cNvSpPr txBox="1">
            <a:spLocks/>
          </p:cNvSpPr>
          <p:nvPr/>
        </p:nvSpPr>
        <p:spPr>
          <a:xfrm>
            <a:off x="472143" y="1324884"/>
            <a:ext cx="11139869" cy="46671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8088" indent="0">
              <a:lnSpc>
                <a:spcPct val="70000"/>
              </a:lnSpc>
              <a:buFont typeface="Arial" panose="020B0604020202020204" pitchFamily="34" charset="0"/>
              <a:buNone/>
            </a:pPr>
            <a:r>
              <a:rPr lang="en-US" sz="2400" dirty="0"/>
              <a:t>Expand </a:t>
            </a:r>
            <a:r>
              <a:rPr lang="en-US" sz="2400" dirty="0" err="1"/>
              <a:t>Makepad’s</a:t>
            </a:r>
            <a:r>
              <a:rPr lang="en-US" sz="2400" dirty="0"/>
              <a:t> UI </a:t>
            </a:r>
            <a:r>
              <a:rPr lang="en-US" sz="2400" b="1" dirty="0">
                <a:solidFill>
                  <a:srgbClr val="1D4999"/>
                </a:solidFill>
              </a:rPr>
              <a:t>widget collection</a:t>
            </a:r>
            <a:r>
              <a:rPr lang="en-US" sz="2400" dirty="0"/>
              <a:t> and </a:t>
            </a:r>
            <a:r>
              <a:rPr lang="en-US" sz="2400" b="1" dirty="0">
                <a:solidFill>
                  <a:srgbClr val="1D4999"/>
                </a:solidFill>
              </a:rPr>
              <a:t>input event</a:t>
            </a:r>
            <a:r>
              <a:rPr lang="en-US" sz="2400" dirty="0"/>
              <a:t> support</a:t>
            </a:r>
          </a:p>
          <a:p>
            <a:pPr marL="1493838" indent="-285750">
              <a:lnSpc>
                <a:spcPct val="70000"/>
              </a:lnSpc>
            </a:pPr>
            <a:r>
              <a:rPr lang="en-US" sz="2100" dirty="0"/>
              <a:t>Ensure consistent coverage for app lifecycle events</a:t>
            </a:r>
          </a:p>
          <a:p>
            <a:pPr marL="1208088" indent="0">
              <a:lnSpc>
                <a:spcPct val="70000"/>
              </a:lnSpc>
              <a:spcBef>
                <a:spcPts val="2800"/>
              </a:spcBef>
              <a:buFont typeface="Arial" panose="020B0604020202020204" pitchFamily="34" charset="0"/>
              <a:buNone/>
            </a:pPr>
            <a:r>
              <a:rPr lang="en-US" sz="2400" dirty="0"/>
              <a:t>Continue developing key </a:t>
            </a:r>
            <a:r>
              <a:rPr lang="en-US" sz="2400" b="1" dirty="0">
                <a:solidFill>
                  <a:srgbClr val="1D4999"/>
                </a:solidFill>
              </a:rPr>
              <a:t>platform feature abstraction</a:t>
            </a:r>
            <a:r>
              <a:rPr lang="en-US" sz="2400" dirty="0"/>
              <a:t> crates</a:t>
            </a:r>
          </a:p>
          <a:p>
            <a:pPr marL="1493838" indent="-285750">
              <a:lnSpc>
                <a:spcPct val="70000"/>
              </a:lnSpc>
            </a:pPr>
            <a:r>
              <a:rPr lang="en-US" sz="2100" dirty="0"/>
              <a:t>Focus on mobile platform APIs, for truly </a:t>
            </a:r>
            <a:r>
              <a:rPr lang="en-US" sz="2100" i="1" dirty="0"/>
              <a:t>immersive </a:t>
            </a:r>
            <a:r>
              <a:rPr lang="en-US" sz="2100" dirty="0"/>
              <a:t>apps</a:t>
            </a:r>
          </a:p>
          <a:p>
            <a:pPr marL="1493838" indent="-285750">
              <a:lnSpc>
                <a:spcPct val="70000"/>
              </a:lnSpc>
            </a:pPr>
            <a:r>
              <a:rPr lang="en-US" sz="2100" dirty="0"/>
              <a:t>Backfill </a:t>
            </a:r>
            <a:r>
              <a:rPr lang="en-US" sz="2100" dirty="0" err="1"/>
              <a:t>OpenHarmony</a:t>
            </a:r>
            <a:r>
              <a:rPr lang="en-US" sz="2100" dirty="0"/>
              <a:t> support into existing Robius (and other) crates</a:t>
            </a:r>
          </a:p>
          <a:p>
            <a:pPr marL="1208088" indent="0">
              <a:lnSpc>
                <a:spcPct val="80000"/>
              </a:lnSpc>
              <a:spcBef>
                <a:spcPts val="2800"/>
              </a:spcBef>
              <a:buNone/>
            </a:pPr>
            <a:r>
              <a:rPr lang="en-US" sz="2400" dirty="0"/>
              <a:t>Better, more automated </a:t>
            </a:r>
            <a:r>
              <a:rPr lang="en-US" sz="2400" b="1" dirty="0">
                <a:solidFill>
                  <a:srgbClr val="1D4999"/>
                </a:solidFill>
              </a:rPr>
              <a:t>build tooling</a:t>
            </a:r>
          </a:p>
          <a:p>
            <a:pPr marL="1493838" indent="-285750">
              <a:lnSpc>
                <a:spcPct val="70000"/>
              </a:lnSpc>
            </a:pPr>
            <a:r>
              <a:rPr lang="en-US" sz="2100" dirty="0"/>
              <a:t>Auto-detection + generation of required app permissions/entitlements</a:t>
            </a:r>
          </a:p>
          <a:p>
            <a:pPr marL="1208088" indent="0">
              <a:lnSpc>
                <a:spcPct val="80000"/>
              </a:lnSpc>
              <a:spcBef>
                <a:spcPts val="2800"/>
              </a:spcBef>
              <a:buFont typeface="Arial" panose="020B0604020202020204" pitchFamily="34" charset="0"/>
              <a:buNone/>
            </a:pPr>
            <a:r>
              <a:rPr lang="en-US" sz="2400" b="1" dirty="0">
                <a:solidFill>
                  <a:srgbClr val="1D4999"/>
                </a:solidFill>
              </a:rPr>
              <a:t>Publish flagship apps</a:t>
            </a:r>
            <a:r>
              <a:rPr lang="en-US" sz="2400" dirty="0"/>
              <a:t> to app stores &amp; package managers</a:t>
            </a:r>
          </a:p>
          <a:p>
            <a:pPr marL="1493838" indent="-285750">
              <a:lnSpc>
                <a:spcPct val="70000"/>
              </a:lnSpc>
            </a:pPr>
            <a:r>
              <a:rPr lang="en-US" sz="2100" dirty="0"/>
              <a:t>The GOSIM organization can provide FOSS stewardship for our apps</a:t>
            </a:r>
          </a:p>
          <a:p>
            <a:pPr marL="1208088" indent="0">
              <a:lnSpc>
                <a:spcPct val="80000"/>
              </a:lnSpc>
              <a:spcBef>
                <a:spcPts val="3400"/>
              </a:spcBef>
              <a:buFont typeface="Arial" panose="020B0604020202020204" pitchFamily="34" charset="0"/>
              <a:buNone/>
            </a:pPr>
            <a:r>
              <a:rPr lang="en-US" sz="2400" b="1" dirty="0">
                <a:solidFill>
                  <a:srgbClr val="1D4999"/>
                </a:solidFill>
              </a:rPr>
              <a:t>More docs </a:t>
            </a:r>
            <a:r>
              <a:rPr lang="en-US" sz="2400" dirty="0"/>
              <a:t>and</a:t>
            </a:r>
            <a:r>
              <a:rPr lang="en-US" sz="2400" b="1" dirty="0">
                <a:solidFill>
                  <a:srgbClr val="1D4999"/>
                </a:solidFill>
              </a:rPr>
              <a:t> guided tutorials </a:t>
            </a:r>
            <a:r>
              <a:rPr lang="en-US" sz="2400" dirty="0"/>
              <a:t>for Makepad + Robius app dev</a:t>
            </a:r>
          </a:p>
        </p:txBody>
      </p:sp>
      <p:grpSp>
        <p:nvGrpSpPr>
          <p:cNvPr id="7" name="Group 6">
            <a:extLst>
              <a:ext uri="{FF2B5EF4-FFF2-40B4-BE49-F238E27FC236}">
                <a16:creationId xmlns:a16="http://schemas.microsoft.com/office/drawing/2014/main" id="{886E0DAF-4619-588E-B22A-97DC3648C733}"/>
              </a:ext>
            </a:extLst>
          </p:cNvPr>
          <p:cNvGrpSpPr/>
          <p:nvPr/>
        </p:nvGrpSpPr>
        <p:grpSpPr>
          <a:xfrm>
            <a:off x="621745" y="2394556"/>
            <a:ext cx="763902" cy="735856"/>
            <a:chOff x="613137" y="2487881"/>
            <a:chExt cx="812044" cy="782230"/>
          </a:xfrm>
        </p:grpSpPr>
        <p:pic>
          <p:nvPicPr>
            <p:cNvPr id="8" name="Picture 2">
              <a:extLst>
                <a:ext uri="{FF2B5EF4-FFF2-40B4-BE49-F238E27FC236}">
                  <a16:creationId xmlns:a16="http://schemas.microsoft.com/office/drawing/2014/main" id="{63B9D3BA-E1C4-4CDB-021E-1D8559684AB7}"/>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90154" y="2487881"/>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F866DE0C-C3E2-0861-33CB-A4D9237C238E}"/>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5139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F6B92FC6-F596-BDD4-8C59-20A8BB9FBD8B}"/>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02224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AA9D784E-3814-A4E3-D55B-8003F4FB9413}"/>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86584"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707B466E-7C27-3C28-224F-7E29AA2AE698}"/>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157350"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60A8C14B-E5E6-583F-1566-B7B8C8A4DDB4}"/>
                </a:ext>
              </a:extLst>
            </p:cNvPr>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613137" y="2956480"/>
              <a:ext cx="267831" cy="31363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Graphic 13" descr="Document with solid fill">
            <a:extLst>
              <a:ext uri="{FF2B5EF4-FFF2-40B4-BE49-F238E27FC236}">
                <a16:creationId xmlns:a16="http://schemas.microsoft.com/office/drawing/2014/main" id="{81C5B70F-2379-888D-13C7-9CE9CCBBDE02}"/>
              </a:ext>
            </a:extLst>
          </p:cNvPr>
          <p:cNvPicPr>
            <a:picLocks noChangeAspect="1"/>
          </p:cNvPicPr>
          <p:nvPr/>
        </p:nvPicPr>
        <p:blipFill>
          <a:blip r:embed="rId4">
            <a:duotone>
              <a:schemeClr val="accent1">
                <a:shade val="45000"/>
                <a:satMod val="135000"/>
              </a:schemeClr>
              <a:prstClr val="white"/>
            </a:duotone>
            <a:extLst>
              <a:ext uri="{96DAC541-7B7A-43D3-8B79-37D633B846F1}">
                <asvg:svgBlip xmlns:asvg="http://schemas.microsoft.com/office/drawing/2016/SVG/main" r:embed="rId5"/>
              </a:ext>
            </a:extLst>
          </a:blip>
          <a:srcRect/>
          <a:stretch/>
        </p:blipFill>
        <p:spPr>
          <a:xfrm>
            <a:off x="693316" y="5523666"/>
            <a:ext cx="636694" cy="636694"/>
          </a:xfrm>
          <a:prstGeom prst="rect">
            <a:avLst/>
          </a:prstGeom>
        </p:spPr>
      </p:pic>
      <p:grpSp>
        <p:nvGrpSpPr>
          <p:cNvPr id="15" name="Group 14">
            <a:extLst>
              <a:ext uri="{FF2B5EF4-FFF2-40B4-BE49-F238E27FC236}">
                <a16:creationId xmlns:a16="http://schemas.microsoft.com/office/drawing/2014/main" id="{F21D1898-8B0E-8C50-1F1E-7AEED285FAA2}"/>
              </a:ext>
            </a:extLst>
          </p:cNvPr>
          <p:cNvGrpSpPr/>
          <p:nvPr/>
        </p:nvGrpSpPr>
        <p:grpSpPr>
          <a:xfrm>
            <a:off x="709515" y="4613745"/>
            <a:ext cx="597042" cy="583212"/>
            <a:chOff x="776985" y="4853452"/>
            <a:chExt cx="433379" cy="423340"/>
          </a:xfrm>
        </p:grpSpPr>
        <p:pic>
          <p:nvPicPr>
            <p:cNvPr id="16" name="Graphic 15" descr="Arrow: Straight with solid fill">
              <a:extLst>
                <a:ext uri="{FF2B5EF4-FFF2-40B4-BE49-F238E27FC236}">
                  <a16:creationId xmlns:a16="http://schemas.microsoft.com/office/drawing/2014/main" id="{C9A2332C-B9CA-8BA5-5941-D3539E541BFD}"/>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rot="2700000">
              <a:off x="776985" y="4853454"/>
              <a:ext cx="247986" cy="247986"/>
            </a:xfrm>
            <a:prstGeom prst="rect">
              <a:avLst/>
            </a:prstGeom>
          </p:spPr>
        </p:pic>
        <p:pic>
          <p:nvPicPr>
            <p:cNvPr id="17" name="Graphic 16" descr="Arrow: Straight with solid fill">
              <a:extLst>
                <a:ext uri="{FF2B5EF4-FFF2-40B4-BE49-F238E27FC236}">
                  <a16:creationId xmlns:a16="http://schemas.microsoft.com/office/drawing/2014/main" id="{B3347C98-9E76-CC92-05AA-08EF2418807C}"/>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rot="8100000">
              <a:off x="962378" y="4853452"/>
              <a:ext cx="247986" cy="247986"/>
            </a:xfrm>
            <a:prstGeom prst="rect">
              <a:avLst/>
            </a:prstGeom>
          </p:spPr>
        </p:pic>
        <p:pic>
          <p:nvPicPr>
            <p:cNvPr id="18" name="Graphic 17" descr="Arrow: Straight with solid fill">
              <a:extLst>
                <a:ext uri="{FF2B5EF4-FFF2-40B4-BE49-F238E27FC236}">
                  <a16:creationId xmlns:a16="http://schemas.microsoft.com/office/drawing/2014/main" id="{7460B752-A921-7A31-2C9D-D3DD278A248A}"/>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rot="13500000">
              <a:off x="960194" y="5028804"/>
              <a:ext cx="247986" cy="247986"/>
            </a:xfrm>
            <a:prstGeom prst="rect">
              <a:avLst/>
            </a:prstGeom>
          </p:spPr>
        </p:pic>
        <p:pic>
          <p:nvPicPr>
            <p:cNvPr id="19" name="Graphic 18" descr="Arrow: Straight with solid fill">
              <a:extLst>
                <a:ext uri="{FF2B5EF4-FFF2-40B4-BE49-F238E27FC236}">
                  <a16:creationId xmlns:a16="http://schemas.microsoft.com/office/drawing/2014/main" id="{0181B6FB-0EC7-E741-EB6C-6E3995E668BF}"/>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rot="18900000">
              <a:off x="776985" y="5028806"/>
              <a:ext cx="247986" cy="247986"/>
            </a:xfrm>
            <a:prstGeom prst="rect">
              <a:avLst/>
            </a:prstGeom>
          </p:spPr>
        </p:pic>
      </p:grpSp>
      <p:sp>
        <p:nvSpPr>
          <p:cNvPr id="22" name="Rectangle 21" descr="Puzzle pieces with solid fill">
            <a:extLst>
              <a:ext uri="{FF2B5EF4-FFF2-40B4-BE49-F238E27FC236}">
                <a16:creationId xmlns:a16="http://schemas.microsoft.com/office/drawing/2014/main" id="{63377BF4-B49D-D68D-D18E-4C1964E1B120}"/>
              </a:ext>
            </a:extLst>
          </p:cNvPr>
          <p:cNvSpPr/>
          <p:nvPr/>
        </p:nvSpPr>
        <p:spPr>
          <a:xfrm>
            <a:off x="579986" y="3424475"/>
            <a:ext cx="931905" cy="931898"/>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3" name="Rectangle 22" descr="Building Brick Wall with solid fill">
            <a:extLst>
              <a:ext uri="{FF2B5EF4-FFF2-40B4-BE49-F238E27FC236}">
                <a16:creationId xmlns:a16="http://schemas.microsoft.com/office/drawing/2014/main" id="{0DC3700F-CFF3-559B-1846-DE247CFA0289}"/>
              </a:ext>
            </a:extLst>
          </p:cNvPr>
          <p:cNvSpPr/>
          <p:nvPr/>
        </p:nvSpPr>
        <p:spPr>
          <a:xfrm>
            <a:off x="7625095" y="-1086790"/>
            <a:ext cx="1030798" cy="1030798"/>
          </a:xfrm>
          <a:prstGeom prst="rect">
            <a:avLst/>
          </a:prstGeom>
          <a:blipFill>
            <a:blip r:embed="rId10">
              <a:extLst>
                <a:ext uri="{96DAC541-7B7A-43D3-8B79-37D633B846F1}">
                  <asvg:svgBlip xmlns:asvg="http://schemas.microsoft.com/office/drawing/2016/SVG/main" r:embed="rId11"/>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4" name="Rectangle 23" descr="Selfie with solid fill">
            <a:extLst>
              <a:ext uri="{FF2B5EF4-FFF2-40B4-BE49-F238E27FC236}">
                <a16:creationId xmlns:a16="http://schemas.microsoft.com/office/drawing/2014/main" id="{7FFA7201-AE8E-15E4-0CB5-C3F36F54FC6A}"/>
              </a:ext>
            </a:extLst>
          </p:cNvPr>
          <p:cNvSpPr/>
          <p:nvPr/>
        </p:nvSpPr>
        <p:spPr>
          <a:xfrm>
            <a:off x="12276963" y="-784597"/>
            <a:ext cx="1030798" cy="1030798"/>
          </a:xfrm>
          <a:prstGeom prst="rect">
            <a:avLst/>
          </a:prstGeom>
          <a:blipFill>
            <a:blip r:embed="rId12">
              <a:extLst>
                <a:ext uri="{96DAC541-7B7A-43D3-8B79-37D633B846F1}">
                  <asvg:svgBlip xmlns:asvg="http://schemas.microsoft.com/office/drawing/2016/SVG/main" r:embed="rId1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5" name="Rectangle 24" descr="Ui Ux with solid fill">
            <a:extLst>
              <a:ext uri="{FF2B5EF4-FFF2-40B4-BE49-F238E27FC236}">
                <a16:creationId xmlns:a16="http://schemas.microsoft.com/office/drawing/2014/main" id="{7D3A1A59-E48C-AFD6-A730-5B110340E531}"/>
              </a:ext>
            </a:extLst>
          </p:cNvPr>
          <p:cNvSpPr/>
          <p:nvPr/>
        </p:nvSpPr>
        <p:spPr>
          <a:xfrm>
            <a:off x="604135" y="1236306"/>
            <a:ext cx="770169" cy="770164"/>
          </a:xfrm>
          <a:prstGeom prst="rect">
            <a:avLst/>
          </a:prstGeom>
          <a:blipFill>
            <a:blip r:embed="rId14">
              <a:extLst>
                <a:ext uri="{96DAC541-7B7A-43D3-8B79-37D633B846F1}">
                  <asvg:svgBlip xmlns:asvg="http://schemas.microsoft.com/office/drawing/2016/SVG/main" r:embed="rId15"/>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26" name="Picture 25">
            <a:extLst>
              <a:ext uri="{FF2B5EF4-FFF2-40B4-BE49-F238E27FC236}">
                <a16:creationId xmlns:a16="http://schemas.microsoft.com/office/drawing/2014/main" id="{72FE0123-7FFC-A9CD-0EE5-9A88033AFED2}"/>
              </a:ext>
            </a:extLst>
          </p:cNvPr>
          <p:cNvPicPr>
            <a:picLocks noChangeAspect="1"/>
          </p:cNvPicPr>
          <p:nvPr/>
        </p:nvPicPr>
        <p:blipFill>
          <a:blip r:embed="rId16">
            <a:duotone>
              <a:schemeClr val="accent1">
                <a:shade val="45000"/>
                <a:satMod val="135000"/>
              </a:schemeClr>
              <a:prstClr val="white"/>
            </a:duotone>
          </a:blip>
          <a:stretch>
            <a:fillRect/>
          </a:stretch>
        </p:blipFill>
        <p:spPr>
          <a:xfrm>
            <a:off x="4371262" y="-1648319"/>
            <a:ext cx="890486" cy="890484"/>
          </a:xfrm>
          <a:prstGeom prst="rect">
            <a:avLst/>
          </a:prstGeom>
          <a:noFill/>
        </p:spPr>
      </p:pic>
      <p:sp>
        <p:nvSpPr>
          <p:cNvPr id="27" name="Rectangle 26" descr="Group brainstorm with solid fill">
            <a:extLst>
              <a:ext uri="{FF2B5EF4-FFF2-40B4-BE49-F238E27FC236}">
                <a16:creationId xmlns:a16="http://schemas.microsoft.com/office/drawing/2014/main" id="{45EF31F2-0870-4A2D-696E-65C25F5252FB}"/>
              </a:ext>
            </a:extLst>
          </p:cNvPr>
          <p:cNvSpPr/>
          <p:nvPr/>
        </p:nvSpPr>
        <p:spPr>
          <a:xfrm>
            <a:off x="2224467" y="-1744171"/>
            <a:ext cx="1030798" cy="1030798"/>
          </a:xfrm>
          <a:prstGeom prst="rect">
            <a:avLst/>
          </a:prstGeom>
          <a:blipFill rotWithShape="1">
            <a:blip r:embed="rId17">
              <a:extLst>
                <a:ext uri="{96DAC541-7B7A-43D3-8B79-37D633B846F1}">
                  <asvg:svgBlip xmlns:asvg="http://schemas.microsoft.com/office/drawing/2016/SVG/main" r:embed="rId1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28" name="Graphic 27" descr="Group brainstorm with solid fill">
            <a:extLst>
              <a:ext uri="{FF2B5EF4-FFF2-40B4-BE49-F238E27FC236}">
                <a16:creationId xmlns:a16="http://schemas.microsoft.com/office/drawing/2014/main" id="{4A6B87B3-2B2C-8888-C2D3-6D1FDE6AF00D}"/>
              </a:ext>
            </a:extLst>
          </p:cNvPr>
          <p:cNvPicPr>
            <a:picLocks noChangeAspect="1"/>
          </p:cNvPicPr>
          <p:nvPr/>
        </p:nvPicPr>
        <p:blipFill>
          <a:blip r:embed="rId19">
            <a:duotone>
              <a:schemeClr val="accent1">
                <a:shade val="45000"/>
                <a:satMod val="135000"/>
              </a:schemeClr>
              <a:prstClr val="white"/>
            </a:duotone>
            <a:extLst>
              <a:ext uri="{96DAC541-7B7A-43D3-8B79-37D633B846F1}">
                <asvg:svgBlip xmlns:asvg="http://schemas.microsoft.com/office/drawing/2016/SVG/main" r:embed="rId20"/>
              </a:ext>
            </a:extLst>
          </a:blip>
          <a:stretch>
            <a:fillRect/>
          </a:stretch>
        </p:blipFill>
        <p:spPr>
          <a:xfrm>
            <a:off x="12495268" y="6073080"/>
            <a:ext cx="700363" cy="700363"/>
          </a:xfrm>
          <a:prstGeom prst="rect">
            <a:avLst/>
          </a:prstGeom>
        </p:spPr>
      </p:pic>
      <p:pic>
        <p:nvPicPr>
          <p:cNvPr id="30" name="Graphic 29" descr="Fork In Road with solid fill">
            <a:extLst>
              <a:ext uri="{FF2B5EF4-FFF2-40B4-BE49-F238E27FC236}">
                <a16:creationId xmlns:a16="http://schemas.microsoft.com/office/drawing/2014/main" id="{3F296BA9-11E6-E776-7C75-594E330D49E1}"/>
              </a:ext>
            </a:extLst>
          </p:cNvPr>
          <p:cNvPicPr>
            <a:picLocks noChangeAspect="1"/>
          </p:cNvPicPr>
          <p:nvPr/>
        </p:nvPicPr>
        <p:blipFill>
          <a:blip r:embed="rId21">
            <a:duotone>
              <a:schemeClr val="accent1">
                <a:shade val="45000"/>
                <a:satMod val="135000"/>
              </a:schemeClr>
              <a:prstClr val="white"/>
            </a:duotone>
            <a:extLst>
              <a:ext uri="{96DAC541-7B7A-43D3-8B79-37D633B846F1}">
                <asvg:svgBlip xmlns:asvg="http://schemas.microsoft.com/office/drawing/2016/SVG/main" r:embed="rId22"/>
              </a:ext>
            </a:extLst>
          </a:blip>
          <a:srcRect/>
          <a:stretch/>
        </p:blipFill>
        <p:spPr>
          <a:xfrm>
            <a:off x="8780193" y="-1232451"/>
            <a:ext cx="636694" cy="636694"/>
          </a:xfrm>
          <a:prstGeom prst="rect">
            <a:avLst/>
          </a:prstGeom>
        </p:spPr>
      </p:pic>
      <p:pic>
        <p:nvPicPr>
          <p:cNvPr id="31" name="Graphic 30" descr="Online meeting with solid fill">
            <a:extLst>
              <a:ext uri="{FF2B5EF4-FFF2-40B4-BE49-F238E27FC236}">
                <a16:creationId xmlns:a16="http://schemas.microsoft.com/office/drawing/2014/main" id="{7209E99F-27F6-14BF-7C63-557284AF44A4}"/>
              </a:ext>
            </a:extLst>
          </p:cNvPr>
          <p:cNvPicPr>
            <a:picLocks noChangeAspect="1"/>
          </p:cNvPicPr>
          <p:nvPr/>
        </p:nvPicPr>
        <p:blipFill>
          <a:blip r:embed="rId23">
            <a:duotone>
              <a:schemeClr val="accent1">
                <a:shade val="45000"/>
                <a:satMod val="135000"/>
              </a:schemeClr>
              <a:prstClr val="white"/>
            </a:duotone>
            <a:extLst>
              <a:ext uri="{96DAC541-7B7A-43D3-8B79-37D633B846F1}">
                <asvg:svgBlip xmlns:asvg="http://schemas.microsoft.com/office/drawing/2016/SVG/main" r:embed="rId24"/>
              </a:ext>
            </a:extLst>
          </a:blip>
          <a:srcRect/>
          <a:stretch/>
        </p:blipFill>
        <p:spPr>
          <a:xfrm>
            <a:off x="10600769" y="-1432233"/>
            <a:ext cx="636694" cy="636694"/>
          </a:xfrm>
          <a:prstGeom prst="rect">
            <a:avLst/>
          </a:prstGeom>
        </p:spPr>
      </p:pic>
      <p:cxnSp>
        <p:nvCxnSpPr>
          <p:cNvPr id="32" name="Straight Arrow Connector 31">
            <a:extLst>
              <a:ext uri="{FF2B5EF4-FFF2-40B4-BE49-F238E27FC236}">
                <a16:creationId xmlns:a16="http://schemas.microsoft.com/office/drawing/2014/main" id="{AC9E5663-515E-D0F9-9FA9-A26AD89ED79A}"/>
              </a:ext>
            </a:extLst>
          </p:cNvPr>
          <p:cNvCxnSpPr>
            <a:cxnSpLocks/>
          </p:cNvCxnSpPr>
          <p:nvPr/>
        </p:nvCxnSpPr>
        <p:spPr>
          <a:xfrm>
            <a:off x="13122970" y="264673"/>
            <a:ext cx="0" cy="5737538"/>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35AA16DB-2CF1-2A7E-312C-A338849CB39E}"/>
              </a:ext>
            </a:extLst>
          </p:cNvPr>
          <p:cNvPicPr>
            <a:picLocks noChangeAspect="1"/>
          </p:cNvPicPr>
          <p:nvPr/>
        </p:nvPicPr>
        <p:blipFill>
          <a:blip r:embed="rId25">
            <a:duotone>
              <a:schemeClr val="accent1">
                <a:shade val="45000"/>
                <a:satMod val="135000"/>
              </a:schemeClr>
              <a:prstClr val="white"/>
            </a:duotone>
            <a:extLst>
              <a:ext uri="{96DAC541-7B7A-43D3-8B79-37D633B846F1}">
                <asvg:svgBlip xmlns:asvg="http://schemas.microsoft.com/office/drawing/2016/SVG/main" r:embed="rId26"/>
              </a:ext>
            </a:extLst>
          </a:blip>
          <a:srcRect/>
          <a:stretch/>
        </p:blipFill>
        <p:spPr>
          <a:xfrm>
            <a:off x="12773460" y="2185924"/>
            <a:ext cx="700363" cy="700363"/>
          </a:xfrm>
          <a:prstGeom prst="rect">
            <a:avLst/>
          </a:prstGeom>
        </p:spPr>
      </p:pic>
      <p:grpSp>
        <p:nvGrpSpPr>
          <p:cNvPr id="34" name="Group 33">
            <a:extLst>
              <a:ext uri="{FF2B5EF4-FFF2-40B4-BE49-F238E27FC236}">
                <a16:creationId xmlns:a16="http://schemas.microsoft.com/office/drawing/2014/main" id="{917AFC8F-95A4-6099-61FC-034E655BF2BC}"/>
              </a:ext>
            </a:extLst>
          </p:cNvPr>
          <p:cNvGrpSpPr/>
          <p:nvPr/>
        </p:nvGrpSpPr>
        <p:grpSpPr>
          <a:xfrm>
            <a:off x="12792362" y="3218211"/>
            <a:ext cx="674478" cy="890386"/>
            <a:chOff x="790167" y="4105574"/>
            <a:chExt cx="460677" cy="668960"/>
          </a:xfrm>
        </p:grpSpPr>
        <p:pic>
          <p:nvPicPr>
            <p:cNvPr id="35" name="Picture 2">
              <a:extLst>
                <a:ext uri="{FF2B5EF4-FFF2-40B4-BE49-F238E27FC236}">
                  <a16:creationId xmlns:a16="http://schemas.microsoft.com/office/drawing/2014/main" id="{302DDACA-2166-4ACE-99A0-AA0E42E2FBC7}"/>
                </a:ext>
              </a:extLst>
            </p:cNvPr>
            <p:cNvPicPr>
              <a:picLocks noChangeAspect="1" noChangeArrowheads="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8835" y="4105574"/>
              <a:ext cx="229048" cy="26821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D0C18543-3DD4-C776-1E46-C729E4C011AF}"/>
                </a:ext>
              </a:extLst>
            </p:cNvPr>
            <p:cNvPicPr>
              <a:picLocks noChangeAspect="1" noChangeArrowheads="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90167" y="4304363"/>
              <a:ext cx="229048" cy="26821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D12F2935-C9F0-6FA6-C5CE-13CDD6CCFB00}"/>
                </a:ext>
              </a:extLst>
            </p:cNvPr>
            <p:cNvPicPr>
              <a:picLocks noChangeAspect="1" noChangeArrowheads="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021796" y="4304363"/>
              <a:ext cx="229048" cy="26821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4C1A8E6A-4084-1BA7-C899-0D2E2C8412B0}"/>
                </a:ext>
              </a:extLst>
            </p:cNvPr>
            <p:cNvPicPr>
              <a:picLocks noChangeAspect="1" noChangeArrowheads="1"/>
            </p:cNvPicPr>
            <p:nvPr/>
          </p:nvPicPr>
          <p:blipFill>
            <a:blip r:embed="rId2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05782" y="4506318"/>
              <a:ext cx="229048" cy="268216"/>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Graphic 38">
            <a:extLst>
              <a:ext uri="{FF2B5EF4-FFF2-40B4-BE49-F238E27FC236}">
                <a16:creationId xmlns:a16="http://schemas.microsoft.com/office/drawing/2014/main" id="{878134F7-B6D8-E745-B16B-6D7B428AF6C6}"/>
              </a:ext>
            </a:extLst>
          </p:cNvPr>
          <p:cNvPicPr>
            <a:picLocks noChangeAspect="1"/>
          </p:cNvPicPr>
          <p:nvPr/>
        </p:nvPicPr>
        <p:blipFill>
          <a:blip r:embed="rId28">
            <a:duotone>
              <a:schemeClr val="accent1">
                <a:shade val="45000"/>
                <a:satMod val="135000"/>
              </a:schemeClr>
              <a:prstClr val="white"/>
            </a:duotone>
            <a:extLst>
              <a:ext uri="{96DAC541-7B7A-43D3-8B79-37D633B846F1}">
                <asvg:svgBlip xmlns:asvg="http://schemas.microsoft.com/office/drawing/2016/SVG/main" r:embed="rId29"/>
              </a:ext>
            </a:extLst>
          </a:blip>
          <a:srcRect/>
          <a:stretch/>
        </p:blipFill>
        <p:spPr>
          <a:xfrm>
            <a:off x="12804623" y="1225241"/>
            <a:ext cx="636694" cy="636694"/>
          </a:xfrm>
          <a:prstGeom prst="rect">
            <a:avLst/>
          </a:prstGeom>
        </p:spPr>
      </p:pic>
      <p:pic>
        <p:nvPicPr>
          <p:cNvPr id="40" name="Graphic 39" descr="Online Network with solid fill">
            <a:extLst>
              <a:ext uri="{FF2B5EF4-FFF2-40B4-BE49-F238E27FC236}">
                <a16:creationId xmlns:a16="http://schemas.microsoft.com/office/drawing/2014/main" id="{C0405153-4110-5A94-ED96-AFF97F434650}"/>
              </a:ext>
            </a:extLst>
          </p:cNvPr>
          <p:cNvPicPr>
            <a:picLocks noChangeAspect="1"/>
          </p:cNvPicPr>
          <p:nvPr/>
        </p:nvPicPr>
        <p:blipFill>
          <a:blip r:embed="rId30">
            <a:duotone>
              <a:schemeClr val="accent1">
                <a:shade val="45000"/>
                <a:satMod val="135000"/>
              </a:schemeClr>
              <a:prstClr val="white"/>
            </a:duotone>
            <a:extLst>
              <a:ext uri="{96DAC541-7B7A-43D3-8B79-37D633B846F1}">
                <asvg:svgBlip xmlns:asvg="http://schemas.microsoft.com/office/drawing/2016/SVG/main" r:embed="rId31"/>
              </a:ext>
            </a:extLst>
          </a:blip>
          <a:stretch>
            <a:fillRect/>
          </a:stretch>
        </p:blipFill>
        <p:spPr>
          <a:xfrm>
            <a:off x="12845450" y="430634"/>
            <a:ext cx="567771" cy="567771"/>
          </a:xfrm>
          <a:prstGeom prst="rect">
            <a:avLst/>
          </a:prstGeom>
        </p:spPr>
      </p:pic>
      <p:pic>
        <p:nvPicPr>
          <p:cNvPr id="41" name="Picture 40">
            <a:extLst>
              <a:ext uri="{FF2B5EF4-FFF2-40B4-BE49-F238E27FC236}">
                <a16:creationId xmlns:a16="http://schemas.microsoft.com/office/drawing/2014/main" id="{A60091FF-6711-B6ED-9857-152DD0D16A97}"/>
              </a:ext>
            </a:extLst>
          </p:cNvPr>
          <p:cNvPicPr>
            <a:picLocks noChangeAspect="1"/>
          </p:cNvPicPr>
          <p:nvPr/>
        </p:nvPicPr>
        <p:blipFill>
          <a:blip r:embed="rId16">
            <a:duotone>
              <a:schemeClr val="accent1">
                <a:shade val="45000"/>
                <a:satMod val="135000"/>
              </a:schemeClr>
              <a:prstClr val="white"/>
            </a:duotone>
          </a:blip>
          <a:stretch>
            <a:fillRect/>
          </a:stretch>
        </p:blipFill>
        <p:spPr>
          <a:xfrm>
            <a:off x="12793043" y="5198558"/>
            <a:ext cx="669035" cy="669034"/>
          </a:xfrm>
          <a:prstGeom prst="rect">
            <a:avLst/>
          </a:prstGeom>
          <a:noFill/>
        </p:spPr>
      </p:pic>
      <p:pic>
        <p:nvPicPr>
          <p:cNvPr id="42" name="Picture 41">
            <a:extLst>
              <a:ext uri="{FF2B5EF4-FFF2-40B4-BE49-F238E27FC236}">
                <a16:creationId xmlns:a16="http://schemas.microsoft.com/office/drawing/2014/main" id="{D440C37A-BD93-773D-5F1D-26D3EF6B8655}"/>
              </a:ext>
            </a:extLst>
          </p:cNvPr>
          <p:cNvPicPr>
            <a:picLocks noChangeAspect="1"/>
          </p:cNvPicPr>
          <p:nvPr/>
        </p:nvPicPr>
        <p:blipFill>
          <a:blip r:embed="rId32">
            <a:duotone>
              <a:schemeClr val="accent1">
                <a:shade val="45000"/>
                <a:satMod val="135000"/>
              </a:schemeClr>
              <a:prstClr val="white"/>
            </a:duotone>
          </a:blip>
          <a:stretch>
            <a:fillRect/>
          </a:stretch>
        </p:blipFill>
        <p:spPr>
          <a:xfrm>
            <a:off x="12825307" y="4303692"/>
            <a:ext cx="608056" cy="608056"/>
          </a:xfrm>
          <a:prstGeom prst="rect">
            <a:avLst/>
          </a:prstGeom>
        </p:spPr>
      </p:pic>
      <p:pic>
        <p:nvPicPr>
          <p:cNvPr id="43" name="Picture 42">
            <a:extLst>
              <a:ext uri="{FF2B5EF4-FFF2-40B4-BE49-F238E27FC236}">
                <a16:creationId xmlns:a16="http://schemas.microsoft.com/office/drawing/2014/main" id="{F8635298-A700-E437-0A3A-8278D592CB15}"/>
              </a:ext>
            </a:extLst>
          </p:cNvPr>
          <p:cNvPicPr>
            <a:picLocks noChangeAspect="1"/>
          </p:cNvPicPr>
          <p:nvPr/>
        </p:nvPicPr>
        <p:blipFill>
          <a:blip r:embed="rId33">
            <a:duotone>
              <a:schemeClr val="accent1">
                <a:shade val="45000"/>
                <a:satMod val="135000"/>
              </a:schemeClr>
              <a:prstClr val="white"/>
            </a:duotone>
          </a:blip>
          <a:stretch>
            <a:fillRect/>
          </a:stretch>
        </p:blipFill>
        <p:spPr>
          <a:xfrm>
            <a:off x="6525414" y="-1121097"/>
            <a:ext cx="851899" cy="851899"/>
          </a:xfrm>
          <a:prstGeom prst="rect">
            <a:avLst/>
          </a:prstGeom>
        </p:spPr>
      </p:pic>
    </p:spTree>
    <p:extLst>
      <p:ext uri="{BB962C8B-B14F-4D97-AF65-F5344CB8AC3E}">
        <p14:creationId xmlns:p14="http://schemas.microsoft.com/office/powerpoint/2010/main" val="2088479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A2D54C94-B26A-3AC5-39B6-5865BB021A95}"/>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81AED8DE-F79D-31F5-70C8-15052EB4E5ED}"/>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3C1CC349-3424-2603-8680-C3B32624D0DF}"/>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6" name="Google Shape;136;p30" descr="Frame 3.svg">
            <a:extLst>
              <a:ext uri="{FF2B5EF4-FFF2-40B4-BE49-F238E27FC236}">
                <a16:creationId xmlns:a16="http://schemas.microsoft.com/office/drawing/2014/main" id="{409E6001-F740-820C-1A92-92B0419DC368}"/>
              </a:ext>
            </a:extLst>
          </p:cNvPr>
          <p:cNvPicPr preferRelativeResize="0"/>
          <p:nvPr/>
        </p:nvPicPr>
        <p:blipFill rotWithShape="1">
          <a:blip r:embed="rId4">
            <a:alphaModFix/>
          </a:blip>
          <a:srcRect r="53767"/>
          <a:stretch>
            <a:fillRect/>
          </a:stretch>
        </p:blipFill>
        <p:spPr>
          <a:xfrm>
            <a:off x="508000" y="6314224"/>
            <a:ext cx="3006262" cy="248657"/>
          </a:xfrm>
          <a:prstGeom prst="rect">
            <a:avLst/>
          </a:prstGeom>
          <a:noFill/>
          <a:ln>
            <a:noFill/>
          </a:ln>
        </p:spPr>
      </p:pic>
      <p:pic>
        <p:nvPicPr>
          <p:cNvPr id="2" name="Google Shape;136;p30" descr="Frame 3.svg">
            <a:extLst>
              <a:ext uri="{FF2B5EF4-FFF2-40B4-BE49-F238E27FC236}">
                <a16:creationId xmlns:a16="http://schemas.microsoft.com/office/drawing/2014/main" id="{81EB9870-D6A7-1FE1-70D7-3FE192B11385}"/>
              </a:ext>
            </a:extLst>
          </p:cNvPr>
          <p:cNvPicPr preferRelativeResize="0"/>
          <p:nvPr/>
        </p:nvPicPr>
        <p:blipFill rotWithShape="1">
          <a:blip r:embed="rId4">
            <a:alphaModFix/>
          </a:blip>
          <a:srcRect l="46233"/>
          <a:stretch>
            <a:fillRect/>
          </a:stretch>
        </p:blipFill>
        <p:spPr>
          <a:xfrm>
            <a:off x="3578998" y="6314224"/>
            <a:ext cx="3496138" cy="248657"/>
          </a:xfrm>
          <a:prstGeom prst="rect">
            <a:avLst/>
          </a:prstGeom>
          <a:noFill/>
          <a:ln>
            <a:noFill/>
          </a:ln>
        </p:spPr>
      </p:pic>
      <p:pic>
        <p:nvPicPr>
          <p:cNvPr id="3" name="Picture 2">
            <a:extLst>
              <a:ext uri="{FF2B5EF4-FFF2-40B4-BE49-F238E27FC236}">
                <a16:creationId xmlns:a16="http://schemas.microsoft.com/office/drawing/2014/main" id="{B038D929-4E82-54DE-A911-E4ECA9912088}"/>
              </a:ext>
            </a:extLst>
          </p:cNvPr>
          <p:cNvPicPr>
            <a:picLocks noChangeAspect="1"/>
          </p:cNvPicPr>
          <p:nvPr/>
        </p:nvPicPr>
        <p:blipFill>
          <a:blip r:embed="rId5"/>
          <a:stretch>
            <a:fillRect/>
          </a:stretch>
        </p:blipFill>
        <p:spPr>
          <a:xfrm rot="1121932">
            <a:off x="10454368" y="4520453"/>
            <a:ext cx="1280834" cy="1280834"/>
          </a:xfrm>
          <a:prstGeom prst="rect">
            <a:avLst/>
          </a:prstGeom>
        </p:spPr>
      </p:pic>
      <p:pic>
        <p:nvPicPr>
          <p:cNvPr id="4" name="Graphic 3">
            <a:extLst>
              <a:ext uri="{FF2B5EF4-FFF2-40B4-BE49-F238E27FC236}">
                <a16:creationId xmlns:a16="http://schemas.microsoft.com/office/drawing/2014/main" id="{F11EF4A0-2D7A-A4C1-775A-332A6896436B}"/>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7" t="-28587" r="1109" b="-12338"/>
          <a:stretch/>
        </p:blipFill>
        <p:spPr>
          <a:xfrm rot="21168237">
            <a:off x="8979547" y="4867234"/>
            <a:ext cx="1670466" cy="1584782"/>
          </a:xfrm>
          <a:prstGeom prst="ellipse">
            <a:avLst/>
          </a:prstGeom>
        </p:spPr>
      </p:pic>
      <p:sp>
        <p:nvSpPr>
          <p:cNvPr id="5" name="Rounded Rectangular Callout 4">
            <a:extLst>
              <a:ext uri="{FF2B5EF4-FFF2-40B4-BE49-F238E27FC236}">
                <a16:creationId xmlns:a16="http://schemas.microsoft.com/office/drawing/2014/main" id="{89C16E52-51B3-28EE-828A-022FB72852A9}"/>
              </a:ext>
            </a:extLst>
          </p:cNvPr>
          <p:cNvSpPr/>
          <p:nvPr/>
        </p:nvSpPr>
        <p:spPr>
          <a:xfrm>
            <a:off x="916616" y="307601"/>
            <a:ext cx="10181914" cy="4294204"/>
          </a:xfrm>
          <a:prstGeom prst="wedgeRoundRectCallout">
            <a:avLst>
              <a:gd name="adj1" fmla="val 34141"/>
              <a:gd name="adj2" fmla="val 68851"/>
              <a:gd name="adj3" fmla="val 16667"/>
            </a:avLst>
          </a:prstGeom>
          <a:solidFill>
            <a:sysClr val="window" lastClr="FFFFFF">
              <a:lumMod val="95000"/>
            </a:sysClr>
          </a:solidFill>
          <a:ln w="12700" cap="flat" cmpd="sng" algn="ctr">
            <a:noFill/>
            <a:prstDash val="solid"/>
            <a:miter lim="800000"/>
          </a:ln>
          <a:effectLst>
            <a:outerShdw blurRad="368148" dist="38100" dir="2700000" algn="tl" rotWithShape="0">
              <a:prstClr val="black">
                <a:alpha val="40000"/>
              </a:prstClr>
            </a:outerShdw>
          </a:effectLst>
        </p:spPr>
        <p:txBody>
          <a:bodyPr rtlCol="0" anchor="ctr"/>
          <a:lstStyle/>
          <a:p>
            <a:pPr marL="514350" marR="0" lvl="0" indent="-514350" defTabSz="91440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Provide everything else needed for app dev </a:t>
            </a:r>
            <a:r>
              <a:rPr kumimoji="0" lang="en-US" sz="2800" b="1" i="1" u="none" strike="noStrike" kern="0" cap="none" spc="0" normalizeH="0" baseline="0" noProof="0" dirty="0">
                <a:ln>
                  <a:noFill/>
                </a:ln>
                <a:solidFill>
                  <a:prstClr val="black"/>
                </a:solidFill>
                <a:effectLst/>
                <a:uLnTx/>
                <a:uFillTx/>
                <a:latin typeface="Tenorite" pitchFamily="2" charset="0"/>
                <a:ea typeface="+mn-ea"/>
                <a:cs typeface="+mn-cs"/>
              </a:rPr>
              <a:t>beyond the UI</a:t>
            </a:r>
          </a:p>
          <a:p>
            <a:pPr marL="828675" marR="0" lvl="1" indent="-227013"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Fill in missing support for many platform-provided features</a:t>
            </a:r>
          </a:p>
          <a:p>
            <a:pPr marL="514350" marR="0" lvl="0" indent="-514350" defTabSz="91440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Make Mobile a first-class concern in the Rust community</a:t>
            </a:r>
          </a:p>
          <a:p>
            <a:pPr marL="828675" marR="0" lvl="1" indent="-227013"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The Rust experience has felt neglected on Mobile</a:t>
            </a:r>
            <a:endParaRPr kumimoji="0" lang="en-US" sz="2800" b="0" i="0" u="none" strike="noStrike" kern="0" cap="none" spc="0" normalizeH="0" baseline="0" noProof="0" dirty="0">
              <a:ln>
                <a:noFill/>
              </a:ln>
              <a:solidFill>
                <a:prstClr val="black"/>
              </a:solidFill>
              <a:effectLst/>
              <a:uLnTx/>
              <a:uFillTx/>
              <a:latin typeface="Tenorite" pitchFamily="2" charset="0"/>
              <a:ea typeface="+mn-ea"/>
              <a:cs typeface="+mn-cs"/>
            </a:endParaRPr>
          </a:p>
          <a:p>
            <a:pPr marL="514350" marR="0" lvl="0" indent="-514350" defTabSz="91440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Bring frontend devs to Rust, and app dev to Rust users</a:t>
            </a:r>
          </a:p>
          <a:p>
            <a:pPr marL="1484312" marR="0" lvl="1" indent="-342900" defTabSz="914400" eaLnBrk="1" fontAlgn="auto" latinLnBrk="0" hangingPunct="1">
              <a:lnSpc>
                <a:spcPct val="90000"/>
              </a:lnSpc>
              <a:spcBef>
                <a:spcPts val="1100"/>
              </a:spcBef>
              <a:spcAft>
                <a:spcPts val="0"/>
              </a:spcAft>
              <a:buClrTx/>
              <a:buSzTx/>
              <a:buFont typeface="Wingdings" pitchFamily="2" charset="2"/>
              <a:buChar char="Ø"/>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leverage the robust, safe, and performant Rust ecosystem</a:t>
            </a:r>
          </a:p>
          <a:p>
            <a:pPr marL="1484312" marR="0" lvl="1" indent="-342900" defTabSz="914400" eaLnBrk="1" fontAlgn="auto" latinLnBrk="0" hangingPunct="1">
              <a:lnSpc>
                <a:spcPct val="90000"/>
              </a:lnSpc>
              <a:spcBef>
                <a:spcPts val="500"/>
              </a:spcBef>
              <a:spcAft>
                <a:spcPts val="0"/>
              </a:spcAft>
              <a:buClrTx/>
              <a:buSzTx/>
              <a:buFont typeface="Wingdings" pitchFamily="2" charset="2"/>
              <a:buChar char="Ø"/>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avoid dealing with multiple languages/environments</a:t>
            </a:r>
          </a:p>
          <a:p>
            <a:pPr marL="1484312" marR="0" lvl="1" indent="-342900" defTabSz="914400" eaLnBrk="1" fontAlgn="auto" latinLnBrk="0" hangingPunct="1">
              <a:lnSpc>
                <a:spcPct val="90000"/>
              </a:lnSpc>
              <a:spcBef>
                <a:spcPts val="500"/>
              </a:spcBef>
              <a:spcAft>
                <a:spcPts val="0"/>
              </a:spcAft>
              <a:buClrTx/>
              <a:buSzTx/>
              <a:buFont typeface="Wingdings" pitchFamily="2" charset="2"/>
              <a:buChar char="Ø"/>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never write a single line of platform-specific code</a:t>
            </a:r>
          </a:p>
        </p:txBody>
      </p:sp>
      <p:sp>
        <p:nvSpPr>
          <p:cNvPr id="6" name="Title 1">
            <a:extLst>
              <a:ext uri="{FF2B5EF4-FFF2-40B4-BE49-F238E27FC236}">
                <a16:creationId xmlns:a16="http://schemas.microsoft.com/office/drawing/2014/main" id="{CB1B90CB-FA80-BEBC-99FE-32FF167251C0}"/>
              </a:ext>
            </a:extLst>
          </p:cNvPr>
          <p:cNvSpPr txBox="1">
            <a:spLocks/>
          </p:cNvSpPr>
          <p:nvPr/>
        </p:nvSpPr>
        <p:spPr>
          <a:xfrm>
            <a:off x="1595107" y="4833661"/>
            <a:ext cx="6386519" cy="1205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Seaford Display" pitchFamily="2" charset="0"/>
                <a:ea typeface="+mj-ea"/>
              </a:rPr>
              <a:t>Project Robius at a glance</a:t>
            </a:r>
          </a:p>
        </p:txBody>
      </p:sp>
      <p:sp>
        <p:nvSpPr>
          <p:cNvPr id="7" name="Left Brace 6">
            <a:extLst>
              <a:ext uri="{FF2B5EF4-FFF2-40B4-BE49-F238E27FC236}">
                <a16:creationId xmlns:a16="http://schemas.microsoft.com/office/drawing/2014/main" id="{31A17DB9-BC86-5BBF-A968-AF2C879AE84B}"/>
              </a:ext>
            </a:extLst>
          </p:cNvPr>
          <p:cNvSpPr/>
          <p:nvPr/>
        </p:nvSpPr>
        <p:spPr>
          <a:xfrm>
            <a:off x="1894770" y="3082921"/>
            <a:ext cx="307649" cy="991314"/>
          </a:xfrm>
          <a:prstGeom prst="leftBrace">
            <a:avLst>
              <a:gd name="adj1" fmla="val 37750"/>
              <a:gd name="adj2" fmla="val 50000"/>
            </a:avLst>
          </a:prstGeom>
          <a:ln w="19050">
            <a:solidFill>
              <a:srgbClr val="F74B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TextBox 7">
            <a:extLst>
              <a:ext uri="{FF2B5EF4-FFF2-40B4-BE49-F238E27FC236}">
                <a16:creationId xmlns:a16="http://schemas.microsoft.com/office/drawing/2014/main" id="{71DA7867-2434-EBE0-4DE6-8546FF6C7620}"/>
              </a:ext>
            </a:extLst>
          </p:cNvPr>
          <p:cNvSpPr txBox="1"/>
          <p:nvPr/>
        </p:nvSpPr>
        <p:spPr>
          <a:xfrm>
            <a:off x="1091078" y="3194016"/>
            <a:ext cx="884346" cy="769441"/>
          </a:xfrm>
          <a:prstGeom prst="rect">
            <a:avLst/>
          </a:prstGeom>
          <a:noFill/>
        </p:spPr>
        <p:txBody>
          <a:bodyPr wrap="square" rtlCol="0">
            <a:spAutoFit/>
          </a:bodyPr>
          <a:lstStyle/>
          <a:p>
            <a:pPr algn="ctr"/>
            <a:r>
              <a:rPr kumimoji="0" lang="en-US" sz="2200" i="0" u="none" strike="noStrike" kern="1200" cap="none" spc="0" normalizeH="0" baseline="0" noProof="0" dirty="0">
                <a:ln>
                  <a:noFill/>
                </a:ln>
                <a:solidFill>
                  <a:srgbClr val="F64C01"/>
                </a:solidFill>
                <a:effectLst/>
                <a:uLnTx/>
                <a:uFillTx/>
                <a:latin typeface="Tenorite" pitchFamily="2" charset="0"/>
                <a:ea typeface="+mn-ea"/>
                <a:cs typeface="+mn-cs"/>
              </a:rPr>
              <a:t>Devs can:</a:t>
            </a:r>
            <a:endParaRPr lang="en-US" sz="2200" dirty="0">
              <a:solidFill>
                <a:srgbClr val="F64C01"/>
              </a:solidFill>
            </a:endParaRPr>
          </a:p>
        </p:txBody>
      </p:sp>
    </p:spTree>
    <p:extLst>
      <p:ext uri="{BB962C8B-B14F-4D97-AF65-F5344CB8AC3E}">
        <p14:creationId xmlns:p14="http://schemas.microsoft.com/office/powerpoint/2010/main" val="3021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011605-363D-59A2-F169-A40B49043D9E}"/>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FA20D709-4180-8E83-D63E-D35A4E141076}"/>
              </a:ext>
            </a:extLst>
          </p:cNvPr>
          <p:cNvSpPr/>
          <p:nvPr/>
        </p:nvSpPr>
        <p:spPr>
          <a:xfrm>
            <a:off x="-110757" y="0"/>
            <a:ext cx="12639230" cy="7264442"/>
          </a:xfrm>
          <a:prstGeom prst="rect">
            <a:avLst/>
          </a:prstGeom>
          <a:solidFill>
            <a:schemeClr val="bg1">
              <a:alpha val="81476"/>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62C56D-5E74-2945-931D-C07ECBF0F859}"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32" name="Rounded Rectangle 31">
            <a:extLst>
              <a:ext uri="{FF2B5EF4-FFF2-40B4-BE49-F238E27FC236}">
                <a16:creationId xmlns:a16="http://schemas.microsoft.com/office/drawing/2014/main" id="{F125C248-E51D-A7F1-DD50-2AF0DA2EAB88}"/>
              </a:ext>
            </a:extLst>
          </p:cNvPr>
          <p:cNvSpPr/>
          <p:nvPr/>
        </p:nvSpPr>
        <p:spPr>
          <a:xfrm>
            <a:off x="-1059582" y="275471"/>
            <a:ext cx="10373360" cy="969675"/>
          </a:xfrm>
          <a:prstGeom prst="roundRect">
            <a:avLst/>
          </a:prstGeom>
          <a:solidFill>
            <a:srgbClr val="000000">
              <a:alpha val="7058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B6BDA4D4-0E3B-ABA5-9234-268A967B408A}"/>
              </a:ext>
            </a:extLst>
          </p:cNvPr>
          <p:cNvSpPr>
            <a:spLocks noGrp="1"/>
          </p:cNvSpPr>
          <p:nvPr>
            <p:ph type="title"/>
          </p:nvPr>
        </p:nvSpPr>
        <p:spPr>
          <a:xfrm>
            <a:off x="518160" y="120943"/>
            <a:ext cx="11013440" cy="1325563"/>
          </a:xfrm>
        </p:spPr>
        <p:txBody>
          <a:bodyPr/>
          <a:lstStyle/>
          <a:p>
            <a:r>
              <a:rPr lang="en-US" dirty="0">
                <a:solidFill>
                  <a:schemeClr val="bg1"/>
                </a:solidFill>
              </a:rPr>
              <a:t>Wrapping up, but looking forward</a:t>
            </a:r>
          </a:p>
        </p:txBody>
      </p:sp>
      <p:sp>
        <p:nvSpPr>
          <p:cNvPr id="19" name="Content Placeholder 2">
            <a:extLst>
              <a:ext uri="{FF2B5EF4-FFF2-40B4-BE49-F238E27FC236}">
                <a16:creationId xmlns:a16="http://schemas.microsoft.com/office/drawing/2014/main" id="{3EB95AE9-2B46-A8AC-4E2E-F6C396E8B710}"/>
              </a:ext>
            </a:extLst>
          </p:cNvPr>
          <p:cNvSpPr>
            <a:spLocks noGrp="1"/>
          </p:cNvSpPr>
          <p:nvPr>
            <p:ph idx="1"/>
          </p:nvPr>
        </p:nvSpPr>
        <p:spPr>
          <a:xfrm>
            <a:off x="518160" y="1467053"/>
            <a:ext cx="11013440" cy="5228908"/>
          </a:xfrm>
        </p:spPr>
        <p:txBody>
          <a:bodyPr>
            <a:normAutofit/>
          </a:bodyPr>
          <a:lstStyle/>
          <a:p>
            <a:r>
              <a:rPr lang="en-US" dirty="0"/>
              <a:t>Makepad + Robius are now usable for complex, real-world apps</a:t>
            </a:r>
          </a:p>
          <a:p>
            <a:pPr lvl="1"/>
            <a:r>
              <a:rPr lang="en-US" dirty="0"/>
              <a:t>Enables high performance amidst very demanding use cases</a:t>
            </a:r>
          </a:p>
          <a:p>
            <a:pPr lvl="1"/>
            <a:r>
              <a:rPr lang="en-US" dirty="0"/>
              <a:t>Offers consistent, deep system integration across multiple platforms</a:t>
            </a:r>
            <a:br>
              <a:rPr lang="en-US" dirty="0"/>
            </a:br>
            <a:endParaRPr lang="en-US" dirty="0"/>
          </a:p>
          <a:p>
            <a:r>
              <a:rPr lang="en-US" dirty="0"/>
              <a:t>Many challenges still remain</a:t>
            </a:r>
          </a:p>
          <a:p>
            <a:pPr lvl="1"/>
            <a:r>
              <a:rPr lang="en-US" dirty="0"/>
              <a:t>Simpler UI design, more platform features, better build tooling</a:t>
            </a:r>
          </a:p>
          <a:p>
            <a:pPr lvl="1"/>
            <a:r>
              <a:rPr lang="en-US" dirty="0"/>
              <a:t>Looking forward to continued collaboration with other Rust UI/App</a:t>
            </a:r>
            <a:br>
              <a:rPr lang="en-US" dirty="0"/>
            </a:br>
            <a:r>
              <a:rPr lang="en-US" dirty="0"/>
              <a:t>project organizations, and the Rust lang/libs/tools teams</a:t>
            </a:r>
          </a:p>
          <a:p>
            <a:pPr lvl="1"/>
            <a:r>
              <a:rPr lang="en-US" dirty="0"/>
              <a:t>Deeper TSP integration: referrals, nested relationships, double encryption</a:t>
            </a:r>
            <a:br>
              <a:rPr lang="en-US" dirty="0"/>
            </a:br>
            <a:br>
              <a:rPr lang="en-US" dirty="0"/>
            </a:br>
            <a:endParaRPr lang="en-US" b="1" dirty="0"/>
          </a:p>
          <a:p>
            <a:r>
              <a:rPr lang="en-US" dirty="0"/>
              <a:t>For more, check out two recent blog posts:  </a:t>
            </a:r>
            <a:r>
              <a:rPr lang="en-US" dirty="0">
                <a:hlinkClick r:id="rId4"/>
              </a:rPr>
              <a:t>robius.rs/blog/</a:t>
            </a:r>
            <a:endParaRPr lang="en-US" dirty="0"/>
          </a:p>
          <a:p>
            <a:pPr lvl="1"/>
            <a:r>
              <a:rPr lang="en-US" dirty="0"/>
              <a:t>A 2024 retrospective, and 2025 roadmaps for Robius and Robrix</a:t>
            </a:r>
          </a:p>
        </p:txBody>
      </p:sp>
    </p:spTree>
    <p:extLst>
      <p:ext uri="{BB962C8B-B14F-4D97-AF65-F5344CB8AC3E}">
        <p14:creationId xmlns:p14="http://schemas.microsoft.com/office/powerpoint/2010/main" val="286658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E17E010E-E784-DCC1-531E-4358267CAA7D}"/>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0281A08C-A936-15F9-F27E-DA0153CEE14E}"/>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80992DEF-A446-C945-5F90-ED377FD35FF7}"/>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9934B515-B775-1C10-2FFA-FF7274137E76}"/>
              </a:ext>
            </a:extLst>
          </p:cNvPr>
          <p:cNvPicPr preferRelativeResize="0"/>
          <p:nvPr/>
        </p:nvPicPr>
        <p:blipFill rotWithShape="1">
          <a:blip r:embed="rId4">
            <a:alphaModFix/>
          </a:blip>
          <a:srcRect/>
          <a:stretch/>
        </p:blipFill>
        <p:spPr>
          <a:xfrm>
            <a:off x="10612886" y="5588000"/>
            <a:ext cx="1371600" cy="1016000"/>
          </a:xfrm>
          <a:prstGeom prst="rect">
            <a:avLst/>
          </a:prstGeom>
          <a:noFill/>
          <a:ln>
            <a:noFill/>
          </a:ln>
        </p:spPr>
      </p:pic>
      <p:pic>
        <p:nvPicPr>
          <p:cNvPr id="136" name="Google Shape;136;p30" descr="Frame 3.svg">
            <a:extLst>
              <a:ext uri="{FF2B5EF4-FFF2-40B4-BE49-F238E27FC236}">
                <a16:creationId xmlns:a16="http://schemas.microsoft.com/office/drawing/2014/main" id="{0F906CE9-0DCB-844F-2F4E-390AFB473C10}"/>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25AB8EF4-E40F-42C4-2923-9210E09D7507}"/>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Makepad + Robius = better Rust app dev</a:t>
            </a:r>
            <a:endParaRPr sz="600" dirty="0"/>
          </a:p>
        </p:txBody>
      </p:sp>
      <p:pic>
        <p:nvPicPr>
          <p:cNvPr id="2" name="Google Shape;136;p30" descr="Frame 3.svg">
            <a:extLst>
              <a:ext uri="{FF2B5EF4-FFF2-40B4-BE49-F238E27FC236}">
                <a16:creationId xmlns:a16="http://schemas.microsoft.com/office/drawing/2014/main" id="{738BA493-AADE-F861-DB69-2FBABC5D790B}"/>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sp>
        <p:nvSpPr>
          <p:cNvPr id="4" name="Content Placeholder 2">
            <a:extLst>
              <a:ext uri="{FF2B5EF4-FFF2-40B4-BE49-F238E27FC236}">
                <a16:creationId xmlns:a16="http://schemas.microsoft.com/office/drawing/2014/main" id="{D72A7D3F-4B98-B28B-1CA3-2AD61CC1A09A}"/>
              </a:ext>
            </a:extLst>
          </p:cNvPr>
          <p:cNvSpPr txBox="1">
            <a:spLocks/>
          </p:cNvSpPr>
          <p:nvPr/>
        </p:nvSpPr>
        <p:spPr>
          <a:xfrm>
            <a:off x="518160" y="1400783"/>
            <a:ext cx="11562080" cy="4931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Makepad recently released v1.0  (</a:t>
            </a:r>
            <a:r>
              <a:rPr lang="en-US" dirty="0">
                <a:solidFill>
                  <a:prstClr val="black"/>
                </a:solidFill>
              </a:rPr>
              <a:t>May 2025)</a:t>
            </a:r>
          </a:p>
          <a:p>
            <a:pPr lvl="1">
              <a:spcBef>
                <a:spcPts val="1000"/>
              </a:spcBef>
              <a:defRPr/>
            </a:pPr>
            <a:r>
              <a:rPr kumimoji="0" lang="en-US" b="0" i="0" u="none" strike="noStrike" kern="1200" cap="none" spc="0" normalizeH="0" baseline="0" noProof="0" dirty="0">
                <a:ln>
                  <a:noFill/>
                </a:ln>
                <a:solidFill>
                  <a:prstClr val="black"/>
                </a:solidFill>
                <a:effectLst/>
                <a:uLnTx/>
                <a:uFillTx/>
                <a:latin typeface="Tenorite" pitchFamily="2" charset="0"/>
                <a:ea typeface="+mn-ea"/>
                <a:cs typeface="+mn-cs"/>
              </a:rPr>
              <a:t>5+ years of active development, still improving every day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However, there’s more to app dev than just drawing a UI</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This need fostered a joint collaboration with Robius, ongoing since 2023</a:t>
            </a:r>
            <a:endPar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Both are fully open-source, decentralized, and community-driven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Independent collaborators across US, Europe, South America, China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All components written entirely in Rust, </a:t>
            </a:r>
            <a:r>
              <a:rPr kumimoji="0" lang="en-US" sz="2800" b="0" i="1" u="none" strike="noStrike" kern="1200" cap="none" spc="0" normalizeH="0" baseline="0" noProof="0" dirty="0">
                <a:ln>
                  <a:noFill/>
                </a:ln>
                <a:solidFill>
                  <a:sysClr val="windowText" lastClr="000000"/>
                </a:solidFill>
                <a:effectLst/>
                <a:uLnTx/>
                <a:uFillTx/>
                <a:latin typeface="Tenorite" pitchFamily="2" charset="0"/>
                <a:ea typeface="+mn-ea"/>
                <a:cs typeface="+mn-cs"/>
              </a:rPr>
              <a:t>for</a:t>
            </a: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 Rust devs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3">
                    <a:lumMod val="50000"/>
                  </a:schemeClr>
                </a:solidFill>
                <a:effectLst/>
                <a:uLnTx/>
                <a:uFillTx/>
                <a:latin typeface="Tenorite" pitchFamily="2" charset="0"/>
                <a:ea typeface="+mn-ea"/>
                <a:cs typeface="+mn-cs"/>
              </a:rPr>
              <a:t>Direct, lightweight use of native platform APIs,</a:t>
            </a:r>
            <a:b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2400" b="0" i="0" u="none" strike="noStrike" kern="1200" cap="none" spc="0" normalizeH="0" baseline="0" noProof="0" dirty="0">
                <a:ln>
                  <a:noFill/>
                </a:ln>
                <a:solidFill>
                  <a:schemeClr val="tx1">
                    <a:lumMod val="95000"/>
                    <a:lumOff val="5000"/>
                  </a:schemeClr>
                </a:solidFill>
                <a:effectLst/>
                <a:uLnTx/>
                <a:uFillTx/>
                <a:latin typeface="Tenorite" pitchFamily="2" charset="0"/>
                <a:ea typeface="+mn-ea"/>
                <a:cs typeface="+mn-cs"/>
              </a:rPr>
              <a:t>no heavy deps like underlying </a:t>
            </a:r>
            <a:r>
              <a:rPr kumimoji="0" lang="en-US" sz="2400" b="0" i="0" u="none" strike="noStrike" kern="1200" cap="none" spc="0" normalizeH="0" baseline="0" noProof="0" dirty="0">
                <a:ln>
                  <a:noFill/>
                </a:ln>
                <a:solidFill>
                  <a:srgbClr val="C00000"/>
                </a:solidFill>
                <a:effectLst/>
                <a:uLnTx/>
                <a:uFillTx/>
                <a:latin typeface="Tenorite" pitchFamily="2" charset="0"/>
                <a:ea typeface="+mn-ea"/>
                <a:cs typeface="+mn-cs"/>
              </a:rPr>
              <a:t>web engines or bridges</a:t>
            </a:r>
          </a:p>
          <a:p>
            <a:pPr lvl="1">
              <a:lnSpc>
                <a:spcPct val="100000"/>
              </a:lnSpc>
              <a:spcBef>
                <a:spcPts val="1000"/>
              </a:spcBef>
              <a:defRPr/>
            </a:pPr>
            <a:r>
              <a:rPr kumimoji="0" lang="en-US" b="0" i="0" u="none" strike="noStrike" kern="1200" cap="none" spc="0" normalizeH="0" baseline="0" noProof="0" dirty="0">
                <a:ln>
                  <a:noFill/>
                </a:ln>
                <a:solidFill>
                  <a:sysClr val="windowText" lastClr="000000"/>
                </a:solidFill>
                <a:effectLst/>
                <a:uLnTx/>
                <a:uFillTx/>
                <a:latin typeface="Tenorite" pitchFamily="2" charset="0"/>
                <a:ea typeface="+mn-ea"/>
                <a:cs typeface="+mn-cs"/>
              </a:rPr>
              <a:t>Subverts the older app style of “less Rust, more other code”</a:t>
            </a:r>
            <a:br>
              <a:rPr kumimoji="0" lang="en-US" b="0"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1600" b="0" i="0" u="none" strike="noStrike" kern="1200" cap="none" spc="0" normalizeH="0" baseline="0" noProof="0" dirty="0">
                <a:ln>
                  <a:noFill/>
                </a:ln>
                <a:solidFill>
                  <a:sysClr val="windowText" lastClr="000000"/>
                </a:solidFill>
                <a:effectLst/>
                <a:uLnTx/>
                <a:uFillTx/>
                <a:latin typeface="Tenorite" pitchFamily="2" charset="0"/>
                <a:ea typeface="+mn-ea"/>
                <a:cs typeface="+mn-cs"/>
              </a:rPr>
              <a:t>   (a small Rust core surrounded by big platform-specific wrappers)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p:txBody>
      </p:sp>
      <p:pic>
        <p:nvPicPr>
          <p:cNvPr id="3" name="Google Shape;133;p30" descr="Frame 1.svg">
            <a:extLst>
              <a:ext uri="{FF2B5EF4-FFF2-40B4-BE49-F238E27FC236}">
                <a16:creationId xmlns:a16="http://schemas.microsoft.com/office/drawing/2014/main" id="{5C38CB64-3229-F6C1-D020-8BCC12E3528A}"/>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Tree>
    <p:extLst>
      <p:ext uri="{BB962C8B-B14F-4D97-AF65-F5344CB8AC3E}">
        <p14:creationId xmlns:p14="http://schemas.microsoft.com/office/powerpoint/2010/main" val="2492487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9B5EF2BA-8A3C-D823-7685-802EECABE1A2}"/>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D69C5544-1BDE-0AF9-A1B9-21C97D4F3A5D}"/>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EAB6BDB1-D96B-63FA-4580-91D013D27E29}"/>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3CD9667D-BF78-4DCA-B5C9-A8DE8AD8F6E6}"/>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7D6AD132-71AC-6FB3-C25F-F86FA70A98FB}"/>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E1543C64-5DDA-1D42-2A97-8A83C8A9E991}"/>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What is                and why did we choose it?</a:t>
            </a:r>
            <a:endParaRPr sz="600" dirty="0"/>
          </a:p>
        </p:txBody>
      </p:sp>
      <p:pic>
        <p:nvPicPr>
          <p:cNvPr id="2" name="Google Shape;136;p30" descr="Frame 3.svg">
            <a:extLst>
              <a:ext uri="{FF2B5EF4-FFF2-40B4-BE49-F238E27FC236}">
                <a16:creationId xmlns:a16="http://schemas.microsoft.com/office/drawing/2014/main" id="{327E4B6C-E31C-8006-C6DB-FCB8AF060EA3}"/>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A3846EA5-F20E-F74A-E033-955F6E0C3F8C}"/>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pic>
        <p:nvPicPr>
          <p:cNvPr id="15" name="Picture 14">
            <a:extLst>
              <a:ext uri="{FF2B5EF4-FFF2-40B4-BE49-F238E27FC236}">
                <a16:creationId xmlns:a16="http://schemas.microsoft.com/office/drawing/2014/main" id="{9A0C6745-F8DB-8296-E30B-F4A91C18A5FF}"/>
              </a:ext>
            </a:extLst>
          </p:cNvPr>
          <p:cNvPicPr>
            <a:picLocks noChangeAspect="1"/>
          </p:cNvPicPr>
          <p:nvPr/>
        </p:nvPicPr>
        <p:blipFill>
          <a:blip r:embed="rId7">
            <a:alphaModFix/>
            <a:duotone>
              <a:prstClr val="black"/>
              <a:schemeClr val="tx1">
                <a:lumMod val="95000"/>
                <a:lumOff val="5000"/>
                <a:tint val="45000"/>
                <a:satMod val="400000"/>
              </a:schemeClr>
            </a:duotone>
            <a:extLst>
              <a:ext uri="{BEBA8EAE-BF5A-486C-A8C5-ECC9F3942E4B}">
                <a14:imgProps xmlns:a14="http://schemas.microsoft.com/office/drawing/2010/main">
                  <a14:imgLayer r:embed="rId8">
                    <a14:imgEffect>
                      <a14:artisticGlowEdges/>
                    </a14:imgEffect>
                    <a14:imgEffect>
                      <a14:sharpenSoften amount="50000"/>
                    </a14:imgEffect>
                    <a14:imgEffect>
                      <a14:colorTemperature colorTemp="4700"/>
                    </a14:imgEffect>
                    <a14:imgEffect>
                      <a14:brightnessContrast bright="-40000" contrast="-40000"/>
                    </a14:imgEffect>
                  </a14:imgLayer>
                </a14:imgProps>
              </a:ext>
            </a:extLst>
          </a:blip>
          <a:srcRect/>
          <a:stretch/>
        </p:blipFill>
        <p:spPr>
          <a:xfrm>
            <a:off x="2451277" y="426467"/>
            <a:ext cx="1666242" cy="709452"/>
          </a:xfrm>
          <a:prstGeom prst="rect">
            <a:avLst/>
          </a:prstGeom>
        </p:spPr>
      </p:pic>
      <p:sp>
        <p:nvSpPr>
          <p:cNvPr id="4" name="Content Placeholder 2">
            <a:extLst>
              <a:ext uri="{FF2B5EF4-FFF2-40B4-BE49-F238E27FC236}">
                <a16:creationId xmlns:a16="http://schemas.microsoft.com/office/drawing/2014/main" id="{1B17B7EF-C34F-9405-5CC1-69E2BE0BEE69}"/>
              </a:ext>
            </a:extLst>
          </p:cNvPr>
          <p:cNvSpPr txBox="1">
            <a:spLocks/>
          </p:cNvSpPr>
          <p:nvPr/>
        </p:nvSpPr>
        <p:spPr>
          <a:xfrm>
            <a:off x="518159" y="1386040"/>
            <a:ext cx="11349485" cy="47099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3200" i="1" dirty="0">
                <a:solidFill>
                  <a:sysClr val="windowText" lastClr="000000"/>
                </a:solidFill>
              </a:rPr>
              <a:t>“An open network for secure, decentralized communication”</a:t>
            </a:r>
          </a:p>
          <a:p>
            <a:pPr lvl="1">
              <a:lnSpc>
                <a:spcPct val="130000"/>
              </a:lnSpc>
            </a:pPr>
            <a:r>
              <a:rPr lang="en-US" dirty="0">
                <a:solidFill>
                  <a:sysClr val="windowText" lastClr="000000"/>
                </a:solidFill>
              </a:rPr>
              <a:t>Similar to </a:t>
            </a:r>
            <a:r>
              <a:rPr lang="zh-CN" altLang="en-US" dirty="0">
                <a:solidFill>
                  <a:sysClr val="windowText" lastClr="000000"/>
                </a:solidFill>
              </a:rPr>
              <a:t>钉钉</a:t>
            </a:r>
            <a:r>
              <a:rPr lang="en-US" altLang="zh-CN" dirty="0">
                <a:solidFill>
                  <a:sysClr val="windowText" lastClr="000000"/>
                </a:solidFill>
              </a:rPr>
              <a:t>/</a:t>
            </a:r>
            <a:r>
              <a:rPr lang="en-US" dirty="0" err="1">
                <a:solidFill>
                  <a:sysClr val="windowText" lastClr="000000"/>
                </a:solidFill>
              </a:rPr>
              <a:t>DingTalk</a:t>
            </a:r>
            <a:r>
              <a:rPr lang="en-US" dirty="0">
                <a:solidFill>
                  <a:sysClr val="windowText" lastClr="000000"/>
                </a:solidFill>
              </a:rPr>
              <a:t>, Microsoft Teams, Discord, Slack,  </a:t>
            </a:r>
            <a:r>
              <a:rPr lang="en-US" b="1" dirty="0">
                <a:solidFill>
                  <a:sysClr val="windowText" lastClr="000000"/>
                </a:solidFill>
              </a:rPr>
              <a:t>but </a:t>
            </a:r>
            <a:r>
              <a:rPr lang="en-US" b="1" u="sng" dirty="0">
                <a:solidFill>
                  <a:schemeClr val="accent3">
                    <a:lumMod val="50000"/>
                  </a:schemeClr>
                </a:solidFill>
              </a:rPr>
              <a:t>open</a:t>
            </a:r>
            <a:r>
              <a:rPr lang="en-US" b="1" dirty="0">
                <a:solidFill>
                  <a:schemeClr val="accent3">
                    <a:lumMod val="50000"/>
                  </a:schemeClr>
                </a:solidFill>
              </a:rPr>
              <a:t> &amp; </a:t>
            </a:r>
            <a:r>
              <a:rPr lang="en-US" b="1" u="sng" dirty="0">
                <a:solidFill>
                  <a:schemeClr val="accent3">
                    <a:lumMod val="50000"/>
                  </a:schemeClr>
                </a:solidFill>
              </a:rPr>
              <a:t>federated</a:t>
            </a:r>
            <a:endParaRPr lang="en-US" u="sng" dirty="0">
              <a:solidFill>
                <a:schemeClr val="accent3">
                  <a:lumMod val="50000"/>
                </a:schemeClr>
              </a:solidFill>
            </a:endParaRPr>
          </a:p>
          <a:p>
            <a:pPr>
              <a:lnSpc>
                <a:spcPct val="130000"/>
              </a:lnSpc>
              <a:defRPr/>
            </a:pPr>
            <a:r>
              <a:rPr lang="en-US" sz="3200" dirty="0">
                <a:solidFill>
                  <a:sysClr val="windowText" lastClr="000000"/>
                </a:solidFill>
              </a:rPr>
              <a:t>We needed a “killer app” to drive Robius development</a:t>
            </a:r>
          </a:p>
          <a:p>
            <a:pPr marL="800100" lvl="1" indent="-234950">
              <a:lnSpc>
                <a:spcPct val="130000"/>
              </a:lnSpc>
              <a:defRPr/>
            </a:pPr>
            <a:r>
              <a:rPr lang="en-US" sz="2800" dirty="0">
                <a:solidFill>
                  <a:sysClr val="windowText" lastClr="000000"/>
                </a:solidFill>
              </a:rPr>
              <a:t>“What kind of app is highly </a:t>
            </a:r>
            <a:r>
              <a:rPr lang="en-US" sz="2800" b="1" dirty="0">
                <a:solidFill>
                  <a:sysClr val="windowText" lastClr="000000"/>
                </a:solidFill>
              </a:rPr>
              <a:t>demanding</a:t>
            </a:r>
            <a:r>
              <a:rPr lang="en-US" sz="2800" dirty="0">
                <a:solidFill>
                  <a:sysClr val="windowText" lastClr="000000"/>
                </a:solidFill>
              </a:rPr>
              <a:t>?”</a:t>
            </a:r>
            <a:r>
              <a:rPr lang="en-US" sz="2000" dirty="0">
                <a:solidFill>
                  <a:sysClr val="windowText" lastClr="000000"/>
                </a:solidFill>
              </a:rPr>
              <a:t>  </a:t>
            </a:r>
            <a:r>
              <a:rPr lang="en-US" sz="2200" dirty="0">
                <a:solidFill>
                  <a:sysClr val="windowText" lastClr="000000"/>
                </a:solidFill>
              </a:rPr>
              <a:t>(of UI &amp; platform abstractions)</a:t>
            </a:r>
          </a:p>
          <a:p>
            <a:pPr marL="908050" lvl="1" indent="-411163">
              <a:lnSpc>
                <a:spcPct val="130000"/>
              </a:lnSpc>
              <a:buFont typeface="Wingdings" pitchFamily="2" charset="2"/>
              <a:buChar char="Ø"/>
              <a:defRPr/>
            </a:pPr>
            <a:r>
              <a:rPr lang="en-US" sz="2800" dirty="0">
                <a:solidFill>
                  <a:sysClr val="windowText" lastClr="000000"/>
                </a:solidFill>
              </a:rPr>
              <a:t>A modern chat client!	</a:t>
            </a:r>
          </a:p>
          <a:p>
            <a:pPr marL="1257300" lvl="2" indent="-234950">
              <a:defRPr/>
            </a:pPr>
            <a:r>
              <a:rPr lang="en-US" sz="2400" dirty="0">
                <a:solidFill>
                  <a:sysClr val="windowText" lastClr="000000"/>
                </a:solidFill>
              </a:rPr>
              <a:t>Requires network, geolocation, storage access for files/images, multimedia</a:t>
            </a:r>
            <a:br>
              <a:rPr lang="en-US" sz="2400" dirty="0">
                <a:solidFill>
                  <a:sysClr val="windowText" lastClr="000000"/>
                </a:solidFill>
              </a:rPr>
            </a:br>
            <a:r>
              <a:rPr lang="en-US" sz="2400" dirty="0">
                <a:solidFill>
                  <a:sysClr val="windowText" lastClr="000000"/>
                </a:solidFill>
              </a:rPr>
              <a:t>capture &amp; playback, system notifications, clipboard, connectivity mgmt.,</a:t>
            </a:r>
            <a:br>
              <a:rPr lang="en-US" sz="2400" dirty="0">
                <a:solidFill>
                  <a:sysClr val="windowText" lastClr="000000"/>
                </a:solidFill>
              </a:rPr>
            </a:br>
            <a:r>
              <a:rPr lang="en-US" sz="2400" dirty="0">
                <a:solidFill>
                  <a:sysClr val="windowText" lastClr="000000"/>
                </a:solidFill>
              </a:rPr>
              <a:t>rich text formatting &amp; input, persistent device storage &amp; cache,</a:t>
            </a:r>
            <a:br>
              <a:rPr lang="en-US" sz="2400" dirty="0">
                <a:solidFill>
                  <a:sysClr val="windowText" lastClr="000000"/>
                </a:solidFill>
              </a:rPr>
            </a:br>
            <a:r>
              <a:rPr lang="en-US" sz="2400" dirty="0">
                <a:solidFill>
                  <a:sysClr val="windowText" lastClr="000000"/>
                </a:solidFill>
              </a:rPr>
              <a:t>biometric authentication, secret key storage, and so much more!</a:t>
            </a:r>
            <a:br>
              <a:rPr lang="en-US" sz="2400" dirty="0">
                <a:solidFill>
                  <a:sysClr val="windowText" lastClr="000000"/>
                </a:solidFill>
              </a:rPr>
            </a:br>
            <a:endParaRPr lang="en-US" sz="1050" dirty="0">
              <a:solidFill>
                <a:sysClr val="windowText" lastClr="000000"/>
              </a:solidFill>
            </a:endParaRPr>
          </a:p>
          <a:p>
            <a:pPr marL="800100" lvl="1" indent="-234950">
              <a:defRPr/>
            </a:pPr>
            <a:r>
              <a:rPr lang="en-US" sz="2800" dirty="0">
                <a:solidFill>
                  <a:sysClr val="windowText" lastClr="000000"/>
                </a:solidFill>
              </a:rPr>
              <a:t>Why Matrix?  It’s also open-source, decentralized, and Rust-oriented  </a:t>
            </a:r>
            <a:r>
              <a:rPr lang="en-US" sz="4300" baseline="-15000" dirty="0">
                <a:solidFill>
                  <a:sysClr val="windowText" lastClr="000000"/>
                </a:solidFill>
              </a:rPr>
              <a:t>✅</a:t>
            </a:r>
            <a:endParaRPr lang="en-US" sz="2400" baseline="-15000" dirty="0">
              <a:solidFill>
                <a:sysClr val="windowText" lastClr="000000"/>
              </a:solidFill>
            </a:endParaRPr>
          </a:p>
        </p:txBody>
      </p:sp>
    </p:spTree>
    <p:extLst>
      <p:ext uri="{BB962C8B-B14F-4D97-AF65-F5344CB8AC3E}">
        <p14:creationId xmlns:p14="http://schemas.microsoft.com/office/powerpoint/2010/main" val="360712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5D9E63B7-E639-3AA0-C989-8731F90878C6}"/>
            </a:ext>
          </a:extLst>
        </p:cNvPr>
        <p:cNvGrpSpPr/>
        <p:nvPr/>
      </p:nvGrpSpPr>
      <p:grpSpPr>
        <a:xfrm>
          <a:off x="0" y="0"/>
          <a:ext cx="0" cy="0"/>
          <a:chOff x="0" y="0"/>
          <a:chExt cx="0" cy="0"/>
        </a:xfrm>
      </p:grpSpPr>
      <p:pic>
        <p:nvPicPr>
          <p:cNvPr id="124" name="Google Shape;124;p29" descr="Rectangle 3.png">
            <a:extLst>
              <a:ext uri="{FF2B5EF4-FFF2-40B4-BE49-F238E27FC236}">
                <a16:creationId xmlns:a16="http://schemas.microsoft.com/office/drawing/2014/main" id="{FA7CC3EC-699A-70BC-5896-0CF263D2730C}"/>
              </a:ext>
            </a:extLst>
          </p:cNvPr>
          <p:cNvPicPr preferRelativeResize="0"/>
          <p:nvPr/>
        </p:nvPicPr>
        <p:blipFill rotWithShape="1">
          <a:blip r:embed="rId3">
            <a:alphaModFix/>
          </a:blip>
          <a:srcRect/>
          <a:stretch/>
        </p:blipFill>
        <p:spPr>
          <a:xfrm>
            <a:off x="0" y="5714117"/>
            <a:ext cx="12192000" cy="1143000"/>
          </a:xfrm>
          <a:prstGeom prst="rect">
            <a:avLst/>
          </a:prstGeom>
          <a:noFill/>
          <a:ln>
            <a:noFill/>
          </a:ln>
        </p:spPr>
      </p:pic>
      <p:pic>
        <p:nvPicPr>
          <p:cNvPr id="125" name="Google Shape;125;p29" descr="Group 3.svg">
            <a:extLst>
              <a:ext uri="{FF2B5EF4-FFF2-40B4-BE49-F238E27FC236}">
                <a16:creationId xmlns:a16="http://schemas.microsoft.com/office/drawing/2014/main" id="{6B29B7FB-1F2F-2F81-B267-12CFE5E50FA8}"/>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26" name="Google Shape;126;p29" descr="定稿-SVG-图标 2.svg">
            <a:extLst>
              <a:ext uri="{FF2B5EF4-FFF2-40B4-BE49-F238E27FC236}">
                <a16:creationId xmlns:a16="http://schemas.microsoft.com/office/drawing/2014/main" id="{BB9E0EF9-C866-7126-9708-8970943781C8}"/>
              </a:ext>
            </a:extLst>
          </p:cNvPr>
          <p:cNvPicPr preferRelativeResize="0"/>
          <p:nvPr/>
        </p:nvPicPr>
        <p:blipFill rotWithShape="1">
          <a:blip r:embed="rId5">
            <a:alphaModFix/>
          </a:blip>
          <a:srcRect/>
          <a:stretch/>
        </p:blipFill>
        <p:spPr>
          <a:xfrm>
            <a:off x="8126012" y="2919320"/>
            <a:ext cx="3429000" cy="3429000"/>
          </a:xfrm>
          <a:prstGeom prst="rect">
            <a:avLst/>
          </a:prstGeom>
          <a:noFill/>
          <a:ln>
            <a:noFill/>
          </a:ln>
        </p:spPr>
      </p:pic>
      <p:sp>
        <p:nvSpPr>
          <p:cNvPr id="4" name="Rectangle">
            <a:extLst>
              <a:ext uri="{FF2B5EF4-FFF2-40B4-BE49-F238E27FC236}">
                <a16:creationId xmlns:a16="http://schemas.microsoft.com/office/drawing/2014/main" id="{C31CE278-D290-FEBC-A494-38D4CB996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7422" y="2547715"/>
            <a:ext cx="8347144" cy="1899025"/>
          </a:xfrm>
          <a:prstGeom prst="roundRect">
            <a:avLst/>
          </a:prstGeom>
          <a:gradFill flip="none" rotWithShape="1">
            <a:gsLst>
              <a:gs pos="32000">
                <a:sysClr val="windowText" lastClr="000000">
                  <a:alpha val="67000"/>
                </a:sysClr>
              </a:gs>
              <a:gs pos="0">
                <a:sysClr val="windowText" lastClr="000000">
                  <a:alpha val="82974"/>
                </a:sysClr>
              </a:gs>
              <a:gs pos="99000">
                <a:sysClr val="windowText" lastClr="000000">
                  <a:alpha val="55000"/>
                </a:sysClr>
              </a:gs>
            </a:gsLst>
            <a:path path="circle">
              <a:fillToRect r="100000" b="100000"/>
            </a:path>
            <a:tileRect l="-100000" t="-100000"/>
          </a:gradFill>
          <a:ln w="12700">
            <a:miter lim="400000"/>
          </a:ln>
        </p:spPr>
        <p:txBody>
          <a:bodyPr lIns="50800" tIns="50800" rIns="50800" bIns="5080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600" b="0" i="0" u="none" strike="noStrike" kern="0" cap="all" spc="0" normalizeH="0" baseline="0" noProof="0" dirty="0">
              <a:ln>
                <a:noFill/>
              </a:ln>
              <a:solidFill>
                <a:srgbClr val="FFFFFF"/>
              </a:solidFill>
              <a:effectLst/>
              <a:uLnTx/>
              <a:uFillTx/>
              <a:latin typeface="Tenorite"/>
              <a:sym typeface="Avenir Next"/>
            </a:endParaRPr>
          </a:p>
        </p:txBody>
      </p:sp>
      <p:sp>
        <p:nvSpPr>
          <p:cNvPr id="5" name="Title 1">
            <a:extLst>
              <a:ext uri="{FF2B5EF4-FFF2-40B4-BE49-F238E27FC236}">
                <a16:creationId xmlns:a16="http://schemas.microsoft.com/office/drawing/2014/main" id="{7BFBAA61-DFA4-E705-56AA-74770539285F}"/>
              </a:ext>
            </a:extLst>
          </p:cNvPr>
          <p:cNvSpPr txBox="1">
            <a:spLocks/>
          </p:cNvSpPr>
          <p:nvPr/>
        </p:nvSpPr>
        <p:spPr>
          <a:xfrm>
            <a:off x="-65593" y="2546831"/>
            <a:ext cx="7555315" cy="1899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aford Display" pitchFamily="2" charset="0"/>
                <a:ea typeface="+mj-ea"/>
              </a:rPr>
              <a:t>Structure of a Robius app</a:t>
            </a:r>
          </a:p>
        </p:txBody>
      </p:sp>
    </p:spTree>
    <p:extLst>
      <p:ext uri="{BB962C8B-B14F-4D97-AF65-F5344CB8AC3E}">
        <p14:creationId xmlns:p14="http://schemas.microsoft.com/office/powerpoint/2010/main" val="39732947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94471</TotalTime>
  <Words>9494</Words>
  <Application>Microsoft Macintosh PowerPoint</Application>
  <PresentationFormat>Widescreen</PresentationFormat>
  <Paragraphs>1354</Paragraphs>
  <Slides>60</Slides>
  <Notes>58</Notes>
  <HiddenSlides>0</HiddenSlides>
  <MMClips>4</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60</vt:i4>
      </vt:variant>
    </vt:vector>
  </HeadingPairs>
  <TitlesOfParts>
    <vt:vector size="79" baseType="lpstr">
      <vt:lpstr>Bebas Neue Bold</vt:lpstr>
      <vt:lpstr>Times Roman</vt:lpstr>
      <vt:lpstr>Aptos</vt:lpstr>
      <vt:lpstr>Arial</vt:lpstr>
      <vt:lpstr>Calibri</vt:lpstr>
      <vt:lpstr>Courier New</vt:lpstr>
      <vt:lpstr>Helvetica</vt:lpstr>
      <vt:lpstr>Helvetica Neue</vt:lpstr>
      <vt:lpstr>Helvetica Neue Light</vt:lpstr>
      <vt:lpstr>Menlo</vt:lpstr>
      <vt:lpstr>Open Sans</vt:lpstr>
      <vt:lpstr>PT Mono</vt:lpstr>
      <vt:lpstr>Roboto</vt:lpstr>
      <vt:lpstr>Seaford Display</vt:lpstr>
      <vt:lpstr>Tenorite</vt:lpstr>
      <vt:lpstr>Wingdings</vt:lpstr>
      <vt:lpstr>Office Theme</vt:lpstr>
      <vt:lpstr>1_Office Theme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time!  for future/offline viewers:  the demo included an overview of Robrix’s features running on macOS &amp; other platforms.   Check out our various apps to run them yourself: https://github.com/project-robius/robrix https://github.com/moxin-org/moly https://github.com/makepad/makepad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Maintaining performance &amp; responsiveness in the face of mixed concurrency contexts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Goals for Makepad &amp; Robius together</vt:lpstr>
      <vt:lpstr>PowerPoint Presentation</vt:lpstr>
      <vt:lpstr>PowerPoint Presentation</vt:lpstr>
      <vt:lpstr>demo time!  for future/offline viewers:  the demo included an overview of Robrix running on macOS &amp; other platforms.   Check out our git repos here and run them on your own machine: https://github.com/project-robius/robrix https://github.com/moxin-org/moly https://github.com/makepad/makepad</vt:lpstr>
      <vt:lpstr>Major implementation challenges</vt:lpstr>
      <vt:lpstr>PowerPoint Presentation</vt:lpstr>
      <vt:lpstr>Demystifying a complex Rust app</vt:lpstr>
      <vt:lpstr>Outline: a deep dive into M+R via Robrix</vt:lpstr>
      <vt:lpstr>code exploration!  Basic View/Widget composition with the LocationPreview </vt:lpstr>
      <vt:lpstr>code exploration!  Showing LocationPreview within a RoomScreen  </vt:lpstr>
      <vt:lpstr>Views, custom Widgets, and composing them</vt:lpstr>
      <vt:lpstr>Robrix widget tree (abridged)</vt:lpstr>
      <vt:lpstr>Cross-entity interactions</vt:lpstr>
      <vt:lpstr>PowerPoint Presentation</vt:lpstr>
      <vt:lpstr>Most major platforms are already supported</vt:lpstr>
      <vt:lpstr>Makepad recently had its v1.0 release  🎉</vt:lpstr>
      <vt:lpstr>Targeted platform abstractions / OS service APIs</vt:lpstr>
      <vt:lpstr>Platform feature status (early 2025)</vt:lpstr>
      <vt:lpstr>Roadmap   (in no particular order)</vt:lpstr>
      <vt:lpstr>Wrapping up, but looking forward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Rust Ecosystem</dc:title>
  <dc:creator>Kevin Alexander Boos</dc:creator>
  <cp:lastModifiedBy>Kevin Boos</cp:lastModifiedBy>
  <cp:revision>430</cp:revision>
  <dcterms:created xsi:type="dcterms:W3CDTF">2023-08-21T19:36:23Z</dcterms:created>
  <dcterms:modified xsi:type="dcterms:W3CDTF">2025-09-14T06:35:17Z</dcterms:modified>
</cp:coreProperties>
</file>